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3" r:id="rId3"/>
  </p:sldMasterIdLst>
  <p:notesMasterIdLst>
    <p:notesMasterId r:id="rId108"/>
  </p:notesMasterIdLst>
  <p:handoutMasterIdLst>
    <p:handoutMasterId r:id="rId109"/>
  </p:handoutMasterIdLst>
  <p:sldIdLst>
    <p:sldId id="256" r:id="rId4"/>
    <p:sldId id="259" r:id="rId5"/>
    <p:sldId id="257" r:id="rId6"/>
    <p:sldId id="270" r:id="rId7"/>
    <p:sldId id="26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69"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70" r:id="rId10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521415D9-36F7-43E2-AB2F-B90AF26B5E84}">
      <p14:sectionLst xmlns:p14="http://schemas.microsoft.com/office/powerpoint/2010/main">
        <p14:section name="Introduction" id="{0E37AE68-7BDF-4293-87B8-709A55426B51}">
          <p14:sldIdLst>
            <p14:sldId id="256"/>
            <p14:sldId id="259"/>
            <p14:sldId id="257"/>
            <p14:sldId id="270"/>
            <p14:sldId id="261"/>
          </p14:sldIdLst>
        </p14:section>
        <p14:section name="Module 1" id="{4EC2C603-B3F2-435F-B85A-71CF980D1E7B}">
          <p14:sldIdLst>
            <p14:sldId id="272"/>
            <p14:sldId id="273"/>
            <p14:sldId id="274"/>
            <p14:sldId id="275"/>
            <p14:sldId id="276"/>
            <p14:sldId id="277"/>
            <p14:sldId id="278"/>
            <p14:sldId id="279"/>
            <p14:sldId id="280"/>
          </p14:sldIdLst>
        </p14:section>
        <p14:section name="Module 2" id="{826FDC34-D89F-4321-90D7-7C8DFB519124}">
          <p14:sldIdLst>
            <p14:sldId id="281"/>
            <p14:sldId id="282"/>
            <p14:sldId id="283"/>
            <p14:sldId id="284"/>
            <p14:sldId id="285"/>
            <p14:sldId id="286"/>
            <p14:sldId id="287"/>
            <p14:sldId id="288"/>
            <p14:sldId id="289"/>
            <p14:sldId id="290"/>
            <p14:sldId id="291"/>
            <p14:sldId id="292"/>
            <p14:sldId id="293"/>
            <p14:sldId id="294"/>
            <p14:sldId id="295"/>
          </p14:sldIdLst>
        </p14:section>
        <p14:section name="Module 3" id="{E4D66BEE-147C-4211-BB3C-AB12AD5F455E}">
          <p14:sldIdLst>
            <p14:sldId id="296"/>
            <p14:sldId id="297"/>
            <p14:sldId id="298"/>
            <p14:sldId id="299"/>
            <p14:sldId id="300"/>
            <p14:sldId id="301"/>
            <p14:sldId id="369"/>
            <p14:sldId id="302"/>
            <p14:sldId id="303"/>
            <p14:sldId id="304"/>
            <p14:sldId id="305"/>
            <p14:sldId id="306"/>
          </p14:sldIdLst>
        </p14:section>
        <p14:section name="Module 4" id="{6304B605-6251-4779-A82F-5AAB91344FD6}">
          <p14:sldIdLst>
            <p14:sldId id="307"/>
            <p14:sldId id="308"/>
            <p14:sldId id="309"/>
            <p14:sldId id="310"/>
            <p14:sldId id="311"/>
            <p14:sldId id="312"/>
            <p14:sldId id="313"/>
            <p14:sldId id="314"/>
            <p14:sldId id="315"/>
            <p14:sldId id="316"/>
            <p14:sldId id="317"/>
            <p14:sldId id="318"/>
            <p14:sldId id="319"/>
            <p14:sldId id="320"/>
            <p14:sldId id="321"/>
            <p14:sldId id="322"/>
            <p14:sldId id="323"/>
          </p14:sldIdLst>
        </p14:section>
        <p14:section name="Module 5" id="{408549CE-95E9-4531-9FC2-5D87594D9A5B}">
          <p14:sldIdLst>
            <p14:sldId id="324"/>
            <p14:sldId id="325"/>
            <p14:sldId id="326"/>
            <p14:sldId id="327"/>
            <p14:sldId id="328"/>
            <p14:sldId id="329"/>
            <p14:sldId id="330"/>
            <p14:sldId id="331"/>
            <p14:sldId id="332"/>
          </p14:sldIdLst>
        </p14:section>
        <p14:section name="Module 6" id="{6C547F1E-A740-43A1-B87C-8DCEA530FCAA}">
          <p14:sldIdLst>
            <p14:sldId id="333"/>
            <p14:sldId id="334"/>
            <p14:sldId id="335"/>
            <p14:sldId id="336"/>
            <p14:sldId id="337"/>
            <p14:sldId id="338"/>
            <p14:sldId id="339"/>
            <p14:sldId id="340"/>
            <p14:sldId id="341"/>
            <p14:sldId id="342"/>
            <p14:sldId id="343"/>
            <p14:sldId id="344"/>
          </p14:sldIdLst>
        </p14:section>
        <p14:section name="Module 7" id="{E457B167-76F0-4520-BE50-F3647BE3DA6D}">
          <p14:sldIdLst>
            <p14:sldId id="345"/>
            <p14:sldId id="346"/>
            <p14:sldId id="347"/>
            <p14:sldId id="348"/>
            <p14:sldId id="349"/>
            <p14:sldId id="350"/>
            <p14:sldId id="351"/>
            <p14:sldId id="352"/>
            <p14:sldId id="353"/>
          </p14:sldIdLst>
        </p14:section>
        <p14:section name="Module 8" id="{987E5001-4CB2-4013-9A54-C61D89CA90D8}">
          <p14:sldIdLst>
            <p14:sldId id="354"/>
            <p14:sldId id="355"/>
            <p14:sldId id="356"/>
            <p14:sldId id="357"/>
            <p14:sldId id="358"/>
            <p14:sldId id="359"/>
            <p14:sldId id="360"/>
            <p14:sldId id="361"/>
            <p14:sldId id="362"/>
            <p14:sldId id="363"/>
            <p14:sldId id="364"/>
            <p14:sldId id="365"/>
            <p14:sldId id="366"/>
            <p14:sldId id="367"/>
            <p14:sldId id="368"/>
            <p14:sldId id="37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009900"/>
    <a:srgbClr val="33CC33"/>
    <a:srgbClr val="00CC00"/>
    <a:srgbClr val="FFFF00"/>
    <a:srgbClr val="0000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2890" autoAdjust="0"/>
  </p:normalViewPr>
  <p:slideViewPr>
    <p:cSldViewPr showGuides="1">
      <p:cViewPr varScale="1">
        <p:scale>
          <a:sx n="63" d="100"/>
          <a:sy n="63" d="100"/>
        </p:scale>
        <p:origin x="-2002" y="-77"/>
      </p:cViewPr>
      <p:guideLst>
        <p:guide orient="horz" pos="2160"/>
        <p:guide pos="2880"/>
      </p:guideLst>
    </p:cSldViewPr>
  </p:slideViewPr>
  <p:outlineViewPr>
    <p:cViewPr>
      <p:scale>
        <a:sx n="33" d="100"/>
        <a:sy n="33" d="100"/>
      </p:scale>
      <p:origin x="0" y="201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howGuides="1">
      <p:cViewPr>
        <p:scale>
          <a:sx n="110" d="100"/>
          <a:sy n="110" d="100"/>
        </p:scale>
        <p:origin x="-1938" y="172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slide" Target="slides/slide104.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handoutMaster" Target="handoutMasters/handoutMaster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_rels/viewProps.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352800" cy="46355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marL="88900" defTabSz="931863">
              <a:defRPr sz="1300">
                <a:latin typeface="Times New Roman" charset="0"/>
              </a:defRPr>
            </a:lvl1pPr>
          </a:lstStyle>
          <a:p>
            <a:pPr>
              <a:defRPr/>
            </a:pPr>
            <a:r>
              <a:rPr lang="es-ES"/>
              <a:t>Prácticas seguras para trabajar con el plomo</a:t>
            </a:r>
            <a:r>
              <a:rPr lang="en-US"/>
              <a:t> en </a:t>
            </a:r>
            <a:r>
              <a:rPr lang="en-US" err="1"/>
              <a:t>labores</a:t>
            </a:r>
            <a:r>
              <a:rPr lang="en-US"/>
              <a:t> de </a:t>
            </a:r>
            <a:r>
              <a:rPr lang="en-US" err="1"/>
              <a:t>renovación</a:t>
            </a:r>
            <a:r>
              <a:rPr lang="en-US"/>
              <a:t>, </a:t>
            </a:r>
            <a:r>
              <a:rPr lang="en-US" err="1"/>
              <a:t>reparación</a:t>
            </a:r>
            <a:r>
              <a:rPr lang="en-US"/>
              <a:t> y </a:t>
            </a:r>
            <a:r>
              <a:rPr lang="en-US" err="1"/>
              <a:t>pintura</a:t>
            </a:r>
            <a:endParaRPr lang="en-US"/>
          </a:p>
        </p:txBody>
      </p:sp>
      <p:sp>
        <p:nvSpPr>
          <p:cNvPr id="5123"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defTabSz="931863">
              <a:defRPr sz="1300">
                <a:latin typeface="Times New Roman" charset="0"/>
              </a:defRPr>
            </a:lvl1pPr>
          </a:lstStyle>
          <a:p>
            <a:pPr>
              <a:defRPr/>
            </a:pPr>
            <a:r>
              <a:rPr lang="en-US"/>
              <a:t>Feb 09</a:t>
            </a:r>
          </a:p>
        </p:txBody>
      </p:sp>
      <p:sp>
        <p:nvSpPr>
          <p:cNvPr id="5124"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defTabSz="931863">
              <a:defRPr sz="1300">
                <a:latin typeface="Times New Roman" charset="0"/>
              </a:defRPr>
            </a:lvl1pPr>
          </a:lstStyle>
          <a:p>
            <a:pPr>
              <a:defRPr/>
            </a:pPr>
            <a:r>
              <a:rPr lang="en-US"/>
              <a:t>Repaso preliminar 2 – No cite ni haga referencias</a:t>
            </a:r>
          </a:p>
        </p:txBody>
      </p:sp>
      <p:sp>
        <p:nvSpPr>
          <p:cNvPr id="5125"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defTabSz="931863">
              <a:defRPr sz="1300">
                <a:latin typeface="Times New Roman" charset="0"/>
              </a:defRPr>
            </a:lvl1pPr>
          </a:lstStyle>
          <a:p>
            <a:pPr>
              <a:defRPr/>
            </a:pPr>
            <a:fld id="{B61DF2FF-E90A-4861-ABFC-5186C1F26912}" type="slidenum">
              <a:rPr lang="en-US"/>
              <a:pPr>
                <a:defRPr/>
              </a:pPr>
              <a:t>‹#›</a:t>
            </a:fld>
            <a:endParaRPr lang="en-US"/>
          </a:p>
        </p:txBody>
      </p:sp>
    </p:spTree>
    <p:extLst>
      <p:ext uri="{BB962C8B-B14F-4D97-AF65-F5344CB8AC3E}">
        <p14:creationId xmlns:p14="http://schemas.microsoft.com/office/powerpoint/2010/main" val="3336718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0" y="0"/>
            <a:ext cx="7010400" cy="463550"/>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defTabSz="931863">
              <a:defRPr sz="1200" b="1">
                <a:latin typeface="Arial" charset="0"/>
              </a:defRPr>
            </a:lvl1pPr>
          </a:lstStyle>
          <a:p>
            <a:pPr>
              <a:defRPr/>
            </a:pPr>
            <a:endParaRPr lang="en-US"/>
          </a:p>
          <a:p>
            <a:pPr>
              <a:defRPr/>
            </a:pPr>
            <a:r>
              <a:rPr lang="en-US"/>
              <a:t>     </a:t>
            </a:r>
            <a:r>
              <a:rPr lang="es-ES"/>
              <a:t>Prácticas seguras para trabajar con el plomo</a:t>
            </a:r>
            <a:r>
              <a:rPr lang="en-US"/>
              <a:t> en </a:t>
            </a:r>
            <a:r>
              <a:rPr lang="en-US" err="1"/>
              <a:t>labores</a:t>
            </a:r>
            <a:r>
              <a:rPr lang="en-US"/>
              <a:t> de </a:t>
            </a:r>
            <a:r>
              <a:rPr lang="en-US" err="1"/>
              <a:t>renovación</a:t>
            </a:r>
            <a:r>
              <a:rPr lang="en-US"/>
              <a:t>, </a:t>
            </a:r>
            <a:r>
              <a:rPr lang="en-US" err="1"/>
              <a:t>reparación</a:t>
            </a:r>
            <a:r>
              <a:rPr lang="en-US"/>
              <a:t> y </a:t>
            </a:r>
            <a:r>
              <a:rPr lang="en-US" err="1"/>
              <a:t>pintura</a:t>
            </a:r>
            <a:endParaRPr lang="en-US"/>
          </a:p>
        </p:txBody>
      </p:sp>
      <p:sp>
        <p:nvSpPr>
          <p:cNvPr id="7171" name="Rectangle 1028"/>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3077" name="Rectangle 1029"/>
          <p:cNvSpPr>
            <a:spLocks noGrp="1" noChangeArrowheads="1"/>
          </p:cNvSpPr>
          <p:nvPr>
            <p:ph type="body" sz="quarter" idx="3"/>
          </p:nvPr>
        </p:nvSpPr>
        <p:spPr bwMode="auto">
          <a:xfrm>
            <a:off x="730250" y="4427538"/>
            <a:ext cx="5695950" cy="4181475"/>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p>
            <a:pPr lvl="0"/>
            <a:r>
              <a:rPr lang="en-US" noProof="0" dirty="0" smtClean="0"/>
              <a:t>Arial 12 </a:t>
            </a:r>
            <a:r>
              <a:rPr lang="en-US" noProof="0" dirty="0" err="1" smtClean="0"/>
              <a:t>pt</a:t>
            </a:r>
            <a:endParaRPr lang="en-US" noProof="0" dirty="0" smtClean="0"/>
          </a:p>
          <a:p>
            <a:pPr lvl="1"/>
            <a:r>
              <a:rPr lang="en-US" noProof="0" dirty="0" smtClean="0"/>
              <a:t>Arial 10 </a:t>
            </a:r>
            <a:r>
              <a:rPr lang="en-US" noProof="0" dirty="0" err="1" smtClean="0"/>
              <a:t>pt</a:t>
            </a:r>
            <a:endParaRPr lang="en-US" noProof="0" dirty="0" smtClean="0"/>
          </a:p>
          <a:p>
            <a:pPr lvl="2"/>
            <a:r>
              <a:rPr lang="en-US" noProof="0" dirty="0" smtClean="0"/>
              <a:t>Arial 10 </a:t>
            </a:r>
            <a:r>
              <a:rPr lang="en-US" noProof="0" dirty="0" err="1" smtClean="0"/>
              <a:t>pt</a:t>
            </a:r>
            <a:endParaRPr lang="en-US" noProof="0" dirty="0" smtClean="0"/>
          </a:p>
          <a:p>
            <a:pPr lvl="3"/>
            <a:r>
              <a:rPr lang="en-US" noProof="0" dirty="0" smtClean="0"/>
              <a:t>Arial 10 </a:t>
            </a:r>
            <a:r>
              <a:rPr lang="en-US" noProof="0" dirty="0" err="1" smtClean="0"/>
              <a:t>pt</a:t>
            </a:r>
            <a:endParaRPr lang="en-US" noProof="0" dirty="0" smtClean="0"/>
          </a:p>
          <a:p>
            <a:pPr lvl="4"/>
            <a:r>
              <a:rPr lang="en-US" noProof="0" dirty="0" smtClean="0"/>
              <a:t>Arial 10 </a:t>
            </a:r>
            <a:r>
              <a:rPr lang="en-US" noProof="0" dirty="0" err="1" smtClean="0"/>
              <a:t>pt</a:t>
            </a:r>
            <a:endParaRPr lang="en-US" noProof="0" dirty="0" smtClean="0"/>
          </a:p>
        </p:txBody>
      </p:sp>
      <p:sp>
        <p:nvSpPr>
          <p:cNvPr id="3078" name="Rectangle 1030"/>
          <p:cNvSpPr>
            <a:spLocks noGrp="1" noChangeArrowheads="1"/>
          </p:cNvSpPr>
          <p:nvPr>
            <p:ph type="ftr" sz="quarter" idx="4"/>
          </p:nvPr>
        </p:nvSpPr>
        <p:spPr bwMode="auto">
          <a:xfrm>
            <a:off x="4381500" y="8705850"/>
            <a:ext cx="2279650" cy="442913"/>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defTabSz="931863">
              <a:defRPr sz="1000">
                <a:latin typeface="Arial" charset="0"/>
              </a:defRPr>
            </a:lvl1pPr>
          </a:lstStyle>
          <a:p>
            <a:pPr>
              <a:defRPr/>
            </a:pPr>
            <a:r>
              <a:rPr lang="en-US"/>
              <a:t>Repaso preliminar 2 – No cite ni haga referencias</a:t>
            </a:r>
          </a:p>
        </p:txBody>
      </p:sp>
      <p:sp>
        <p:nvSpPr>
          <p:cNvPr id="3079" name="Rectangle 1031"/>
          <p:cNvSpPr>
            <a:spLocks noGrp="1" noChangeArrowheads="1"/>
          </p:cNvSpPr>
          <p:nvPr>
            <p:ph type="sldNum" sz="quarter" idx="5"/>
          </p:nvPr>
        </p:nvSpPr>
        <p:spPr bwMode="auto">
          <a:xfrm>
            <a:off x="365125" y="8780463"/>
            <a:ext cx="1479550" cy="368300"/>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defTabSz="931863">
              <a:defRPr sz="1000">
                <a:latin typeface="Arial" charset="0"/>
              </a:defRPr>
            </a:lvl1pPr>
          </a:lstStyle>
          <a:p>
            <a:pPr>
              <a:defRPr/>
            </a:pPr>
            <a:fld id="{639E019C-4862-4EAC-85DC-AE1EC1D2234B}" type="slidenum">
              <a:rPr lang="en-US"/>
              <a:pPr>
                <a:defRPr/>
              </a:pPr>
              <a:t>‹#›</a:t>
            </a:fld>
            <a:endParaRPr lang="en-US"/>
          </a:p>
        </p:txBody>
      </p:sp>
      <p:sp>
        <p:nvSpPr>
          <p:cNvPr id="3080" name="Rectangle 1032"/>
          <p:cNvSpPr>
            <a:spLocks noGrp="1" noChangeArrowheads="1"/>
          </p:cNvSpPr>
          <p:nvPr>
            <p:ph type="dt" idx="1"/>
          </p:nvPr>
        </p:nvSpPr>
        <p:spPr bwMode="auto">
          <a:xfrm>
            <a:off x="2701925" y="8705850"/>
            <a:ext cx="1606550" cy="590550"/>
          </a:xfrm>
          <a:prstGeom prst="rect">
            <a:avLst/>
          </a:prstGeom>
          <a:noFill/>
          <a:ln w="9525">
            <a:noFill/>
            <a:miter lim="800000"/>
            <a:headEnd/>
            <a:tailEnd/>
          </a:ln>
          <a:effectLst/>
        </p:spPr>
        <p:txBody>
          <a:bodyPr vert="horz" wrap="square" lIns="88126" tIns="44064" rIns="88126" bIns="44064" numCol="1" anchor="t" anchorCtr="0" compatLnSpc="1">
            <a:prstTxWarp prst="textNoShape">
              <a:avLst/>
            </a:prstTxWarp>
          </a:bodyPr>
          <a:lstStyle>
            <a:lvl1pPr algn="ctr" defTabSz="881063">
              <a:lnSpc>
                <a:spcPct val="280000"/>
              </a:lnSpc>
              <a:defRPr sz="1000">
                <a:latin typeface="Arial" charset="0"/>
              </a:defRPr>
            </a:lvl1pPr>
          </a:lstStyle>
          <a:p>
            <a:pPr>
              <a:defRPr/>
            </a:pPr>
            <a:r>
              <a:rPr lang="en-US"/>
              <a:t>Octubre de 2011</a:t>
            </a:r>
          </a:p>
        </p:txBody>
      </p:sp>
    </p:spTree>
    <p:extLst>
      <p:ext uri="{BB962C8B-B14F-4D97-AF65-F5344CB8AC3E}">
        <p14:creationId xmlns:p14="http://schemas.microsoft.com/office/powerpoint/2010/main" val="3331071282"/>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a:xfrm>
            <a:off x="152400" y="0"/>
            <a:ext cx="6705600" cy="463550"/>
          </a:xfrm>
          <a:noFill/>
        </p:spPr>
        <p:txBody>
          <a:bodyPr/>
          <a:lstStyle/>
          <a:p>
            <a:endParaRPr lang="en-US" smtClean="0"/>
          </a:p>
          <a:p>
            <a:r>
              <a:rPr lang="es-ES" smtClean="0"/>
              <a:t>Prácticas seguras para trabajar con el plomo</a:t>
            </a:r>
            <a:r>
              <a:rPr lang="en-US" smtClean="0"/>
              <a:t> en labores de renovación, reparación y pintura</a:t>
            </a:r>
          </a:p>
        </p:txBody>
      </p:sp>
      <p:sp>
        <p:nvSpPr>
          <p:cNvPr id="8195" name="Rectangle 1031"/>
          <p:cNvSpPr>
            <a:spLocks noGrp="1" noChangeArrowheads="1"/>
          </p:cNvSpPr>
          <p:nvPr>
            <p:ph type="sldNum" sz="quarter" idx="5"/>
          </p:nvPr>
        </p:nvSpPr>
        <p:spPr>
          <a:noFill/>
        </p:spPr>
        <p:txBody>
          <a:bodyPr/>
          <a:lstStyle/>
          <a:p>
            <a:fld id="{0777DF2D-7674-4525-BC65-7A30343A39FB}" type="slidenum">
              <a:rPr lang="en-US" smtClean="0"/>
              <a:pPr/>
              <a:t>1</a:t>
            </a:fld>
            <a:endParaRPr lang="en-US" smtClean="0"/>
          </a:p>
        </p:txBody>
      </p:sp>
      <p:sp>
        <p:nvSpPr>
          <p:cNvPr id="8196" name="Rectangle 1032"/>
          <p:cNvSpPr>
            <a:spLocks noGrp="1" noChangeArrowheads="1"/>
          </p:cNvSpPr>
          <p:nvPr>
            <p:ph type="dt" sz="quarter" idx="1"/>
          </p:nvPr>
        </p:nvSpPr>
        <p:spPr>
          <a:noFill/>
        </p:spPr>
        <p:txBody>
          <a:bodyPr/>
          <a:lstStyle/>
          <a:p>
            <a:r>
              <a:rPr lang="en-US" smtClean="0"/>
              <a:t>Octubre de 2011</a:t>
            </a:r>
          </a:p>
        </p:txBody>
      </p:sp>
      <p:sp>
        <p:nvSpPr>
          <p:cNvPr id="8197" name="Rectangle 2"/>
          <p:cNvSpPr>
            <a:spLocks noGrp="1" noRot="1" noChangeAspect="1" noChangeArrowheads="1" noTextEdit="1"/>
          </p:cNvSpPr>
          <p:nvPr>
            <p:ph type="sldImg"/>
          </p:nvPr>
        </p:nvSpPr>
        <p:spPr>
          <a:xfrm>
            <a:off x="1217613" y="663575"/>
            <a:ext cx="4648200" cy="3486150"/>
          </a:xfrm>
          <a:ln/>
        </p:spPr>
      </p:sp>
      <p:sp>
        <p:nvSpPr>
          <p:cNvPr id="8198" name="Rectangle 3"/>
          <p:cNvSpPr>
            <a:spLocks noGrp="1" noChangeArrowheads="1"/>
          </p:cNvSpPr>
          <p:nvPr>
            <p:ph type="body" idx="1"/>
          </p:nvPr>
        </p:nvSpPr>
        <p:spPr>
          <a:noFill/>
          <a:ln/>
        </p:spPr>
        <p:txBody>
          <a:bodyPr/>
          <a:lstStyle/>
          <a:p>
            <a:r>
              <a:rPr lang="en-US" smtClean="0">
                <a:solidFill>
                  <a:srgbClr val="FFFFFF"/>
                </a:solidFill>
                <a:cs typeface="Times New Roman" pitchFamily="18" charset="0"/>
                <a:sym typeface="Times New Roman" pitchFamily="18" charset="0"/>
              </a:rPr>
              <a:t>m</a:t>
            </a:r>
          </a:p>
        </p:txBody>
      </p:sp>
      <p:sp>
        <p:nvSpPr>
          <p:cNvPr id="8199" name="Rectangle 5"/>
          <p:cNvSpPr>
            <a:spLocks noChangeArrowheads="1"/>
          </p:cNvSpPr>
          <p:nvPr/>
        </p:nvSpPr>
        <p:spPr bwMode="auto">
          <a:xfrm>
            <a:off x="876300" y="4427538"/>
            <a:ext cx="5476875" cy="4106862"/>
          </a:xfrm>
          <a:prstGeom prst="rect">
            <a:avLst/>
          </a:prstGeom>
          <a:noFill/>
          <a:ln w="9525">
            <a:noFill/>
            <a:miter lim="800000"/>
            <a:headEnd/>
            <a:tailEnd/>
          </a:ln>
        </p:spPr>
        <p:txBody>
          <a:bodyPr lIns="93158" tIns="46580" rIns="93158" bIns="46580"/>
          <a:lstStyle/>
          <a:p>
            <a:pPr marL="228600" indent="-228600">
              <a:spcBef>
                <a:spcPct val="30000"/>
              </a:spcBef>
            </a:pPr>
            <a:r>
              <a:rPr lang="es-ES" sz="800" b="1" u="sng">
                <a:solidFill>
                  <a:srgbClr val="000000"/>
                </a:solidFill>
                <a:latin typeface="Arial" charset="0"/>
                <a:cs typeface="Arial" charset="0"/>
                <a:sym typeface="Times New Roman" pitchFamily="18" charset="0"/>
              </a:rPr>
              <a:t>¿Por qué está aquí?</a:t>
            </a:r>
          </a:p>
          <a:p>
            <a:pPr marL="228600" indent="-228600">
              <a:spcBef>
                <a:spcPct val="30000"/>
              </a:spcBef>
              <a:buFontTx/>
              <a:buChar char="•"/>
            </a:pPr>
            <a:r>
              <a:rPr lang="es-ES" sz="800">
                <a:solidFill>
                  <a:srgbClr val="000000"/>
                </a:solidFill>
                <a:latin typeface="Arial" charset="0"/>
                <a:cs typeface="Arial" charset="0"/>
                <a:sym typeface="Times New Roman" pitchFamily="18" charset="0"/>
              </a:rPr>
              <a:t>El trabajo de renovación tradicional que realiza ahora puede crear importantes peligros con relación al polvo con plomo, si se altera la pintura a base de éste último. </a:t>
            </a:r>
          </a:p>
          <a:p>
            <a:pPr marL="228600" indent="-228600">
              <a:spcBef>
                <a:spcPct val="30000"/>
              </a:spcBef>
              <a:buFontTx/>
              <a:buChar char="•"/>
            </a:pPr>
            <a:r>
              <a:rPr lang="es-ES" sz="800">
                <a:solidFill>
                  <a:srgbClr val="000000"/>
                </a:solidFill>
                <a:latin typeface="Arial" charset="0"/>
                <a:cs typeface="Arial" charset="0"/>
                <a:sym typeface="Times New Roman" pitchFamily="18" charset="0"/>
              </a:rPr>
              <a:t>El polvo con plomo generado por el trabajo de renovación tradicional puede causar envenenamiento por plomo en los niños.  También puede envenenar a las mujeres embarazadas, a usted mismo y a otros trabajadores e incluso a las mascotas. Mediante cambios útiles en las prácticas de trabajo se puede minimizar y contener el polvo. El uso de las prácticas seguras de trabajo con el plomo hace que el trabajo sea más seguro y reduce su responsabilidad.</a:t>
            </a:r>
          </a:p>
          <a:p>
            <a:pPr marL="228600" indent="-228600">
              <a:spcBef>
                <a:spcPct val="30000"/>
              </a:spcBef>
              <a:buFontTx/>
              <a:buChar char="•"/>
            </a:pPr>
            <a:r>
              <a:rPr lang="es-ES" sz="800">
                <a:solidFill>
                  <a:srgbClr val="000000"/>
                </a:solidFill>
                <a:latin typeface="Arial" charset="0"/>
                <a:cs typeface="Arial" charset="0"/>
                <a:sym typeface="Times New Roman" pitchFamily="18" charset="0"/>
              </a:rPr>
              <a:t>La Regla final de la Agencia de Protección Ambiental (EPA, por sus siglas en inglés) para la Renovación, Reparación y Pintura (Código de Regulación Federal 40, Parte 745) exige que las renovaciones que se realicen por compensación las deben llevar a cabo empresas certificadas por medio de renovadores certificados. Las empresas de renovación que deseen trabajar en viviendas construidas antes de 1978 y en instalaciones habitadas por niños, deben hacer una solicitud  a la EPA y pagar una cuota a fin de obtener la certificación. Los renovadores que deseen convertirse en renovadores certificados deben aprobar satisfactoriamente un curso de renovador acreditado por la EPA o un curso acreditado por un estado o una tribu autorizados por la EPA. Este curso es el curso modelo de la EPA para renovadores certificados y como tal cumple con todos los requisitos del Código de Regulación Federal 40 745.90.</a:t>
            </a:r>
          </a:p>
          <a:p>
            <a:pPr marL="228600" indent="-228600">
              <a:spcBef>
                <a:spcPct val="30000"/>
              </a:spcBef>
              <a:buFontTx/>
              <a:buChar char="•"/>
            </a:pPr>
            <a:r>
              <a:rPr lang="es-ES" sz="800">
                <a:solidFill>
                  <a:srgbClr val="000000"/>
                </a:solidFill>
                <a:latin typeface="Arial" charset="0"/>
                <a:cs typeface="Arial" charset="0"/>
                <a:sym typeface="Times New Roman" pitchFamily="18" charset="0"/>
              </a:rPr>
              <a:t>Este curso le enseñará cómo cumplir con la regla de renovación, reparación y pintura de la EPA, la regla del Departamento de Vivienda y Urbanismo sobre viviendas sin plomo, y cómo llevar a cabo las prácticas de trabajo seguras con el plomo de forma segura y eficaz. </a:t>
            </a:r>
          </a:p>
          <a:p>
            <a:pPr marL="228600" indent="-228600">
              <a:spcBef>
                <a:spcPct val="30000"/>
              </a:spcBef>
              <a:buFontTx/>
              <a:buChar char="•"/>
            </a:pPr>
            <a:r>
              <a:rPr lang="es-ES" sz="800">
                <a:solidFill>
                  <a:srgbClr val="000000"/>
                </a:solidFill>
                <a:latin typeface="Arial" charset="0"/>
                <a:cs typeface="Arial" charset="0"/>
                <a:sym typeface="Times New Roman" pitchFamily="18" charset="0"/>
              </a:rPr>
              <a:t>Luego que haya aprobado satisfactoriamente un curso de renovador certificado, impartido por un proveedor de capacitación acreditado por la EPA, usted será un renovador certificado por la EPA. La categoría de renovador certificado por la EPA le permitirá realizar trabajos de renovación, reparación y pintura seguros con el plomo, en viviendas construidas antes de 1978 y en instalaciones habitadas por niños, donde el trabajo alterará la pintura a base de plomo. Su certificación es válida por cinco años a partir de la fecha de finalización del curso. Para renovar su certificación después de cinco años, debe aprobar satisfactoriamente un curso de perfeccionamiento de renovador certificado acreditado por la EPA, antes de que venza su certificación inicial. La capacitación de perfeccionamiento se debe realizar cada cinco años a fin de mantener la certificación. Si el renovador certificado no perfecciona su capacitación</a:t>
            </a:r>
            <a:r>
              <a:rPr lang="es-ES" sz="1000">
                <a:solidFill>
                  <a:srgbClr val="000000"/>
                </a:solidFill>
                <a:latin typeface="Arial" charset="0"/>
                <a:cs typeface="Times New Roman" pitchFamily="18" charset="0"/>
                <a:sym typeface="Times New Roman" pitchFamily="18" charset="0"/>
              </a:rPr>
              <a:t>, </a:t>
            </a:r>
            <a:r>
              <a:rPr lang="es-ES" sz="800">
                <a:solidFill>
                  <a:srgbClr val="000000"/>
                </a:solidFill>
                <a:latin typeface="Arial" charset="0"/>
                <a:cs typeface="Arial" charset="0"/>
                <a:sym typeface="Times New Roman" pitchFamily="18" charset="0"/>
              </a:rPr>
              <a:t>dentro de un período de cinco años de la capacitación previa, deberá volver a realizar el curso inicial para certificarse nuevamente</a:t>
            </a:r>
            <a:r>
              <a:rPr lang="es-ES" sz="1000">
                <a:solidFill>
                  <a:srgbClr val="000000"/>
                </a:solidFill>
                <a:latin typeface="Arial" charset="0"/>
                <a:cs typeface="Times New Roman" pitchFamily="18" charset="0"/>
                <a:sym typeface="Times New Roman" pitchFamily="18" charset="0"/>
              </a:rPr>
              <a:t>.</a:t>
            </a:r>
          </a:p>
        </p:txBody>
      </p:sp>
    </p:spTree>
    <p:extLst>
      <p:ext uri="{BB962C8B-B14F-4D97-AF65-F5344CB8AC3E}">
        <p14:creationId xmlns:p14="http://schemas.microsoft.com/office/powerpoint/2010/main" val="2849908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s-ES_tradnl" smtClean="0">
                <a:latin typeface="Arial" charset="0"/>
              </a:rPr>
              <a:t>Prácticas seguras para trabajar con el plomo</a:t>
            </a:r>
            <a:r>
              <a:rPr lang="en-US" smtClean="0">
                <a:latin typeface="Arial" charset="0"/>
              </a:rPr>
              <a:t> en labores de renovación, reparación y pintura</a:t>
            </a:r>
          </a:p>
        </p:txBody>
      </p:sp>
      <p:sp>
        <p:nvSpPr>
          <p:cNvPr id="16387" name="Rectangle 7"/>
          <p:cNvSpPr>
            <a:spLocks noGrp="1" noChangeArrowheads="1"/>
          </p:cNvSpPr>
          <p:nvPr>
            <p:ph type="sldNum" sz="quarter" idx="5"/>
          </p:nvPr>
        </p:nvSpPr>
        <p:spPr>
          <a:noFill/>
        </p:spPr>
        <p:txBody>
          <a:bodyPr/>
          <a:lstStyle/>
          <a:p>
            <a:r>
              <a:rPr lang="en-US" smtClean="0">
                <a:latin typeface="Arial" charset="0"/>
              </a:rPr>
              <a:t>1-</a:t>
            </a:r>
            <a:fld id="{C47BF7FA-234C-4E7D-8785-F2BBE3863B6A}" type="slidenum">
              <a:rPr lang="en-US" smtClean="0">
                <a:latin typeface="Arial" charset="0"/>
              </a:rPr>
              <a:pPr/>
              <a:t>10</a:t>
            </a:fld>
            <a:endParaRPr lang="en-US" smtClean="0">
              <a:latin typeface="Arial" charset="0"/>
            </a:endParaRPr>
          </a:p>
        </p:txBody>
      </p:sp>
      <p:sp>
        <p:nvSpPr>
          <p:cNvPr id="16388" name="Rectangle 8"/>
          <p:cNvSpPr>
            <a:spLocks noGrp="1" noChangeArrowheads="1"/>
          </p:cNvSpPr>
          <p:nvPr>
            <p:ph type="dt" sz="quarter" idx="1"/>
          </p:nvPr>
        </p:nvSpPr>
        <p:spPr>
          <a:noFill/>
        </p:spPr>
        <p:txBody>
          <a:bodyPr/>
          <a:lstStyle/>
          <a:p>
            <a:r>
              <a:rPr lang="en-US" smtClean="0">
                <a:latin typeface="Arial" charset="0"/>
              </a:rPr>
              <a:t>Octubre de 2011</a:t>
            </a:r>
          </a:p>
        </p:txBody>
      </p:sp>
      <p:sp>
        <p:nvSpPr>
          <p:cNvPr id="16389" name="Rectangle 2"/>
          <p:cNvSpPr>
            <a:spLocks noGrp="1" noRot="1" noChangeAspect="1" noChangeArrowheads="1" noTextEdit="1"/>
          </p:cNvSpPr>
          <p:nvPr>
            <p:ph type="sldImg"/>
          </p:nvPr>
        </p:nvSpPr>
        <p:spPr>
          <a:ln/>
        </p:spPr>
      </p:sp>
      <p:sp>
        <p:nvSpPr>
          <p:cNvPr id="16390" name="Rectangle 3"/>
          <p:cNvSpPr>
            <a:spLocks noGrp="1" noChangeArrowheads="1"/>
          </p:cNvSpPr>
          <p:nvPr>
            <p:ph type="body" idx="1"/>
          </p:nvPr>
        </p:nvSpPr>
        <p:spPr>
          <a:xfrm>
            <a:off x="803275" y="4279900"/>
            <a:ext cx="5330825" cy="4575175"/>
          </a:xfrm>
          <a:noFill/>
          <a:ln/>
        </p:spPr>
        <p:txBody>
          <a:bodyPr/>
          <a:lstStyle/>
          <a:p>
            <a:pPr marL="228600" indent="-228600">
              <a:spcBef>
                <a:spcPct val="10000"/>
              </a:spcBef>
            </a:pPr>
            <a:r>
              <a:rPr lang="en-US" b="1" smtClean="0">
                <a:solidFill>
                  <a:srgbClr val="000000"/>
                </a:solidFill>
                <a:latin typeface="Arial" charset="0"/>
                <a:cs typeface="Times New Roman" pitchFamily="18" charset="0"/>
                <a:sym typeface="Times New Roman" pitchFamily="18" charset="0"/>
              </a:rPr>
              <a:t>El polvo y los escombros de </a:t>
            </a:r>
            <a:r>
              <a:rPr lang="es-ES_tradnl" b="1" smtClean="0">
                <a:solidFill>
                  <a:srgbClr val="000000"/>
                </a:solidFill>
                <a:latin typeface="Arial" charset="0"/>
                <a:cs typeface="Times New Roman" pitchFamily="18" charset="0"/>
                <a:sym typeface="Times New Roman" pitchFamily="18" charset="0"/>
              </a:rPr>
              <a:t>los </a:t>
            </a:r>
            <a:r>
              <a:rPr lang="en-US" b="1" smtClean="0">
                <a:solidFill>
                  <a:srgbClr val="000000"/>
                </a:solidFill>
                <a:latin typeface="Arial" charset="0"/>
                <a:cs typeface="Times New Roman" pitchFamily="18" charset="0"/>
                <a:sym typeface="Times New Roman" pitchFamily="18" charset="0"/>
              </a:rPr>
              <a:t>trabajos de renovaci</a:t>
            </a:r>
            <a:r>
              <a:rPr lang="en-US" b="1" smtClean="0">
                <a:solidFill>
                  <a:srgbClr val="000000"/>
                </a:solidFill>
                <a:latin typeface="Times New Roman" pitchFamily="18" charset="0"/>
                <a:cs typeface="Times New Roman" pitchFamily="18" charset="0"/>
                <a:sym typeface="Times New Roman" pitchFamily="18" charset="0"/>
              </a:rPr>
              <a:t>ó</a:t>
            </a:r>
            <a:r>
              <a:rPr lang="en-US" b="1" smtClean="0">
                <a:solidFill>
                  <a:srgbClr val="000000"/>
                </a:solidFill>
                <a:latin typeface="Arial" charset="0"/>
                <a:cs typeface="Times New Roman" pitchFamily="18" charset="0"/>
                <a:sym typeface="Times New Roman" pitchFamily="18" charset="0"/>
              </a:rPr>
              <a:t>n, reparaci</a:t>
            </a:r>
            <a:r>
              <a:rPr lang="en-US" b="1" smtClean="0">
                <a:solidFill>
                  <a:srgbClr val="000000"/>
                </a:solidFill>
                <a:latin typeface="Times New Roman" pitchFamily="18" charset="0"/>
                <a:cs typeface="Times New Roman" pitchFamily="18" charset="0"/>
                <a:sym typeface="Times New Roman" pitchFamily="18" charset="0"/>
              </a:rPr>
              <a:t>ó</a:t>
            </a:r>
            <a:r>
              <a:rPr lang="en-US" b="1" smtClean="0">
                <a:solidFill>
                  <a:srgbClr val="000000"/>
                </a:solidFill>
                <a:latin typeface="Arial" charset="0"/>
                <a:cs typeface="Times New Roman" pitchFamily="18" charset="0"/>
                <a:sym typeface="Times New Roman" pitchFamily="18" charset="0"/>
              </a:rPr>
              <a:t>n y pintura en viviendas e instalaciones habitadas por ni</a:t>
            </a:r>
            <a:r>
              <a:rPr lang="en-US" b="1" smtClean="0">
                <a:solidFill>
                  <a:srgbClr val="000000"/>
                </a:solidFill>
                <a:latin typeface="Times New Roman" pitchFamily="18" charset="0"/>
                <a:cs typeface="Times New Roman" pitchFamily="18" charset="0"/>
                <a:sym typeface="Times New Roman" pitchFamily="18" charset="0"/>
              </a:rPr>
              <a:t>ñ</a:t>
            </a:r>
            <a:r>
              <a:rPr lang="en-US" b="1" smtClean="0">
                <a:solidFill>
                  <a:srgbClr val="000000"/>
                </a:solidFill>
                <a:latin typeface="Arial" charset="0"/>
                <a:cs typeface="Times New Roman" pitchFamily="18" charset="0"/>
                <a:sym typeface="Times New Roman" pitchFamily="18" charset="0"/>
              </a:rPr>
              <a:t>os construidas antes de 1978 pueden contener plomo.</a:t>
            </a:r>
          </a:p>
          <a:p>
            <a:pPr marL="228600" indent="-228600">
              <a:spcBef>
                <a:spcPct val="10000"/>
              </a:spcBef>
              <a:buFontTx/>
              <a:buChar char="•"/>
            </a:pPr>
            <a:r>
              <a:rPr lang="en-US" sz="1000" smtClean="0">
                <a:solidFill>
                  <a:srgbClr val="000000"/>
                </a:solidFill>
                <a:latin typeface="Arial" charset="0"/>
                <a:cs typeface="Times New Roman" pitchFamily="18" charset="0"/>
                <a:sym typeface="Times New Roman" pitchFamily="18" charset="0"/>
              </a:rPr>
              <a:t>La pintura previa a 1978 puede contener plomo.</a:t>
            </a:r>
          </a:p>
          <a:p>
            <a:pPr marL="228600" indent="-228600">
              <a:spcBef>
                <a:spcPct val="10000"/>
              </a:spcBef>
              <a:buFontTx/>
              <a:buChar char="•"/>
            </a:pPr>
            <a:r>
              <a:rPr lang="en-US" sz="1000" smtClean="0">
                <a:solidFill>
                  <a:srgbClr val="000000"/>
                </a:solidFill>
                <a:latin typeface="Arial" charset="0"/>
                <a:cs typeface="Times New Roman" pitchFamily="18" charset="0"/>
                <a:sym typeface="Times New Roman" pitchFamily="18" charset="0"/>
              </a:rPr>
              <a:t>Los trabajos de renovaci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reparaci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y pintura alteran la pintura que pued</a:t>
            </a:r>
            <a:r>
              <a:rPr lang="es-ES_tradnl" sz="1000" smtClean="0">
                <a:solidFill>
                  <a:srgbClr val="000000"/>
                </a:solidFill>
                <a:latin typeface="Arial" charset="0"/>
                <a:cs typeface="Times New Roman" pitchFamily="18" charset="0"/>
                <a:sym typeface="Times New Roman" pitchFamily="18" charset="0"/>
              </a:rPr>
              <a:t>a</a:t>
            </a:r>
            <a:r>
              <a:rPr lang="en-US" sz="1000" smtClean="0">
                <a:solidFill>
                  <a:srgbClr val="000000"/>
                </a:solidFill>
                <a:latin typeface="Arial" charset="0"/>
                <a:cs typeface="Times New Roman" pitchFamily="18" charset="0"/>
                <a:sym typeface="Times New Roman" pitchFamily="18" charset="0"/>
              </a:rPr>
              <a:t> contener plomo. Cualquier actividad que implique la preparaci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de superficies puede generar polvo </a:t>
            </a:r>
            <a:r>
              <a:rPr lang="es-ES_tradnl" sz="1000" smtClean="0">
                <a:solidFill>
                  <a:srgbClr val="000000"/>
                </a:solidFill>
                <a:latin typeface="Arial" charset="0"/>
                <a:cs typeface="Times New Roman" pitchFamily="18" charset="0"/>
                <a:sym typeface="Times New Roman" pitchFamily="18" charset="0"/>
              </a:rPr>
              <a:t>con</a:t>
            </a:r>
            <a:r>
              <a:rPr lang="en-US" sz="1000" smtClean="0">
                <a:solidFill>
                  <a:srgbClr val="000000"/>
                </a:solidFill>
                <a:latin typeface="Arial" charset="0"/>
                <a:cs typeface="Times New Roman" pitchFamily="18" charset="0"/>
                <a:sym typeface="Times New Roman" pitchFamily="18" charset="0"/>
              </a:rPr>
              <a:t> plomo, como por ejemplo </a:t>
            </a:r>
            <a:r>
              <a:rPr lang="es-ES_tradnl" sz="1000" smtClean="0">
                <a:solidFill>
                  <a:srgbClr val="000000"/>
                </a:solidFill>
                <a:latin typeface="Arial" charset="0"/>
                <a:cs typeface="Times New Roman" pitchFamily="18" charset="0"/>
                <a:sym typeface="Times New Roman" pitchFamily="18" charset="0"/>
              </a:rPr>
              <a:t>al </a:t>
            </a:r>
            <a:r>
              <a:rPr lang="en-US" sz="1000" smtClean="0">
                <a:solidFill>
                  <a:srgbClr val="000000"/>
                </a:solidFill>
                <a:latin typeface="Arial" charset="0"/>
                <a:cs typeface="Times New Roman" pitchFamily="18" charset="0"/>
                <a:sym typeface="Times New Roman" pitchFamily="18" charset="0"/>
              </a:rPr>
              <a:t>raspar con la mano, utilizar lijadoras el</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latin typeface="Arial" charset="0"/>
                <a:cs typeface="Times New Roman" pitchFamily="18" charset="0"/>
                <a:sym typeface="Times New Roman" pitchFamily="18" charset="0"/>
              </a:rPr>
              <a:t>ctricas, pistolas de aire caliente </a:t>
            </a:r>
            <a:r>
              <a:rPr lang="es-ES_tradnl" sz="1000" smtClean="0">
                <a:solidFill>
                  <a:srgbClr val="000000"/>
                </a:solidFill>
                <a:latin typeface="Arial" charset="0"/>
                <a:cs typeface="Times New Roman" pitchFamily="18" charset="0"/>
                <a:sym typeface="Times New Roman" pitchFamily="18" charset="0"/>
              </a:rPr>
              <a:t>por encima de </a:t>
            </a:r>
            <a:r>
              <a:rPr lang="en-US" sz="1000" smtClean="0">
                <a:solidFill>
                  <a:srgbClr val="000000"/>
                </a:solidFill>
                <a:latin typeface="Arial" charset="0"/>
                <a:cs typeface="Times New Roman" pitchFamily="18" charset="0"/>
                <a:sym typeface="Times New Roman" pitchFamily="18" charset="0"/>
              </a:rPr>
              <a:t>los 1100</a:t>
            </a:r>
            <a:r>
              <a:rPr lang="es-ES_tradnl" sz="1000" smtClean="0">
                <a:solidFill>
                  <a:srgbClr val="000000"/>
                </a:solidFill>
                <a:latin typeface="Arial" charset="0"/>
                <a:cs typeface="Times New Roman" pitchFamily="18" charset="0"/>
                <a:sym typeface="Times New Roman" pitchFamily="18" charset="0"/>
              </a:rPr>
              <a:t>°</a:t>
            </a:r>
            <a:r>
              <a:rPr lang="en-US" sz="1000" smtClean="0">
                <a:solidFill>
                  <a:srgbClr val="000000"/>
                </a:solidFill>
                <a:latin typeface="Arial" charset="0"/>
                <a:cs typeface="Times New Roman" pitchFamily="18" charset="0"/>
                <a:sym typeface="Times New Roman" pitchFamily="18" charset="0"/>
              </a:rPr>
              <a:t> Fahrenheit y soldar con soplete </a:t>
            </a:r>
            <a:r>
              <a:rPr lang="es-ES_tradnl" sz="1000" smtClean="0">
                <a:solidFill>
                  <a:srgbClr val="000000"/>
                </a:solidFill>
                <a:latin typeface="Arial" charset="0"/>
                <a:cs typeface="Times New Roman" pitchFamily="18" charset="0"/>
                <a:sym typeface="Times New Roman" pitchFamily="18" charset="0"/>
              </a:rPr>
              <a:t>de llama</a:t>
            </a:r>
            <a:r>
              <a:rPr lang="en-US" sz="1000" smtClean="0">
                <a:solidFill>
                  <a:srgbClr val="000000"/>
                </a:solidFill>
                <a:latin typeface="Arial" charset="0"/>
                <a:cs typeface="Times New Roman" pitchFamily="18" charset="0"/>
                <a:sym typeface="Times New Roman" pitchFamily="18" charset="0"/>
              </a:rPr>
              <a:t>. Las tareas 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s complicadas, como retirar componentes de construcciones y demoler paredes pueden generar mucho polvo.</a:t>
            </a:r>
          </a:p>
          <a:p>
            <a:pPr marL="228600" indent="-228600">
              <a:spcBef>
                <a:spcPct val="10000"/>
              </a:spcBef>
            </a:pPr>
            <a:r>
              <a:rPr lang="en-US" sz="500" smtClean="0">
                <a:solidFill>
                  <a:srgbClr val="000000"/>
                </a:solidFill>
                <a:latin typeface="Arial" charset="0"/>
                <a:cs typeface="Times New Roman" pitchFamily="18" charset="0"/>
                <a:sym typeface="Times New Roman" pitchFamily="18" charset="0"/>
              </a:rPr>
              <a:t> </a:t>
            </a:r>
          </a:p>
          <a:p>
            <a:pPr marL="228600" indent="-228600">
              <a:spcBef>
                <a:spcPct val="10000"/>
              </a:spcBef>
            </a:pPr>
            <a:r>
              <a:rPr lang="en-US" b="1" smtClean="0">
                <a:solidFill>
                  <a:srgbClr val="000000"/>
                </a:solidFill>
                <a:latin typeface="Arial" charset="0"/>
                <a:cs typeface="Times New Roman" pitchFamily="18" charset="0"/>
                <a:sym typeface="Times New Roman" pitchFamily="18" charset="0"/>
              </a:rPr>
              <a:t>Las cantidades peque</a:t>
            </a:r>
            <a:r>
              <a:rPr lang="en-US" b="1" smtClean="0">
                <a:solidFill>
                  <a:srgbClr val="000000"/>
                </a:solidFill>
                <a:latin typeface="Times New Roman" pitchFamily="18" charset="0"/>
                <a:cs typeface="Times New Roman" pitchFamily="18" charset="0"/>
                <a:sym typeface="Times New Roman" pitchFamily="18" charset="0"/>
              </a:rPr>
              <a:t>ñ</a:t>
            </a:r>
            <a:r>
              <a:rPr lang="en-US" b="1" smtClean="0">
                <a:solidFill>
                  <a:srgbClr val="000000"/>
                </a:solidFill>
                <a:latin typeface="Arial" charset="0"/>
                <a:cs typeface="Times New Roman" pitchFamily="18" charset="0"/>
                <a:sym typeface="Times New Roman" pitchFamily="18" charset="0"/>
              </a:rPr>
              <a:t>as de polvo contaminado con plomo pueden envenenar a ni</a:t>
            </a:r>
            <a:r>
              <a:rPr lang="en-US" b="1" smtClean="0">
                <a:solidFill>
                  <a:srgbClr val="000000"/>
                </a:solidFill>
                <a:latin typeface="Times New Roman" pitchFamily="18" charset="0"/>
                <a:cs typeface="Times New Roman" pitchFamily="18" charset="0"/>
                <a:sym typeface="Times New Roman" pitchFamily="18" charset="0"/>
              </a:rPr>
              <a:t>ñ</a:t>
            </a:r>
            <a:r>
              <a:rPr lang="en-US" b="1" smtClean="0">
                <a:solidFill>
                  <a:srgbClr val="000000"/>
                </a:solidFill>
                <a:latin typeface="Arial" charset="0"/>
                <a:cs typeface="Times New Roman" pitchFamily="18" charset="0"/>
                <a:sym typeface="Times New Roman" pitchFamily="18" charset="0"/>
              </a:rPr>
              <a:t>os y adultos.</a:t>
            </a:r>
          </a:p>
          <a:p>
            <a:pPr marL="228600" indent="-228600">
              <a:spcBef>
                <a:spcPct val="10000"/>
              </a:spcBef>
              <a:buFontTx/>
              <a:buChar char="•"/>
            </a:pPr>
            <a:r>
              <a:rPr lang="en-US" sz="1000" smtClean="0">
                <a:solidFill>
                  <a:srgbClr val="000000"/>
                </a:solidFill>
                <a:latin typeface="Arial" charset="0"/>
                <a:cs typeface="Times New Roman" pitchFamily="18" charset="0"/>
                <a:sym typeface="Times New Roman" pitchFamily="18" charset="0"/>
              </a:rPr>
              <a:t>Una peque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latin typeface="Arial" charset="0"/>
                <a:cs typeface="Times New Roman" pitchFamily="18" charset="0"/>
                <a:sym typeface="Times New Roman" pitchFamily="18" charset="0"/>
              </a:rPr>
              <a:t>a cantidad de plomo puede ser sumamente da</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latin typeface="Arial" charset="0"/>
                <a:cs typeface="Times New Roman" pitchFamily="18" charset="0"/>
                <a:sym typeface="Times New Roman" pitchFamily="18" charset="0"/>
              </a:rPr>
              <a:t>ina. </a:t>
            </a:r>
          </a:p>
          <a:p>
            <a:pPr marL="228600" indent="-228600">
              <a:spcBef>
                <a:spcPct val="10000"/>
              </a:spcBef>
              <a:buFontTx/>
              <a:buChar char="•"/>
            </a:pPr>
            <a:r>
              <a:rPr lang="en-US" sz="1000" smtClean="0">
                <a:solidFill>
                  <a:srgbClr val="000000"/>
                </a:solidFill>
                <a:latin typeface="Arial" charset="0"/>
                <a:cs typeface="Times New Roman" pitchFamily="18" charset="0"/>
                <a:sym typeface="Times New Roman" pitchFamily="18" charset="0"/>
              </a:rPr>
              <a:t>Por lo general, las part</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culas de polvo con plomo son tan peque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latin typeface="Arial" charset="0"/>
                <a:cs typeface="Times New Roman" pitchFamily="18" charset="0"/>
                <a:sym typeface="Times New Roman" pitchFamily="18" charset="0"/>
              </a:rPr>
              <a:t>as que no las puede ver, no obstante puede respirarlas o </a:t>
            </a:r>
            <a:r>
              <a:rPr lang="es-ES_tradnl" sz="1000" smtClean="0">
                <a:solidFill>
                  <a:srgbClr val="000000"/>
                </a:solidFill>
                <a:latin typeface="Arial" charset="0"/>
                <a:cs typeface="Times New Roman" pitchFamily="18" charset="0"/>
                <a:sym typeface="Times New Roman" pitchFamily="18" charset="0"/>
              </a:rPr>
              <a:t>ingerirlas</a:t>
            </a:r>
            <a:r>
              <a:rPr lang="en-US" sz="1000" smtClean="0">
                <a:solidFill>
                  <a:srgbClr val="000000"/>
                </a:solidFill>
                <a:latin typeface="Arial" charset="0"/>
                <a:cs typeface="Times New Roman" pitchFamily="18" charset="0"/>
                <a:sym typeface="Times New Roman" pitchFamily="18" charset="0"/>
              </a:rPr>
              <a:t>. Estas part</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culas 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s peque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latin typeface="Arial" charset="0"/>
                <a:cs typeface="Times New Roman" pitchFamily="18" charset="0"/>
                <a:sym typeface="Times New Roman" pitchFamily="18" charset="0"/>
              </a:rPr>
              <a:t>as, ya sean inhaladas o </a:t>
            </a:r>
            <a:r>
              <a:rPr lang="es-ES_tradnl" sz="1000" smtClean="0">
                <a:solidFill>
                  <a:srgbClr val="000000"/>
                </a:solidFill>
                <a:latin typeface="Arial" charset="0"/>
                <a:cs typeface="Times New Roman" pitchFamily="18" charset="0"/>
                <a:sym typeface="Times New Roman" pitchFamily="18" charset="0"/>
              </a:rPr>
              <a:t>ingeridas</a:t>
            </a:r>
            <a:r>
              <a:rPr lang="en-US" sz="1000" smtClean="0">
                <a:solidFill>
                  <a:srgbClr val="000000"/>
                </a:solidFill>
                <a:latin typeface="Arial" charset="0"/>
                <a:cs typeface="Times New Roman" pitchFamily="18" charset="0"/>
                <a:sym typeface="Times New Roman" pitchFamily="18" charset="0"/>
              </a:rPr>
              <a:t>, son absorbidas por el cuerpo con mayor facilidad que las part</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culas 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s grandes y, por </a:t>
            </a:r>
            <a:r>
              <a:rPr lang="es-ES_tradnl" sz="1000" smtClean="0">
                <a:solidFill>
                  <a:srgbClr val="000000"/>
                </a:solidFill>
                <a:latin typeface="Arial" charset="0"/>
                <a:cs typeface="Times New Roman" pitchFamily="18" charset="0"/>
                <a:sym typeface="Times New Roman" pitchFamily="18" charset="0"/>
              </a:rPr>
              <a:t>lo </a:t>
            </a:r>
            <a:r>
              <a:rPr lang="en-US" sz="1000" smtClean="0">
                <a:solidFill>
                  <a:srgbClr val="000000"/>
                </a:solidFill>
                <a:latin typeface="Arial" charset="0"/>
                <a:cs typeface="Times New Roman" pitchFamily="18" charset="0"/>
                <a:sym typeface="Times New Roman" pitchFamily="18" charset="0"/>
              </a:rPr>
              <a:t>tanto, pueden envenena</a:t>
            </a:r>
            <a:r>
              <a:rPr lang="es-ES_tradnl" sz="1000" smtClean="0">
                <a:solidFill>
                  <a:srgbClr val="000000"/>
                </a:solidFill>
                <a:latin typeface="Arial" charset="0"/>
                <a:cs typeface="Times New Roman" pitchFamily="18" charset="0"/>
                <a:sym typeface="Times New Roman" pitchFamily="18" charset="0"/>
              </a:rPr>
              <a:t>r con </a:t>
            </a:r>
            <a:r>
              <a:rPr lang="en-US" sz="1000" smtClean="0">
                <a:solidFill>
                  <a:srgbClr val="000000"/>
                </a:solidFill>
                <a:latin typeface="Arial" charset="0"/>
                <a:cs typeface="Times New Roman" pitchFamily="18" charset="0"/>
                <a:sym typeface="Times New Roman" pitchFamily="18" charset="0"/>
              </a:rPr>
              <a:t>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s f</a:t>
            </a:r>
            <a:r>
              <a:rPr lang="es-ES_tradnl" sz="1000" smtClean="0">
                <a:solidFill>
                  <a:srgbClr val="000000"/>
                </a:solidFill>
                <a:latin typeface="Arial" charset="0"/>
                <a:cs typeface="Times New Roman" pitchFamily="18" charset="0"/>
                <a:sym typeface="Times New Roman" pitchFamily="18" charset="0"/>
              </a:rPr>
              <a:t>acilidad</a:t>
            </a:r>
            <a:r>
              <a:rPr lang="en-US" sz="1000" smtClean="0">
                <a:solidFill>
                  <a:srgbClr val="000000"/>
                </a:solidFill>
                <a:latin typeface="Arial" charset="0"/>
                <a:cs typeface="Times New Roman" pitchFamily="18" charset="0"/>
                <a:sym typeface="Times New Roman" pitchFamily="18" charset="0"/>
              </a:rPr>
              <a:t>.</a:t>
            </a:r>
          </a:p>
          <a:p>
            <a:pPr marL="228600" indent="-228600">
              <a:spcBef>
                <a:spcPct val="10000"/>
              </a:spcBef>
              <a:buFontTx/>
              <a:buChar char="•"/>
            </a:pPr>
            <a:r>
              <a:rPr lang="en-US" sz="1000" smtClean="0">
                <a:solidFill>
                  <a:srgbClr val="000000"/>
                </a:solidFill>
                <a:latin typeface="Arial" charset="0"/>
                <a:cs typeface="Times New Roman" pitchFamily="18" charset="0"/>
                <a:sym typeface="Times New Roman" pitchFamily="18" charset="0"/>
              </a:rPr>
              <a:t>Los ni</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latin typeface="Arial" charset="0"/>
                <a:cs typeface="Times New Roman" pitchFamily="18" charset="0"/>
                <a:sym typeface="Times New Roman" pitchFamily="18" charset="0"/>
              </a:rPr>
              <a:t>os, residentes y trabajadores pueden respirar o </a:t>
            </a:r>
            <a:r>
              <a:rPr lang="es-ES_tradnl" sz="1000" smtClean="0">
                <a:solidFill>
                  <a:srgbClr val="000000"/>
                </a:solidFill>
                <a:latin typeface="Arial" charset="0"/>
                <a:cs typeface="Times New Roman" pitchFamily="18" charset="0"/>
                <a:sym typeface="Times New Roman" pitchFamily="18" charset="0"/>
              </a:rPr>
              <a:t>ingerir</a:t>
            </a:r>
            <a:r>
              <a:rPr lang="en-US" sz="1000" smtClean="0">
                <a:solidFill>
                  <a:srgbClr val="000000"/>
                </a:solidFill>
                <a:latin typeface="Arial" charset="0"/>
                <a:cs typeface="Times New Roman" pitchFamily="18" charset="0"/>
                <a:sym typeface="Times New Roman" pitchFamily="18" charset="0"/>
              </a:rPr>
              <a:t> polvo con plomo. </a:t>
            </a:r>
          </a:p>
          <a:p>
            <a:pPr marL="228600" indent="-228600">
              <a:spcBef>
                <a:spcPct val="10000"/>
              </a:spcBef>
              <a:buFontTx/>
              <a:buChar char="•"/>
            </a:pPr>
            <a:r>
              <a:rPr lang="en-US" sz="1000" smtClean="0">
                <a:solidFill>
                  <a:srgbClr val="000000"/>
                </a:solidFill>
                <a:latin typeface="Arial" charset="0"/>
                <a:cs typeface="Times New Roman" pitchFamily="18" charset="0"/>
                <a:sym typeface="Times New Roman" pitchFamily="18" charset="0"/>
              </a:rPr>
              <a:t>Los ni</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latin typeface="Arial" charset="0"/>
                <a:cs typeface="Times New Roman" pitchFamily="18" charset="0"/>
                <a:sym typeface="Times New Roman" pitchFamily="18" charset="0"/>
              </a:rPr>
              <a:t>os pueden </a:t>
            </a:r>
            <a:r>
              <a:rPr lang="es-ES_tradnl" sz="1000" smtClean="0">
                <a:solidFill>
                  <a:srgbClr val="000000"/>
                </a:solidFill>
                <a:latin typeface="Arial" charset="0"/>
                <a:cs typeface="Times New Roman" pitchFamily="18" charset="0"/>
                <a:sym typeface="Times New Roman" pitchFamily="18" charset="0"/>
              </a:rPr>
              <a:t>ingerir</a:t>
            </a:r>
            <a:r>
              <a:rPr lang="en-US" sz="1000" smtClean="0">
                <a:solidFill>
                  <a:srgbClr val="000000"/>
                </a:solidFill>
                <a:latin typeface="Arial" charset="0"/>
                <a:cs typeface="Times New Roman" pitchFamily="18" charset="0"/>
                <a:sym typeface="Times New Roman" pitchFamily="18" charset="0"/>
              </a:rPr>
              <a:t> o inhalar el polvo </a:t>
            </a:r>
            <a:r>
              <a:rPr lang="es-ES_tradnl" sz="1000" smtClean="0">
                <a:solidFill>
                  <a:srgbClr val="000000"/>
                </a:solidFill>
                <a:latin typeface="Arial" charset="0"/>
                <a:cs typeface="Times New Roman" pitchFamily="18" charset="0"/>
                <a:sym typeface="Times New Roman" pitchFamily="18" charset="0"/>
              </a:rPr>
              <a:t>de las </a:t>
            </a:r>
            <a:r>
              <a:rPr lang="en-US" sz="1000" smtClean="0">
                <a:solidFill>
                  <a:srgbClr val="000000"/>
                </a:solidFill>
                <a:latin typeface="Arial" charset="0"/>
                <a:cs typeface="Times New Roman" pitchFamily="18" charset="0"/>
                <a:sym typeface="Times New Roman" pitchFamily="18" charset="0"/>
              </a:rPr>
              <a:t>manos, juguetes, alimentos u otros objetos durante las actividades normales cuando se llev</a:t>
            </a:r>
            <a:r>
              <a:rPr lang="es-ES_tradnl" sz="1000" smtClean="0">
                <a:solidFill>
                  <a:srgbClr val="000000"/>
                </a:solidFill>
                <a:latin typeface="Arial" charset="0"/>
                <a:cs typeface="Times New Roman" pitchFamily="18" charset="0"/>
                <a:sym typeface="Times New Roman" pitchFamily="18" charset="0"/>
              </a:rPr>
              <a:t>en</a:t>
            </a:r>
            <a:r>
              <a:rPr lang="en-US" sz="1000" smtClean="0">
                <a:solidFill>
                  <a:srgbClr val="000000"/>
                </a:solidFill>
                <a:latin typeface="Arial" charset="0"/>
                <a:cs typeface="Times New Roman" pitchFamily="18" charset="0"/>
                <a:sym typeface="Times New Roman" pitchFamily="18" charset="0"/>
              </a:rPr>
              <a:t> las manos a la boca.  Tambi</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latin typeface="Arial" charset="0"/>
                <a:cs typeface="Times New Roman" pitchFamily="18" charset="0"/>
                <a:sym typeface="Times New Roman" pitchFamily="18" charset="0"/>
              </a:rPr>
              <a:t>n pueden ingerir c</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scaras de pintura.</a:t>
            </a:r>
          </a:p>
          <a:p>
            <a:pPr marL="228600" indent="-228600">
              <a:spcBef>
                <a:spcPct val="10000"/>
              </a:spcBef>
              <a:buFontTx/>
              <a:buChar char="•"/>
            </a:pPr>
            <a:r>
              <a:rPr lang="en-US" sz="1000" smtClean="0">
                <a:solidFill>
                  <a:srgbClr val="000000"/>
                </a:solidFill>
                <a:latin typeface="Arial" charset="0"/>
                <a:cs typeface="Times New Roman" pitchFamily="18" charset="0"/>
                <a:sym typeface="Times New Roman" pitchFamily="18" charset="0"/>
              </a:rPr>
              <a:t>Los adultos pueden </a:t>
            </a:r>
            <a:r>
              <a:rPr lang="es-ES_tradnl" sz="1000" smtClean="0">
                <a:solidFill>
                  <a:srgbClr val="000000"/>
                </a:solidFill>
                <a:latin typeface="Arial" charset="0"/>
                <a:cs typeface="Times New Roman" pitchFamily="18" charset="0"/>
                <a:sym typeface="Times New Roman" pitchFamily="18" charset="0"/>
              </a:rPr>
              <a:t>ingerir</a:t>
            </a:r>
            <a:r>
              <a:rPr lang="en-US" sz="1000" smtClean="0">
                <a:solidFill>
                  <a:srgbClr val="000000"/>
                </a:solidFill>
                <a:latin typeface="Arial" charset="0"/>
                <a:cs typeface="Times New Roman" pitchFamily="18" charset="0"/>
                <a:sym typeface="Times New Roman" pitchFamily="18" charset="0"/>
              </a:rPr>
              <a:t> o respirar polvo durante las actividades laborales.  </a:t>
            </a:r>
          </a:p>
          <a:p>
            <a:pPr marL="571500" lvl="1" indent="-228600">
              <a:spcBef>
                <a:spcPct val="10000"/>
              </a:spcBef>
              <a:buFontTx/>
              <a:buChar char="•"/>
            </a:pPr>
            <a:r>
              <a:rPr lang="en-US" smtClean="0">
                <a:solidFill>
                  <a:srgbClr val="000000"/>
                </a:solidFill>
                <a:latin typeface="Arial" charset="0"/>
                <a:cs typeface="Times New Roman" pitchFamily="18" charset="0"/>
                <a:sym typeface="Times New Roman" pitchFamily="18" charset="0"/>
              </a:rPr>
              <a:t>Se genera polvo cuando los trabajadores desempe</a:t>
            </a:r>
            <a:r>
              <a:rPr lang="en-US" smtClean="0">
                <a:solidFill>
                  <a:srgbClr val="000000"/>
                </a:solidFill>
                <a:latin typeface="Times New Roman" pitchFamily="18" charset="0"/>
                <a:cs typeface="Times New Roman" pitchFamily="18" charset="0"/>
                <a:sym typeface="Times New Roman" pitchFamily="18" charset="0"/>
              </a:rPr>
              <a:t>ñ</a:t>
            </a:r>
            <a:r>
              <a:rPr lang="en-US" smtClean="0">
                <a:solidFill>
                  <a:srgbClr val="000000"/>
                </a:solidFill>
                <a:latin typeface="Arial" charset="0"/>
                <a:cs typeface="Times New Roman" pitchFamily="18" charset="0"/>
                <a:sym typeface="Times New Roman" pitchFamily="18" charset="0"/>
              </a:rPr>
              <a:t>an actividades tales como raspado y lijado con la mano, o utilizan una lijadora el</a:t>
            </a:r>
            <a:r>
              <a:rPr lang="en-US" smtClean="0">
                <a:solidFill>
                  <a:srgbClr val="000000"/>
                </a:solidFill>
                <a:latin typeface="Times New Roman" pitchFamily="18" charset="0"/>
                <a:cs typeface="Times New Roman" pitchFamily="18" charset="0"/>
                <a:sym typeface="Times New Roman" pitchFamily="18" charset="0"/>
              </a:rPr>
              <a:t>é</a:t>
            </a:r>
            <a:r>
              <a:rPr lang="en-US" smtClean="0">
                <a:solidFill>
                  <a:srgbClr val="000000"/>
                </a:solidFill>
                <a:latin typeface="Arial" charset="0"/>
                <a:cs typeface="Times New Roman" pitchFamily="18" charset="0"/>
                <a:sym typeface="Times New Roman" pitchFamily="18" charset="0"/>
              </a:rPr>
              <a:t>ctrica o una herramienta para rectificar. El polvo se mezcla con el aire que respiran. </a:t>
            </a:r>
          </a:p>
          <a:p>
            <a:pPr marL="571500" lvl="1" indent="-228600">
              <a:spcBef>
                <a:spcPct val="10000"/>
              </a:spcBef>
              <a:buFontTx/>
              <a:buChar char="•"/>
            </a:pPr>
            <a:r>
              <a:rPr lang="en-US" smtClean="0">
                <a:solidFill>
                  <a:srgbClr val="000000"/>
                </a:solidFill>
                <a:latin typeface="Arial" charset="0"/>
                <a:cs typeface="Times New Roman" pitchFamily="18" charset="0"/>
                <a:sym typeface="Times New Roman" pitchFamily="18" charset="0"/>
              </a:rPr>
              <a:t>Si los trabajadores comen, beben, fuman o colocan cualquier cosa en </a:t>
            </a:r>
            <a:r>
              <a:rPr lang="es-ES_tradnl" smtClean="0">
                <a:solidFill>
                  <a:srgbClr val="000000"/>
                </a:solidFill>
                <a:latin typeface="Arial" charset="0"/>
                <a:cs typeface="Times New Roman" pitchFamily="18" charset="0"/>
                <a:sym typeface="Times New Roman" pitchFamily="18" charset="0"/>
              </a:rPr>
              <a:t>la</a:t>
            </a:r>
            <a:r>
              <a:rPr lang="en-US" smtClean="0">
                <a:solidFill>
                  <a:srgbClr val="000000"/>
                </a:solidFill>
                <a:latin typeface="Arial" charset="0"/>
                <a:cs typeface="Times New Roman" pitchFamily="18" charset="0"/>
                <a:sym typeface="Times New Roman" pitchFamily="18" charset="0"/>
              </a:rPr>
              <a:t> boca sin lavarse las manos primero, </a:t>
            </a:r>
            <a:r>
              <a:rPr lang="es-ES_tradnl" smtClean="0">
                <a:solidFill>
                  <a:srgbClr val="000000"/>
                </a:solidFill>
                <a:latin typeface="Arial" charset="0"/>
                <a:cs typeface="Times New Roman" pitchFamily="18" charset="0"/>
                <a:sym typeface="Times New Roman" pitchFamily="18" charset="0"/>
              </a:rPr>
              <a:t>es posible que ingieran </a:t>
            </a:r>
            <a:r>
              <a:rPr lang="en-US" smtClean="0">
                <a:solidFill>
                  <a:srgbClr val="000000"/>
                </a:solidFill>
                <a:latin typeface="Arial" charset="0"/>
                <a:cs typeface="Times New Roman" pitchFamily="18" charset="0"/>
                <a:sym typeface="Times New Roman" pitchFamily="18" charset="0"/>
              </a:rPr>
              <a:t>polvo con plomo.</a:t>
            </a:r>
          </a:p>
        </p:txBody>
      </p:sp>
      <p:sp>
        <p:nvSpPr>
          <p:cNvPr id="16391" name="Rectangle 4"/>
          <p:cNvSpPr>
            <a:spLocks noChangeArrowheads="1"/>
          </p:cNvSpPr>
          <p:nvPr/>
        </p:nvSpPr>
        <p:spPr bwMode="auto">
          <a:xfrm>
            <a:off x="730250" y="4568825"/>
            <a:ext cx="6203950" cy="4575175"/>
          </a:xfrm>
          <a:prstGeom prst="rect">
            <a:avLst/>
          </a:prstGeom>
          <a:noFill/>
          <a:ln w="9525">
            <a:noFill/>
            <a:miter lim="800000"/>
            <a:headEnd/>
            <a:tailEnd/>
          </a:ln>
        </p:spPr>
        <p:txBody>
          <a:bodyPr lIns="93164" tIns="46582" rIns="93164" bIns="46582"/>
          <a:lstStyle/>
          <a:p>
            <a:pPr marL="228600" indent="-228600">
              <a:spcBef>
                <a:spcPct val="30000"/>
              </a:spcBef>
            </a:pPr>
            <a:endParaRPr lang="es-ES_tradnl" sz="1000">
              <a:latin typeface="Arial" charset="0"/>
            </a:endParaRPr>
          </a:p>
        </p:txBody>
      </p:sp>
    </p:spTree>
    <p:extLst>
      <p:ext uri="{BB962C8B-B14F-4D97-AF65-F5344CB8AC3E}">
        <p14:creationId xmlns:p14="http://schemas.microsoft.com/office/powerpoint/2010/main" val="380881036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en labores de renovación, reparación y pintura</a:t>
            </a:r>
          </a:p>
        </p:txBody>
      </p:sp>
      <p:sp>
        <p:nvSpPr>
          <p:cNvPr id="30723" name="Rectangle 7"/>
          <p:cNvSpPr>
            <a:spLocks noGrp="1" noChangeArrowheads="1"/>
          </p:cNvSpPr>
          <p:nvPr>
            <p:ph type="sldNum" sz="quarter" idx="5"/>
          </p:nvPr>
        </p:nvSpPr>
        <p:spPr>
          <a:noFill/>
        </p:spPr>
        <p:txBody>
          <a:bodyPr/>
          <a:lstStyle/>
          <a:p>
            <a:r>
              <a:rPr lang="en-US" smtClean="0"/>
              <a:t>8-</a:t>
            </a:r>
            <a:fld id="{AA465D57-A2A8-40AE-B986-9571EFC7C442}" type="slidenum">
              <a:rPr lang="en-US" smtClean="0"/>
              <a:pPr/>
              <a:t>101</a:t>
            </a:fld>
            <a:endParaRPr lang="en-US" smtClean="0"/>
          </a:p>
        </p:txBody>
      </p:sp>
      <p:sp>
        <p:nvSpPr>
          <p:cNvPr id="30724" name="Rectangle 8"/>
          <p:cNvSpPr>
            <a:spLocks noGrp="1" noChangeArrowheads="1"/>
          </p:cNvSpPr>
          <p:nvPr>
            <p:ph type="dt" sz="quarter" idx="1"/>
          </p:nvPr>
        </p:nvSpPr>
        <p:spPr>
          <a:noFill/>
        </p:spPr>
        <p:txBody>
          <a:bodyPr/>
          <a:lstStyle/>
          <a:p>
            <a:r>
              <a:rPr lang="en-US" smtClean="0"/>
              <a:t>Octubre de 2011</a:t>
            </a:r>
          </a:p>
        </p:txBody>
      </p:sp>
      <p:sp>
        <p:nvSpPr>
          <p:cNvPr id="30725" name="Rectangle 2"/>
          <p:cNvSpPr>
            <a:spLocks noGrp="1" noRot="1" noChangeAspect="1" noChangeArrowheads="1" noTextEdit="1"/>
          </p:cNvSpPr>
          <p:nvPr>
            <p:ph type="sldImg"/>
          </p:nvPr>
        </p:nvSpPr>
        <p:spPr>
          <a:xfrm>
            <a:off x="1219200" y="685800"/>
            <a:ext cx="4800600" cy="3600450"/>
          </a:xfrm>
          <a:ln/>
        </p:spPr>
      </p:sp>
      <p:sp>
        <p:nvSpPr>
          <p:cNvPr id="30726" name="Rectangle 3"/>
          <p:cNvSpPr>
            <a:spLocks noGrp="1" noChangeArrowheads="1"/>
          </p:cNvSpPr>
          <p:nvPr>
            <p:ph type="body" idx="1"/>
          </p:nvPr>
        </p:nvSpPr>
        <p:spPr>
          <a:xfrm>
            <a:off x="838200" y="4419600"/>
            <a:ext cx="5791200" cy="4572000"/>
          </a:xfrm>
          <a:noFill/>
          <a:ln/>
        </p:spPr>
        <p:txBody>
          <a:bodyPr/>
          <a:lstStyle/>
          <a:p>
            <a:pPr>
              <a:spcBef>
                <a:spcPct val="10000"/>
              </a:spcBef>
              <a:tabLst>
                <a:tab pos="342900" algn="l"/>
                <a:tab pos="3657600" algn="l"/>
              </a:tabLst>
            </a:pPr>
            <a:r>
              <a:rPr lang="en-US" sz="1000" smtClean="0">
                <a:solidFill>
                  <a:srgbClr val="000000"/>
                </a:solidFill>
                <a:cs typeface="Arial" pitchFamily="34" charset="0"/>
                <a:sym typeface="Times New Roman" pitchFamily="18" charset="0"/>
              </a:rPr>
              <a:t>Cuando se complete la limpieza y antes de volver a ocupar el espacio, se debe realizar un procedimiento de verificación de limpieza o un examen de aprobación para garantizar que no quede polvo con plomo en el lugar. En caso de que sea aplicable la regla del Departamento de Vivienda y Urbanismo, se necesitará un examen de aprobación en lugar del procedimiento de verificación de limpieza. El primer paso, tanto para la verificación de limpieza como para un examen de aprobación, es una inspección visual del área de trabajo para determinar si se dejó polvo o escombros en el lugar. Si se detecta la presencia de polvo o escombros en el área de trabajo, se deben repetir la limpieza y la inspección visual hasta que el área de trabajo no tenga polvo ni escombros. </a:t>
            </a:r>
            <a:r>
              <a:rPr lang="es-ES_tradnl" sz="1000" smtClean="0">
                <a:solidFill>
                  <a:srgbClr val="000000"/>
                </a:solidFill>
                <a:cs typeface="Arial" pitchFamily="34" charset="0"/>
                <a:sym typeface="Times New Roman" pitchFamily="18" charset="0"/>
              </a:rPr>
              <a:t>Después de </a:t>
            </a:r>
            <a:r>
              <a:rPr lang="en-US" sz="1000" smtClean="0">
                <a:solidFill>
                  <a:srgbClr val="000000"/>
                </a:solidFill>
                <a:cs typeface="Arial" pitchFamily="34" charset="0"/>
                <a:sym typeface="Times New Roman" pitchFamily="18" charset="0"/>
              </a:rPr>
              <a:t>que se complete la inspección del renovador certificado, se puede realizar el procedimiento de verificación de limpieza o el examen de aprobación.</a:t>
            </a:r>
          </a:p>
        </p:txBody>
      </p:sp>
    </p:spTree>
    <p:extLst>
      <p:ext uri="{BB962C8B-B14F-4D97-AF65-F5344CB8AC3E}">
        <p14:creationId xmlns:p14="http://schemas.microsoft.com/office/powerpoint/2010/main" val="319526671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en labores de renovación, reparación y pintura</a:t>
            </a:r>
          </a:p>
        </p:txBody>
      </p:sp>
      <p:sp>
        <p:nvSpPr>
          <p:cNvPr id="31747" name="Rectangle 7"/>
          <p:cNvSpPr>
            <a:spLocks noGrp="1" noChangeArrowheads="1"/>
          </p:cNvSpPr>
          <p:nvPr>
            <p:ph type="sldNum" sz="quarter" idx="5"/>
          </p:nvPr>
        </p:nvSpPr>
        <p:spPr>
          <a:noFill/>
        </p:spPr>
        <p:txBody>
          <a:bodyPr/>
          <a:lstStyle/>
          <a:p>
            <a:r>
              <a:rPr lang="en-US" smtClean="0"/>
              <a:t>8-</a:t>
            </a:r>
            <a:fld id="{F4727590-8843-4304-A2C4-670D46B09DA7}" type="slidenum">
              <a:rPr lang="en-US" smtClean="0"/>
              <a:pPr/>
              <a:t>102</a:t>
            </a:fld>
            <a:endParaRPr lang="en-US" smtClean="0"/>
          </a:p>
        </p:txBody>
      </p:sp>
      <p:sp>
        <p:nvSpPr>
          <p:cNvPr id="31748" name="Rectangle 8"/>
          <p:cNvSpPr>
            <a:spLocks noGrp="1" noChangeArrowheads="1"/>
          </p:cNvSpPr>
          <p:nvPr>
            <p:ph type="dt" sz="quarter" idx="1"/>
          </p:nvPr>
        </p:nvSpPr>
        <p:spPr>
          <a:noFill/>
        </p:spPr>
        <p:txBody>
          <a:bodyPr/>
          <a:lstStyle/>
          <a:p>
            <a:r>
              <a:rPr lang="en-US" smtClean="0"/>
              <a:t>Octubre de 2011</a:t>
            </a:r>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xfrm>
            <a:off x="1066800" y="4560888"/>
            <a:ext cx="5334000" cy="4319587"/>
          </a:xfrm>
          <a:noFill/>
          <a:ln/>
        </p:spPr>
        <p:txBody>
          <a:bodyPr/>
          <a:lstStyle/>
          <a:p>
            <a:r>
              <a:rPr lang="en-US" sz="1000" smtClean="0">
                <a:solidFill>
                  <a:srgbClr val="000000"/>
                </a:solidFill>
                <a:cs typeface="Times New Roman" pitchFamily="18" charset="0"/>
                <a:sym typeface="Times New Roman" pitchFamily="18" charset="0"/>
              </a:rPr>
              <a:t>Cuando imparta esta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informativa", el uso de una gu</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cs typeface="Times New Roman" pitchFamily="18" charset="0"/>
                <a:sym typeface="Times New Roman" pitchFamily="18" charset="0"/>
              </a:rPr>
              <a:t>a de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como </a:t>
            </a:r>
            <a:r>
              <a:rPr lang="en-US" sz="1000" i="1" smtClean="0">
                <a:solidFill>
                  <a:srgbClr val="000000"/>
                </a:solidFill>
                <a:cs typeface="Times New Roman" pitchFamily="18" charset="0"/>
                <a:sym typeface="Times New Roman" pitchFamily="18" charset="0"/>
              </a:rPr>
              <a:t>Pasos para la renovaci</a:t>
            </a:r>
            <a:r>
              <a:rPr lang="en-US" sz="1000" i="1" smtClean="0">
                <a:solidFill>
                  <a:srgbClr val="000000"/>
                </a:solidFill>
                <a:latin typeface="Times New Roman" pitchFamily="18" charset="0"/>
                <a:cs typeface="Times New Roman" pitchFamily="18" charset="0"/>
                <a:sym typeface="Times New Roman" pitchFamily="18" charset="0"/>
              </a:rPr>
              <a:t>ó</a:t>
            </a:r>
            <a:r>
              <a:rPr lang="en-US" sz="1000" i="1" smtClean="0">
                <a:solidFill>
                  <a:srgbClr val="000000"/>
                </a:solidFill>
                <a:cs typeface="Times New Roman" pitchFamily="18" charset="0"/>
                <a:sym typeface="Times New Roman" pitchFamily="18" charset="0"/>
              </a:rPr>
              <a:t>n, reparaci</a:t>
            </a:r>
            <a:r>
              <a:rPr lang="en-US" sz="1000" i="1" smtClean="0">
                <a:solidFill>
                  <a:srgbClr val="000000"/>
                </a:solidFill>
                <a:latin typeface="Times New Roman" pitchFamily="18" charset="0"/>
                <a:cs typeface="Times New Roman" pitchFamily="18" charset="0"/>
                <a:sym typeface="Times New Roman" pitchFamily="18" charset="0"/>
              </a:rPr>
              <a:t>ó</a:t>
            </a:r>
            <a:r>
              <a:rPr lang="en-US" sz="1000" i="1" smtClean="0">
                <a:solidFill>
                  <a:srgbClr val="000000"/>
                </a:solidFill>
                <a:cs typeface="Times New Roman" pitchFamily="18" charset="0"/>
                <a:sym typeface="Times New Roman" pitchFamily="18" charset="0"/>
              </a:rPr>
              <a:t>n y pintura SEGURAS CON EL PLOMO</a:t>
            </a:r>
            <a:r>
              <a:rPr lang="en-US" sz="1000" smtClean="0">
                <a:solidFill>
                  <a:srgbClr val="000000"/>
                </a:solidFill>
                <a:cs typeface="Times New Roman" pitchFamily="18" charset="0"/>
                <a:sym typeface="Times New Roman" pitchFamily="18" charset="0"/>
              </a:rPr>
              <a:t> har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 que la documentaci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sea 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s sencilla. Debe mantener una copia de la gu</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cs typeface="Times New Roman" pitchFamily="18" charset="0"/>
                <a:sym typeface="Times New Roman" pitchFamily="18" charset="0"/>
              </a:rPr>
              <a:t>a de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que se use durante la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informativa" que realiza en la obra. Haga una lista de cada destreza pr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ctica segura con el plomo que se imparti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 a cada trabajador no certificado. Una lista de las destrezas pr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cticas que se ense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aron a cada trabajador no certificado con el material que se abord</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 en las reuniones informativas, proporcionar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 la documentaci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adecuada para cumplir con los requisitos de la regla RRP.</a:t>
            </a:r>
          </a:p>
        </p:txBody>
      </p:sp>
    </p:spTree>
    <p:extLst>
      <p:ext uri="{BB962C8B-B14F-4D97-AF65-F5344CB8AC3E}">
        <p14:creationId xmlns:p14="http://schemas.microsoft.com/office/powerpoint/2010/main" val="97604672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en labores de renovación, reparación y pintura</a:t>
            </a:r>
          </a:p>
        </p:txBody>
      </p:sp>
      <p:sp>
        <p:nvSpPr>
          <p:cNvPr id="32771" name="Rectangle 7"/>
          <p:cNvSpPr>
            <a:spLocks noGrp="1" noChangeArrowheads="1"/>
          </p:cNvSpPr>
          <p:nvPr>
            <p:ph type="sldNum" sz="quarter" idx="5"/>
          </p:nvPr>
        </p:nvSpPr>
        <p:spPr>
          <a:noFill/>
        </p:spPr>
        <p:txBody>
          <a:bodyPr/>
          <a:lstStyle/>
          <a:p>
            <a:r>
              <a:rPr lang="en-US" smtClean="0"/>
              <a:t>8-</a:t>
            </a:r>
            <a:fld id="{DA4FA931-AF34-4F39-833E-A13BFD4740BA}" type="slidenum">
              <a:rPr lang="en-US" smtClean="0"/>
              <a:pPr/>
              <a:t>103</a:t>
            </a:fld>
            <a:endParaRPr lang="en-US" smtClean="0"/>
          </a:p>
        </p:txBody>
      </p:sp>
      <p:sp>
        <p:nvSpPr>
          <p:cNvPr id="32772" name="Rectangle 8"/>
          <p:cNvSpPr>
            <a:spLocks noGrp="1" noChangeArrowheads="1"/>
          </p:cNvSpPr>
          <p:nvPr>
            <p:ph type="dt" sz="quarter" idx="1"/>
          </p:nvPr>
        </p:nvSpPr>
        <p:spPr>
          <a:noFill/>
        </p:spPr>
        <p:txBody>
          <a:bodyPr/>
          <a:lstStyle/>
          <a:p>
            <a:r>
              <a:rPr lang="en-US" smtClean="0"/>
              <a:t>Octubre de 2011</a:t>
            </a:r>
          </a:p>
        </p:txBody>
      </p:sp>
      <p:sp>
        <p:nvSpPr>
          <p:cNvPr id="3277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475225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p>
            <a:r>
              <a:rPr lang="es-ES_tradnl" smtClean="0">
                <a:latin typeface="Arial" charset="0"/>
              </a:rPr>
              <a:t>Prácticas seguras para trabajar con el plomo</a:t>
            </a:r>
            <a:r>
              <a:rPr lang="en-US" smtClean="0">
                <a:latin typeface="Arial" charset="0"/>
              </a:rPr>
              <a:t> en labores de renovación, reparación y pintura</a:t>
            </a:r>
          </a:p>
        </p:txBody>
      </p:sp>
      <p:sp>
        <p:nvSpPr>
          <p:cNvPr id="17411" name="Rectangle 7"/>
          <p:cNvSpPr>
            <a:spLocks noGrp="1" noChangeArrowheads="1"/>
          </p:cNvSpPr>
          <p:nvPr>
            <p:ph type="sldNum" sz="quarter" idx="5"/>
          </p:nvPr>
        </p:nvSpPr>
        <p:spPr>
          <a:noFill/>
        </p:spPr>
        <p:txBody>
          <a:bodyPr/>
          <a:lstStyle/>
          <a:p>
            <a:r>
              <a:rPr lang="en-US" smtClean="0">
                <a:latin typeface="Arial" charset="0"/>
              </a:rPr>
              <a:t>1-</a:t>
            </a:r>
            <a:fld id="{5E490BCF-B968-4421-BE01-6CF8AC510E6E}" type="slidenum">
              <a:rPr lang="en-US" smtClean="0">
                <a:latin typeface="Arial" charset="0"/>
              </a:rPr>
              <a:pPr/>
              <a:t>11</a:t>
            </a:fld>
            <a:endParaRPr lang="en-US" smtClean="0">
              <a:latin typeface="Arial" charset="0"/>
            </a:endParaRPr>
          </a:p>
        </p:txBody>
      </p:sp>
      <p:sp>
        <p:nvSpPr>
          <p:cNvPr id="17412" name="Rectangle 8"/>
          <p:cNvSpPr>
            <a:spLocks noGrp="1" noChangeArrowheads="1"/>
          </p:cNvSpPr>
          <p:nvPr>
            <p:ph type="dt" sz="quarter" idx="1"/>
          </p:nvPr>
        </p:nvSpPr>
        <p:spPr>
          <a:noFill/>
        </p:spPr>
        <p:txBody>
          <a:bodyPr/>
          <a:lstStyle/>
          <a:p>
            <a:r>
              <a:rPr lang="en-US" smtClean="0">
                <a:latin typeface="Arial" charset="0"/>
              </a:rPr>
              <a:t>Octubre de 2011</a:t>
            </a:r>
          </a:p>
        </p:txBody>
      </p:sp>
      <p:sp>
        <p:nvSpPr>
          <p:cNvPr id="17413" name="Rectangle 2"/>
          <p:cNvSpPr>
            <a:spLocks noGrp="1" noRot="1" noChangeAspect="1" noChangeArrowheads="1" noTextEdit="1"/>
          </p:cNvSpPr>
          <p:nvPr>
            <p:ph type="sldImg"/>
          </p:nvPr>
        </p:nvSpPr>
        <p:spPr>
          <a:xfrm>
            <a:off x="1143000" y="685800"/>
            <a:ext cx="4648200" cy="3486150"/>
          </a:xfrm>
          <a:ln/>
        </p:spPr>
      </p:sp>
      <p:sp>
        <p:nvSpPr>
          <p:cNvPr id="17414" name="Rectangle 3"/>
          <p:cNvSpPr>
            <a:spLocks noGrp="1" noChangeArrowheads="1"/>
          </p:cNvSpPr>
          <p:nvPr>
            <p:ph type="body" idx="1"/>
          </p:nvPr>
        </p:nvSpPr>
        <p:spPr>
          <a:xfrm>
            <a:off x="803275" y="4279900"/>
            <a:ext cx="5330825" cy="4559300"/>
          </a:xfrm>
          <a:noFill/>
          <a:ln/>
        </p:spPr>
        <p:txBody>
          <a:bodyPr/>
          <a:lstStyle/>
          <a:p>
            <a:pPr marL="228600" indent="-228600"/>
            <a:r>
              <a:rPr lang="en-US" b="1" smtClean="0">
                <a:solidFill>
                  <a:srgbClr val="000000"/>
                </a:solidFill>
                <a:latin typeface="Arial" charset="0"/>
                <a:cs typeface="Times New Roman" pitchFamily="18" charset="0"/>
                <a:sym typeface="Times New Roman" pitchFamily="18" charset="0"/>
              </a:rPr>
              <a:t>Una peque</a:t>
            </a:r>
            <a:r>
              <a:rPr lang="en-US" b="1" smtClean="0">
                <a:solidFill>
                  <a:srgbClr val="000000"/>
                </a:solidFill>
                <a:latin typeface="Times New Roman" pitchFamily="18" charset="0"/>
                <a:cs typeface="Times New Roman" pitchFamily="18" charset="0"/>
                <a:sym typeface="Times New Roman" pitchFamily="18" charset="0"/>
              </a:rPr>
              <a:t>ñ</a:t>
            </a:r>
            <a:r>
              <a:rPr lang="en-US" b="1" smtClean="0">
                <a:solidFill>
                  <a:srgbClr val="000000"/>
                </a:solidFill>
                <a:latin typeface="Arial" charset="0"/>
                <a:cs typeface="Times New Roman" pitchFamily="18" charset="0"/>
                <a:sym typeface="Times New Roman" pitchFamily="18" charset="0"/>
              </a:rPr>
              <a:t>a cantidad de polvo puede recorrer largas distancias.</a:t>
            </a:r>
          </a:p>
          <a:p>
            <a:pPr marL="228600" indent="-228600">
              <a:buFontTx/>
              <a:buChar char="•"/>
            </a:pPr>
            <a:r>
              <a:rPr lang="en-US" sz="1000" b="1" smtClean="0">
                <a:solidFill>
                  <a:srgbClr val="000000"/>
                </a:solidFill>
                <a:latin typeface="Arial" charset="0"/>
                <a:cs typeface="Times New Roman" pitchFamily="18" charset="0"/>
                <a:sym typeface="Times New Roman" pitchFamily="18" charset="0"/>
              </a:rPr>
              <a:t>No se puede ver.</a:t>
            </a:r>
            <a:r>
              <a:rPr lang="en-US" sz="1000" smtClean="0">
                <a:solidFill>
                  <a:srgbClr val="000000"/>
                </a:solidFill>
                <a:latin typeface="Arial" charset="0"/>
                <a:cs typeface="Times New Roman" pitchFamily="18" charset="0"/>
                <a:sym typeface="Times New Roman" pitchFamily="18" charset="0"/>
              </a:rPr>
              <a:t>  Incluso un piso que parece limpio puede tener polvo con plomo.  Solamente un examen de laboratorio puede asegurarle si un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rea est</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 contaminada con plomo.</a:t>
            </a:r>
          </a:p>
          <a:p>
            <a:pPr marL="228600" indent="-228600">
              <a:buFontTx/>
              <a:buChar char="•"/>
            </a:pPr>
            <a:r>
              <a:rPr lang="en-US" sz="1000" b="1" smtClean="0">
                <a:solidFill>
                  <a:srgbClr val="000000"/>
                </a:solidFill>
                <a:latin typeface="Arial" charset="0"/>
                <a:cs typeface="Times New Roman" pitchFamily="18" charset="0"/>
                <a:sym typeface="Times New Roman" pitchFamily="18" charset="0"/>
              </a:rPr>
              <a:t>Es dif</a:t>
            </a:r>
            <a:r>
              <a:rPr lang="en-US" sz="1000" b="1" smtClean="0">
                <a:solidFill>
                  <a:srgbClr val="000000"/>
                </a:solidFill>
                <a:latin typeface="Times New Roman" pitchFamily="18" charset="0"/>
                <a:cs typeface="Times New Roman" pitchFamily="18" charset="0"/>
                <a:sym typeface="Times New Roman" pitchFamily="18" charset="0"/>
              </a:rPr>
              <a:t>í</a:t>
            </a:r>
            <a:r>
              <a:rPr lang="en-US" sz="1000" b="1" smtClean="0">
                <a:solidFill>
                  <a:srgbClr val="000000"/>
                </a:solidFill>
                <a:latin typeface="Arial" charset="0"/>
                <a:cs typeface="Times New Roman" pitchFamily="18" charset="0"/>
                <a:sym typeface="Times New Roman" pitchFamily="18" charset="0"/>
              </a:rPr>
              <a:t>cil de barrer.</a:t>
            </a:r>
            <a:r>
              <a:rPr lang="en-US" sz="1000" smtClean="0">
                <a:solidFill>
                  <a:srgbClr val="000000"/>
                </a:solidFill>
                <a:latin typeface="Arial" charset="0"/>
                <a:cs typeface="Times New Roman" pitchFamily="18" charset="0"/>
                <a:sym typeface="Times New Roman" pitchFamily="18" charset="0"/>
              </a:rPr>
              <a:t>  Los m</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latin typeface="Arial" charset="0"/>
                <a:cs typeface="Times New Roman" pitchFamily="18" charset="0"/>
                <a:sym typeface="Times New Roman" pitchFamily="18" charset="0"/>
              </a:rPr>
              <a:t>todos de limpieza normales no recoger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n todo el polvo en un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rea de trabajo. Barrer no es suficiente. </a:t>
            </a:r>
            <a:r>
              <a:rPr lang="es-ES_tradnl" sz="1000" smtClean="0">
                <a:solidFill>
                  <a:srgbClr val="000000"/>
                </a:solidFill>
                <a:latin typeface="Arial" charset="0"/>
                <a:cs typeface="Times New Roman" pitchFamily="18" charset="0"/>
                <a:sym typeface="Times New Roman" pitchFamily="18" charset="0"/>
              </a:rPr>
              <a:t>Se n</a:t>
            </a:r>
            <a:r>
              <a:rPr lang="en-US" sz="1000" smtClean="0">
                <a:solidFill>
                  <a:srgbClr val="000000"/>
                </a:solidFill>
                <a:latin typeface="Arial" charset="0"/>
                <a:cs typeface="Times New Roman" pitchFamily="18" charset="0"/>
                <a:sym typeface="Times New Roman" pitchFamily="18" charset="0"/>
              </a:rPr>
              <a:t>ecesita usar agua, detergente y una aspiradora HEPA para limpiar el polvo </a:t>
            </a:r>
            <a:r>
              <a:rPr lang="es-ES_tradnl" sz="1000" smtClean="0">
                <a:solidFill>
                  <a:srgbClr val="000000"/>
                </a:solidFill>
                <a:latin typeface="Arial" charset="0"/>
                <a:cs typeface="Times New Roman" pitchFamily="18" charset="0"/>
                <a:sym typeface="Times New Roman" pitchFamily="18" charset="0"/>
              </a:rPr>
              <a:t>de forma </a:t>
            </a:r>
            <a:r>
              <a:rPr lang="en-US" sz="1000" smtClean="0">
                <a:solidFill>
                  <a:srgbClr val="000000"/>
                </a:solidFill>
                <a:latin typeface="Arial" charset="0"/>
                <a:cs typeface="Times New Roman" pitchFamily="18" charset="0"/>
                <a:sym typeface="Times New Roman" pitchFamily="18" charset="0"/>
              </a:rPr>
              <a:t>eficaz.</a:t>
            </a:r>
          </a:p>
          <a:p>
            <a:pPr marL="228600" indent="-228600">
              <a:buFontTx/>
              <a:buChar char="•"/>
            </a:pPr>
            <a:r>
              <a:rPr lang="en-US" sz="1000" b="1" smtClean="0">
                <a:solidFill>
                  <a:srgbClr val="000000"/>
                </a:solidFill>
                <a:latin typeface="Arial" charset="0"/>
                <a:cs typeface="Times New Roman" pitchFamily="18" charset="0"/>
                <a:sym typeface="Times New Roman" pitchFamily="18" charset="0"/>
              </a:rPr>
              <a:t>Recorre distancias.  </a:t>
            </a:r>
            <a:r>
              <a:rPr lang="en-US" sz="1000" smtClean="0">
                <a:solidFill>
                  <a:srgbClr val="000000"/>
                </a:solidFill>
                <a:latin typeface="Arial" charset="0"/>
                <a:cs typeface="Times New Roman" pitchFamily="18" charset="0"/>
                <a:sym typeface="Times New Roman" pitchFamily="18" charset="0"/>
              </a:rPr>
              <a:t>Una vez que se </a:t>
            </a:r>
            <a:r>
              <a:rPr lang="es-ES_tradnl" sz="1000" smtClean="0">
                <a:solidFill>
                  <a:srgbClr val="000000"/>
                </a:solidFill>
                <a:latin typeface="Arial" charset="0"/>
                <a:cs typeface="Times New Roman" pitchFamily="18" charset="0"/>
                <a:sym typeface="Times New Roman" pitchFamily="18" charset="0"/>
              </a:rPr>
              <a:t>genera</a:t>
            </a:r>
            <a:r>
              <a:rPr lang="en-US" sz="1000" smtClean="0">
                <a:solidFill>
                  <a:srgbClr val="000000"/>
                </a:solidFill>
                <a:latin typeface="Arial" charset="0"/>
                <a:cs typeface="Times New Roman" pitchFamily="18" charset="0"/>
                <a:sym typeface="Times New Roman" pitchFamily="18" charset="0"/>
              </a:rPr>
              <a:t> polvo, es f</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cil pisarlo y llevarlo dentro y fuera del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rea de trabajo. Adem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s, un trabajo de pintura exterior puede contaminar el interior de una vivienda medida que el polvo, las c</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scaras y el suelo con plomo se llevan al interior con la pisadas.</a:t>
            </a:r>
          </a:p>
          <a:p>
            <a:pPr marL="228600" indent="-228600"/>
            <a:endParaRPr lang="en-US" sz="1000" smtClean="0">
              <a:solidFill>
                <a:srgbClr val="000000"/>
              </a:solidFill>
              <a:latin typeface="Arial" charset="0"/>
              <a:cs typeface="Times New Roman" pitchFamily="18" charset="0"/>
              <a:sym typeface="Times New Roman" pitchFamily="18" charset="0"/>
            </a:endParaRPr>
          </a:p>
          <a:p>
            <a:pPr marL="228600" indent="-228600"/>
            <a:r>
              <a:rPr lang="en-US" sz="800" smtClean="0">
                <a:solidFill>
                  <a:srgbClr val="000000"/>
                </a:solidFill>
                <a:latin typeface="Arial" charset="0"/>
                <a:cs typeface="Times New Roman" pitchFamily="18" charset="0"/>
                <a:sym typeface="Times New Roman" pitchFamily="18" charset="0"/>
              </a:rPr>
              <a:t>	</a:t>
            </a:r>
            <a:r>
              <a:rPr lang="en-US" sz="1000" smtClean="0">
                <a:solidFill>
                  <a:srgbClr val="000000"/>
                </a:solidFill>
                <a:latin typeface="Arial" charset="0"/>
                <a:cs typeface="Times New Roman" pitchFamily="18" charset="0"/>
                <a:sym typeface="Times New Roman" pitchFamily="18" charset="0"/>
              </a:rPr>
              <a:t>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s adelante en este curso, analizaremos en detalle las normas de la Agencia de Protecci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Ambiental (EPA, por sus siglas en ingl</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latin typeface="Arial" charset="0"/>
                <a:cs typeface="Times New Roman" pitchFamily="18" charset="0"/>
                <a:sym typeface="Times New Roman" pitchFamily="18" charset="0"/>
              </a:rPr>
              <a:t>s) y el Departamento de Vivienda y Urbanismo (HUD, por sus siglas en ingl</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latin typeface="Arial" charset="0"/>
                <a:cs typeface="Times New Roman" pitchFamily="18" charset="0"/>
                <a:sym typeface="Times New Roman" pitchFamily="18" charset="0"/>
              </a:rPr>
              <a:t>s) sobre los procesos de aprobaci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y los peligros del polvo con plomo. Aqu</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 se incluyen los l</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mites para reforzar la idea de que una cantidad muy peque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latin typeface="Arial" charset="0"/>
                <a:cs typeface="Times New Roman" pitchFamily="18" charset="0"/>
                <a:sym typeface="Times New Roman" pitchFamily="18" charset="0"/>
              </a:rPr>
              <a:t>a de plomo puede causar problemas para la salud. Est</a:t>
            </a:r>
            <a:r>
              <a:rPr lang="es-ES_tradnl" sz="1000" smtClean="0">
                <a:solidFill>
                  <a:srgbClr val="000000"/>
                </a:solidFill>
                <a:latin typeface="Arial" charset="0"/>
                <a:cs typeface="Times New Roman" pitchFamily="18" charset="0"/>
                <a:sym typeface="Times New Roman" pitchFamily="18" charset="0"/>
              </a:rPr>
              <a:t>a</a:t>
            </a:r>
            <a:r>
              <a:rPr lang="en-US" sz="1000" smtClean="0">
                <a:solidFill>
                  <a:srgbClr val="000000"/>
                </a:solidFill>
                <a:latin typeface="Arial" charset="0"/>
                <a:cs typeface="Times New Roman" pitchFamily="18" charset="0"/>
                <a:sym typeface="Times New Roman" pitchFamily="18" charset="0"/>
              </a:rPr>
              <a:t>s cifras representan la cantidad de plomo medid</a:t>
            </a:r>
            <a:r>
              <a:rPr lang="es-ES_tradnl" sz="1000" smtClean="0">
                <a:solidFill>
                  <a:srgbClr val="000000"/>
                </a:solidFill>
                <a:latin typeface="Arial" charset="0"/>
                <a:cs typeface="Times New Roman" pitchFamily="18" charset="0"/>
                <a:sym typeface="Times New Roman" pitchFamily="18" charset="0"/>
              </a:rPr>
              <a:t>a</a:t>
            </a:r>
            <a:r>
              <a:rPr lang="en-US" sz="1000" smtClean="0">
                <a:solidFill>
                  <a:srgbClr val="000000"/>
                </a:solidFill>
                <a:latin typeface="Arial" charset="0"/>
                <a:cs typeface="Times New Roman" pitchFamily="18" charset="0"/>
                <a:sym typeface="Times New Roman" pitchFamily="18" charset="0"/>
              </a:rPr>
              <a:t> en microgramos (1 millon</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latin typeface="Arial" charset="0"/>
                <a:cs typeface="Times New Roman" pitchFamily="18" charset="0"/>
                <a:sym typeface="Times New Roman" pitchFamily="18" charset="0"/>
              </a:rPr>
              <a:t>sim</a:t>
            </a:r>
            <a:r>
              <a:rPr lang="es-ES_tradnl" sz="1000" smtClean="0">
                <a:solidFill>
                  <a:srgbClr val="000000"/>
                </a:solidFill>
                <a:latin typeface="Arial" charset="0"/>
                <a:cs typeface="Times New Roman" pitchFamily="18" charset="0"/>
                <a:sym typeface="Times New Roman" pitchFamily="18" charset="0"/>
              </a:rPr>
              <a:t>a</a:t>
            </a:r>
            <a:r>
              <a:rPr lang="en-US" sz="1000" smtClean="0">
                <a:solidFill>
                  <a:srgbClr val="000000"/>
                </a:solidFill>
                <a:latin typeface="Arial" charset="0"/>
                <a:cs typeface="Times New Roman" pitchFamily="18" charset="0"/>
                <a:sym typeface="Times New Roman" pitchFamily="18" charset="0"/>
              </a:rPr>
              <a:t> de un gramo) que se permite en un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rea de un pie de ancho por un pie de largo (un pie cuadrado). 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s de esta cantidad de plomo en las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reas espec</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ficas es peligroso.</a:t>
            </a:r>
          </a:p>
          <a:p>
            <a:pPr marL="228600" indent="-228600"/>
            <a:r>
              <a:rPr lang="en-US" sz="1000" b="1" smtClean="0">
                <a:solidFill>
                  <a:srgbClr val="000000"/>
                </a:solidFill>
                <a:latin typeface="Arial" charset="0"/>
                <a:cs typeface="Times New Roman" pitchFamily="18" charset="0"/>
                <a:sym typeface="Times New Roman" pitchFamily="18" charset="0"/>
              </a:rPr>
              <a:t>	</a:t>
            </a:r>
          </a:p>
          <a:p>
            <a:pPr marL="228600" indent="-228600"/>
            <a:r>
              <a:rPr lang="en-US" sz="1000" b="1" smtClean="0">
                <a:solidFill>
                  <a:srgbClr val="000000"/>
                </a:solidFill>
                <a:latin typeface="Arial" charset="0"/>
                <a:cs typeface="Times New Roman" pitchFamily="18" charset="0"/>
                <a:sym typeface="Times New Roman" pitchFamily="18" charset="0"/>
              </a:rPr>
              <a:t>EPA y HUD utilizan estas normas cuando se realiza la aprobaci</a:t>
            </a:r>
            <a:r>
              <a:rPr lang="en-US" sz="1000" b="1" smtClean="0">
                <a:solidFill>
                  <a:srgbClr val="000000"/>
                </a:solidFill>
                <a:latin typeface="Times New Roman" pitchFamily="18" charset="0"/>
                <a:cs typeface="Times New Roman" pitchFamily="18" charset="0"/>
                <a:sym typeface="Times New Roman" pitchFamily="18" charset="0"/>
              </a:rPr>
              <a:t>ó</a:t>
            </a:r>
            <a:r>
              <a:rPr lang="en-US" sz="1000" b="1" smtClean="0">
                <a:solidFill>
                  <a:srgbClr val="000000"/>
                </a:solidFill>
                <a:latin typeface="Arial" charset="0"/>
                <a:cs typeface="Times New Roman" pitchFamily="18" charset="0"/>
                <a:sym typeface="Times New Roman" pitchFamily="18" charset="0"/>
              </a:rPr>
              <a:t>n:</a:t>
            </a:r>
          </a:p>
          <a:p>
            <a:pPr marL="647700" lvl="1" indent="-190500">
              <a:lnSpc>
                <a:spcPct val="60000"/>
              </a:lnSpc>
              <a:buFontTx/>
              <a:buChar char="•"/>
            </a:pPr>
            <a:r>
              <a:rPr lang="en-US" smtClean="0">
                <a:solidFill>
                  <a:srgbClr val="000000"/>
                </a:solidFill>
                <a:latin typeface="Arial" charset="0"/>
                <a:cs typeface="Times New Roman" pitchFamily="18" charset="0"/>
                <a:sym typeface="Times New Roman" pitchFamily="18" charset="0"/>
              </a:rPr>
              <a:t>Pisos   		  	40 </a:t>
            </a:r>
            <a:r>
              <a:rPr lang="el-GR" smtClean="0">
                <a:solidFill>
                  <a:srgbClr val="000000"/>
                </a:solidFill>
                <a:latin typeface="Times New Roman" pitchFamily="18" charset="0"/>
                <a:cs typeface="Times New Roman" pitchFamily="18" charset="0"/>
                <a:sym typeface="Times New Roman" pitchFamily="18" charset="0"/>
              </a:rPr>
              <a:t>μ</a:t>
            </a:r>
            <a:r>
              <a:rPr lang="en-US" smtClean="0">
                <a:solidFill>
                  <a:srgbClr val="000000"/>
                </a:solidFill>
                <a:latin typeface="Arial" charset="0"/>
                <a:cs typeface="Times New Roman" pitchFamily="18" charset="0"/>
                <a:sym typeface="Times New Roman" pitchFamily="18" charset="0"/>
              </a:rPr>
              <a:t>g/pie</a:t>
            </a:r>
            <a:r>
              <a:rPr lang="en-US" baseline="30000" smtClean="0">
                <a:solidFill>
                  <a:srgbClr val="000000"/>
                </a:solidFill>
                <a:latin typeface="Arial" charset="0"/>
                <a:cs typeface="Times New Roman" pitchFamily="18" charset="0"/>
                <a:sym typeface="Times New Roman" pitchFamily="18" charset="0"/>
              </a:rPr>
              <a:t>2</a:t>
            </a:r>
            <a:br>
              <a:rPr lang="en-US" baseline="30000" smtClean="0">
                <a:solidFill>
                  <a:srgbClr val="000000"/>
                </a:solidFill>
                <a:latin typeface="Arial" charset="0"/>
                <a:cs typeface="Times New Roman" pitchFamily="18" charset="0"/>
                <a:sym typeface="Times New Roman" pitchFamily="18" charset="0"/>
              </a:rPr>
            </a:br>
            <a:endParaRPr lang="en-US" baseline="30000" smtClean="0">
              <a:solidFill>
                <a:srgbClr val="000000"/>
              </a:solidFill>
              <a:latin typeface="Arial" charset="0"/>
              <a:cs typeface="Times New Roman" pitchFamily="18" charset="0"/>
              <a:sym typeface="Times New Roman" pitchFamily="18" charset="0"/>
            </a:endParaRPr>
          </a:p>
          <a:p>
            <a:pPr marL="647700" lvl="1" indent="-190500">
              <a:lnSpc>
                <a:spcPct val="60000"/>
              </a:lnSpc>
              <a:buFontTx/>
              <a:buChar char="•"/>
            </a:pPr>
            <a:r>
              <a:rPr lang="en-US" smtClean="0">
                <a:solidFill>
                  <a:srgbClr val="000000"/>
                </a:solidFill>
                <a:latin typeface="Arial" charset="0"/>
                <a:cs typeface="Times New Roman" pitchFamily="18" charset="0"/>
                <a:sym typeface="Times New Roman" pitchFamily="18" charset="0"/>
              </a:rPr>
              <a:t>Antepechos interiores de ventanas  		250 </a:t>
            </a:r>
            <a:r>
              <a:rPr lang="el-GR" smtClean="0">
                <a:solidFill>
                  <a:srgbClr val="000000"/>
                </a:solidFill>
                <a:latin typeface="Times New Roman" pitchFamily="18" charset="0"/>
                <a:cs typeface="Times New Roman" pitchFamily="18" charset="0"/>
                <a:sym typeface="Times New Roman" pitchFamily="18" charset="0"/>
              </a:rPr>
              <a:t>μ </a:t>
            </a:r>
            <a:r>
              <a:rPr lang="en-US" smtClean="0">
                <a:solidFill>
                  <a:srgbClr val="000000"/>
                </a:solidFill>
                <a:latin typeface="Arial" charset="0"/>
                <a:cs typeface="Times New Roman" pitchFamily="18" charset="0"/>
                <a:sym typeface="Times New Roman" pitchFamily="18" charset="0"/>
              </a:rPr>
              <a:t>g/pie</a:t>
            </a:r>
            <a:r>
              <a:rPr lang="en-US" baseline="30000" smtClean="0">
                <a:solidFill>
                  <a:srgbClr val="000000"/>
                </a:solidFill>
                <a:latin typeface="Arial" charset="0"/>
                <a:cs typeface="Times New Roman" pitchFamily="18" charset="0"/>
                <a:sym typeface="Times New Roman" pitchFamily="18" charset="0"/>
              </a:rPr>
              <a:t>2</a:t>
            </a:r>
            <a:br>
              <a:rPr lang="en-US" baseline="30000" smtClean="0">
                <a:solidFill>
                  <a:srgbClr val="000000"/>
                </a:solidFill>
                <a:latin typeface="Arial" charset="0"/>
                <a:cs typeface="Times New Roman" pitchFamily="18" charset="0"/>
                <a:sym typeface="Times New Roman" pitchFamily="18" charset="0"/>
              </a:rPr>
            </a:br>
            <a:endParaRPr lang="en-US" baseline="30000" smtClean="0">
              <a:solidFill>
                <a:srgbClr val="000000"/>
              </a:solidFill>
              <a:latin typeface="Arial" charset="0"/>
              <a:cs typeface="Times New Roman" pitchFamily="18" charset="0"/>
              <a:sym typeface="Times New Roman" pitchFamily="18" charset="0"/>
            </a:endParaRPr>
          </a:p>
          <a:p>
            <a:pPr marL="647700" lvl="1" indent="-190500">
              <a:lnSpc>
                <a:spcPct val="60000"/>
              </a:lnSpc>
              <a:buFontTx/>
              <a:buChar char="•"/>
            </a:pPr>
            <a:r>
              <a:rPr lang="en-US" smtClean="0">
                <a:solidFill>
                  <a:srgbClr val="000000"/>
                </a:solidFill>
                <a:latin typeface="Arial" charset="0"/>
                <a:cs typeface="Times New Roman" pitchFamily="18" charset="0"/>
                <a:sym typeface="Times New Roman" pitchFamily="18" charset="0"/>
              </a:rPr>
              <a:t>Canales de ventanas		400 </a:t>
            </a:r>
            <a:r>
              <a:rPr lang="el-GR" smtClean="0">
                <a:solidFill>
                  <a:srgbClr val="000000"/>
                </a:solidFill>
                <a:latin typeface="Times New Roman" pitchFamily="18" charset="0"/>
                <a:cs typeface="Times New Roman" pitchFamily="18" charset="0"/>
                <a:sym typeface="Times New Roman" pitchFamily="18" charset="0"/>
              </a:rPr>
              <a:t>μ </a:t>
            </a:r>
            <a:r>
              <a:rPr lang="en-US" smtClean="0">
                <a:solidFill>
                  <a:srgbClr val="000000"/>
                </a:solidFill>
                <a:latin typeface="Arial" charset="0"/>
                <a:cs typeface="Times New Roman" pitchFamily="18" charset="0"/>
                <a:sym typeface="Times New Roman" pitchFamily="18" charset="0"/>
              </a:rPr>
              <a:t>g/pie</a:t>
            </a:r>
            <a:r>
              <a:rPr lang="en-US" baseline="30000" smtClean="0">
                <a:solidFill>
                  <a:srgbClr val="000000"/>
                </a:solidFill>
                <a:latin typeface="Arial" charset="0"/>
                <a:cs typeface="Times New Roman" pitchFamily="18" charset="0"/>
                <a:sym typeface="Times New Roman" pitchFamily="18" charset="0"/>
              </a:rPr>
              <a:t>2</a:t>
            </a:r>
          </a:p>
          <a:p>
            <a:pPr marL="228600" indent="-228600">
              <a:spcBef>
                <a:spcPct val="0"/>
              </a:spcBef>
            </a:pPr>
            <a:endParaRPr lang="en-US" sz="1000" baseline="30000" smtClean="0">
              <a:solidFill>
                <a:srgbClr val="000000"/>
              </a:solidFill>
              <a:latin typeface="Arial" charset="0"/>
              <a:cs typeface="Times New Roman" pitchFamily="18" charset="0"/>
              <a:sym typeface="Times New Roman" pitchFamily="18" charset="0"/>
            </a:endParaRPr>
          </a:p>
          <a:p>
            <a:pPr marL="647700" lvl="1" indent="-190500">
              <a:spcBef>
                <a:spcPct val="0"/>
              </a:spcBef>
            </a:pPr>
            <a:r>
              <a:rPr lang="en-US" sz="900" smtClean="0">
                <a:solidFill>
                  <a:srgbClr val="000000"/>
                </a:solidFill>
                <a:latin typeface="Arial" charset="0"/>
                <a:cs typeface="Times New Roman" pitchFamily="18" charset="0"/>
                <a:sym typeface="Times New Roman" pitchFamily="18" charset="0"/>
              </a:rPr>
              <a:t>NOTA: Los estados y las localidades pueden hacer cumplir normas menores.</a:t>
            </a:r>
          </a:p>
        </p:txBody>
      </p:sp>
    </p:spTree>
    <p:extLst>
      <p:ext uri="{BB962C8B-B14F-4D97-AF65-F5344CB8AC3E}">
        <p14:creationId xmlns:p14="http://schemas.microsoft.com/office/powerpoint/2010/main" val="2740754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s-ES_tradnl" smtClean="0">
                <a:latin typeface="Arial" charset="0"/>
              </a:rPr>
              <a:t>Prácticas seguras para trabajar con el plomo</a:t>
            </a:r>
            <a:r>
              <a:rPr lang="en-US" smtClean="0">
                <a:latin typeface="Arial" charset="0"/>
              </a:rPr>
              <a:t> en labores de renovación, reparación y pintura</a:t>
            </a:r>
          </a:p>
        </p:txBody>
      </p:sp>
      <p:sp>
        <p:nvSpPr>
          <p:cNvPr id="18435" name="Rectangle 7"/>
          <p:cNvSpPr>
            <a:spLocks noGrp="1" noChangeArrowheads="1"/>
          </p:cNvSpPr>
          <p:nvPr>
            <p:ph type="sldNum" sz="quarter" idx="5"/>
          </p:nvPr>
        </p:nvSpPr>
        <p:spPr>
          <a:noFill/>
        </p:spPr>
        <p:txBody>
          <a:bodyPr/>
          <a:lstStyle/>
          <a:p>
            <a:r>
              <a:rPr lang="en-US" smtClean="0">
                <a:latin typeface="Arial" charset="0"/>
              </a:rPr>
              <a:t>1-</a:t>
            </a:r>
            <a:fld id="{68DE57DB-1C0D-4AE4-A1FF-A1FC8967C8E0}" type="slidenum">
              <a:rPr lang="en-US" smtClean="0">
                <a:latin typeface="Arial" charset="0"/>
              </a:rPr>
              <a:pPr/>
              <a:t>12</a:t>
            </a:fld>
            <a:endParaRPr lang="en-US" smtClean="0">
              <a:latin typeface="Arial" charset="0"/>
            </a:endParaRPr>
          </a:p>
        </p:txBody>
      </p:sp>
      <p:sp>
        <p:nvSpPr>
          <p:cNvPr id="18436" name="Rectangle 8"/>
          <p:cNvSpPr>
            <a:spLocks noGrp="1" noChangeArrowheads="1"/>
          </p:cNvSpPr>
          <p:nvPr>
            <p:ph type="dt" sz="quarter" idx="1"/>
          </p:nvPr>
        </p:nvSpPr>
        <p:spPr>
          <a:noFill/>
        </p:spPr>
        <p:txBody>
          <a:bodyPr/>
          <a:lstStyle/>
          <a:p>
            <a:r>
              <a:rPr lang="en-US" smtClean="0">
                <a:latin typeface="Arial" charset="0"/>
              </a:rPr>
              <a:t>Octubre de 2011</a:t>
            </a:r>
          </a:p>
        </p:txBody>
      </p:sp>
      <p:sp>
        <p:nvSpPr>
          <p:cNvPr id="18437" name="Rectangle 2"/>
          <p:cNvSpPr>
            <a:spLocks noGrp="1" noRot="1" noChangeAspect="1" noChangeArrowheads="1" noTextEdit="1"/>
          </p:cNvSpPr>
          <p:nvPr>
            <p:ph type="sldImg"/>
          </p:nvPr>
        </p:nvSpPr>
        <p:spPr>
          <a:xfrm>
            <a:off x="1219200" y="685800"/>
            <a:ext cx="4648200" cy="3486150"/>
          </a:xfrm>
          <a:ln/>
        </p:spPr>
      </p:sp>
      <p:sp>
        <p:nvSpPr>
          <p:cNvPr id="18438" name="Rectangle 3"/>
          <p:cNvSpPr>
            <a:spLocks noGrp="1" noChangeArrowheads="1"/>
          </p:cNvSpPr>
          <p:nvPr>
            <p:ph type="body" idx="1"/>
          </p:nvPr>
        </p:nvSpPr>
        <p:spPr>
          <a:xfrm>
            <a:off x="876300" y="4427538"/>
            <a:ext cx="5476875" cy="4183062"/>
          </a:xfrm>
          <a:noFill/>
          <a:ln/>
        </p:spPr>
        <p:txBody>
          <a:bodyPr/>
          <a:lstStyle/>
          <a:p>
            <a:r>
              <a:rPr lang="en-US" b="1" dirty="0" smtClean="0">
                <a:solidFill>
                  <a:srgbClr val="000000"/>
                </a:solidFill>
                <a:latin typeface="Arial" charset="0"/>
                <a:cs typeface="Times New Roman" pitchFamily="18" charset="0"/>
                <a:sym typeface="Times New Roman" pitchFamily="18" charset="0"/>
              </a:rPr>
              <a:t>El </a:t>
            </a:r>
            <a:r>
              <a:rPr lang="en-US" b="1" dirty="0" err="1" smtClean="0">
                <a:solidFill>
                  <a:srgbClr val="000000"/>
                </a:solidFill>
                <a:latin typeface="Arial" charset="0"/>
                <a:cs typeface="Times New Roman" pitchFamily="18" charset="0"/>
                <a:sym typeface="Times New Roman" pitchFamily="18" charset="0"/>
              </a:rPr>
              <a:t>contratista</a:t>
            </a:r>
            <a:r>
              <a:rPr lang="en-US" b="1" dirty="0" smtClean="0">
                <a:solidFill>
                  <a:srgbClr val="000000"/>
                </a:solidFill>
                <a:latin typeface="Arial" charset="0"/>
                <a:cs typeface="Times New Roman" pitchFamily="18" charset="0"/>
                <a:sym typeface="Times New Roman" pitchFamily="18" charset="0"/>
              </a:rPr>
              <a:t> </a:t>
            </a:r>
            <a:r>
              <a:rPr lang="en-US" b="1" dirty="0" err="1" smtClean="0">
                <a:solidFill>
                  <a:srgbClr val="000000"/>
                </a:solidFill>
                <a:latin typeface="Arial" charset="0"/>
                <a:cs typeface="Times New Roman" pitchFamily="18" charset="0"/>
                <a:sym typeface="Times New Roman" pitchFamily="18" charset="0"/>
              </a:rPr>
              <a:t>analiza</a:t>
            </a:r>
            <a:r>
              <a:rPr lang="en-US" b="1" dirty="0" smtClean="0">
                <a:solidFill>
                  <a:srgbClr val="000000"/>
                </a:solidFill>
                <a:latin typeface="Arial" charset="0"/>
                <a:cs typeface="Times New Roman" pitchFamily="18" charset="0"/>
                <a:sym typeface="Times New Roman" pitchFamily="18" charset="0"/>
              </a:rPr>
              <a:t> </a:t>
            </a:r>
            <a:r>
              <a:rPr lang="en-US" b="1" dirty="0" err="1" smtClean="0">
                <a:solidFill>
                  <a:srgbClr val="000000"/>
                </a:solidFill>
                <a:latin typeface="Arial" charset="0"/>
                <a:cs typeface="Times New Roman" pitchFamily="18" charset="0"/>
                <a:sym typeface="Times New Roman" pitchFamily="18" charset="0"/>
              </a:rPr>
              <a:t>c</a:t>
            </a:r>
            <a:r>
              <a:rPr lang="en-US" b="1" dirty="0" err="1" smtClean="0">
                <a:solidFill>
                  <a:srgbClr val="000000"/>
                </a:solidFill>
                <a:latin typeface="Times New Roman" pitchFamily="18" charset="0"/>
                <a:cs typeface="Times New Roman" pitchFamily="18" charset="0"/>
                <a:sym typeface="Times New Roman" pitchFamily="18" charset="0"/>
              </a:rPr>
              <a:t>ó</a:t>
            </a:r>
            <a:r>
              <a:rPr lang="en-US" b="1" dirty="0" err="1" smtClean="0">
                <a:solidFill>
                  <a:srgbClr val="000000"/>
                </a:solidFill>
                <a:latin typeface="Arial" charset="0"/>
                <a:cs typeface="Times New Roman" pitchFamily="18" charset="0"/>
                <a:sym typeface="Times New Roman" pitchFamily="18" charset="0"/>
              </a:rPr>
              <a:t>mo</a:t>
            </a:r>
            <a:r>
              <a:rPr lang="en-US" b="1" dirty="0" smtClean="0">
                <a:solidFill>
                  <a:srgbClr val="000000"/>
                </a:solidFill>
                <a:latin typeface="Arial" charset="0"/>
                <a:cs typeface="Times New Roman" pitchFamily="18" charset="0"/>
                <a:sym typeface="Times New Roman" pitchFamily="18" charset="0"/>
              </a:rPr>
              <a:t> </a:t>
            </a:r>
            <a:r>
              <a:rPr lang="en-US" b="1" dirty="0" err="1" smtClean="0">
                <a:solidFill>
                  <a:srgbClr val="000000"/>
                </a:solidFill>
                <a:latin typeface="Arial" charset="0"/>
                <a:cs typeface="Times New Roman" pitchFamily="18" charset="0"/>
                <a:sym typeface="Times New Roman" pitchFamily="18" charset="0"/>
              </a:rPr>
              <a:t>las</a:t>
            </a:r>
            <a:r>
              <a:rPr lang="en-US" b="1" dirty="0" smtClean="0">
                <a:solidFill>
                  <a:srgbClr val="000000"/>
                </a:solidFill>
                <a:latin typeface="Arial" charset="0"/>
                <a:cs typeface="Times New Roman" pitchFamily="18" charset="0"/>
                <a:sym typeface="Times New Roman" pitchFamily="18" charset="0"/>
              </a:rPr>
              <a:t> </a:t>
            </a:r>
            <a:r>
              <a:rPr lang="en-US" b="1" dirty="0" err="1" smtClean="0">
                <a:solidFill>
                  <a:srgbClr val="000000"/>
                </a:solidFill>
                <a:latin typeface="Arial" charset="0"/>
                <a:cs typeface="Times New Roman" pitchFamily="18" charset="0"/>
                <a:sym typeface="Times New Roman" pitchFamily="18" charset="0"/>
              </a:rPr>
              <a:t>pr</a:t>
            </a:r>
            <a:r>
              <a:rPr lang="en-US" b="1" dirty="0" err="1" smtClean="0">
                <a:solidFill>
                  <a:srgbClr val="000000"/>
                </a:solidFill>
                <a:latin typeface="Times New Roman" pitchFamily="18" charset="0"/>
                <a:cs typeface="Times New Roman" pitchFamily="18" charset="0"/>
                <a:sym typeface="Times New Roman" pitchFamily="18" charset="0"/>
              </a:rPr>
              <a:t>á</a:t>
            </a:r>
            <a:r>
              <a:rPr lang="en-US" b="1" dirty="0" err="1" smtClean="0">
                <a:solidFill>
                  <a:srgbClr val="000000"/>
                </a:solidFill>
                <a:latin typeface="Arial" charset="0"/>
                <a:cs typeface="Times New Roman" pitchFamily="18" charset="0"/>
                <a:sym typeface="Times New Roman" pitchFamily="18" charset="0"/>
              </a:rPr>
              <a:t>cticas</a:t>
            </a:r>
            <a:r>
              <a:rPr lang="en-US" b="1" dirty="0" smtClean="0">
                <a:solidFill>
                  <a:srgbClr val="000000"/>
                </a:solidFill>
                <a:latin typeface="Arial" charset="0"/>
                <a:cs typeface="Times New Roman" pitchFamily="18" charset="0"/>
                <a:sym typeface="Times New Roman" pitchFamily="18" charset="0"/>
              </a:rPr>
              <a:t> de </a:t>
            </a:r>
            <a:r>
              <a:rPr lang="en-US" b="1" dirty="0" err="1" smtClean="0">
                <a:solidFill>
                  <a:srgbClr val="000000"/>
                </a:solidFill>
                <a:latin typeface="Arial" charset="0"/>
                <a:cs typeface="Times New Roman" pitchFamily="18" charset="0"/>
                <a:sym typeface="Times New Roman" pitchFamily="18" charset="0"/>
              </a:rPr>
              <a:t>trabajo</a:t>
            </a:r>
            <a:r>
              <a:rPr lang="en-US" b="1" dirty="0" smtClean="0">
                <a:solidFill>
                  <a:srgbClr val="000000"/>
                </a:solidFill>
                <a:latin typeface="Arial" charset="0"/>
                <a:cs typeface="Times New Roman" pitchFamily="18" charset="0"/>
                <a:sym typeface="Times New Roman" pitchFamily="18" charset="0"/>
              </a:rPr>
              <a:t> </a:t>
            </a:r>
            <a:r>
              <a:rPr lang="en-US" b="1" dirty="0" err="1" smtClean="0">
                <a:solidFill>
                  <a:srgbClr val="000000"/>
                </a:solidFill>
                <a:latin typeface="Arial" charset="0"/>
                <a:cs typeface="Times New Roman" pitchFamily="18" charset="0"/>
                <a:sym typeface="Times New Roman" pitchFamily="18" charset="0"/>
              </a:rPr>
              <a:t>seguras</a:t>
            </a:r>
            <a:r>
              <a:rPr lang="en-US" b="1" dirty="0" smtClean="0">
                <a:solidFill>
                  <a:srgbClr val="000000"/>
                </a:solidFill>
                <a:latin typeface="Arial" charset="0"/>
                <a:cs typeface="Times New Roman" pitchFamily="18" charset="0"/>
                <a:sym typeface="Times New Roman" pitchFamily="18" charset="0"/>
              </a:rPr>
              <a:t> con el </a:t>
            </a:r>
            <a:r>
              <a:rPr lang="en-US" b="1" dirty="0" err="1" smtClean="0">
                <a:solidFill>
                  <a:srgbClr val="000000"/>
                </a:solidFill>
                <a:latin typeface="Arial" charset="0"/>
                <a:cs typeface="Times New Roman" pitchFamily="18" charset="0"/>
                <a:sym typeface="Times New Roman" pitchFamily="18" charset="0"/>
              </a:rPr>
              <a:t>plomo</a:t>
            </a:r>
            <a:r>
              <a:rPr lang="en-US" b="1" dirty="0" smtClean="0">
                <a:solidFill>
                  <a:srgbClr val="000000"/>
                </a:solidFill>
                <a:latin typeface="Arial" charset="0"/>
                <a:cs typeface="Times New Roman" pitchFamily="18" charset="0"/>
                <a:sym typeface="Times New Roman" pitchFamily="18" charset="0"/>
              </a:rPr>
              <a:t> </a:t>
            </a:r>
            <a:r>
              <a:rPr lang="en-US" b="1" dirty="0" err="1" smtClean="0">
                <a:solidFill>
                  <a:srgbClr val="000000"/>
                </a:solidFill>
                <a:latin typeface="Arial" charset="0"/>
                <a:cs typeface="Times New Roman" pitchFamily="18" charset="0"/>
                <a:sym typeface="Times New Roman" pitchFamily="18" charset="0"/>
              </a:rPr>
              <a:t>hubiesen</a:t>
            </a:r>
            <a:r>
              <a:rPr lang="en-US" b="1" dirty="0" smtClean="0">
                <a:solidFill>
                  <a:srgbClr val="000000"/>
                </a:solidFill>
                <a:latin typeface="Arial" charset="0"/>
                <a:cs typeface="Times New Roman" pitchFamily="18" charset="0"/>
                <a:sym typeface="Times New Roman" pitchFamily="18" charset="0"/>
              </a:rPr>
              <a:t> </a:t>
            </a:r>
            <a:r>
              <a:rPr lang="en-US" b="1" dirty="0" err="1" smtClean="0">
                <a:solidFill>
                  <a:srgbClr val="000000"/>
                </a:solidFill>
                <a:latin typeface="Arial" charset="0"/>
                <a:cs typeface="Times New Roman" pitchFamily="18" charset="0"/>
                <a:sym typeface="Times New Roman" pitchFamily="18" charset="0"/>
              </a:rPr>
              <a:t>protegido</a:t>
            </a:r>
            <a:r>
              <a:rPr lang="en-US" b="1" dirty="0" smtClean="0">
                <a:solidFill>
                  <a:srgbClr val="000000"/>
                </a:solidFill>
                <a:latin typeface="Arial" charset="0"/>
                <a:cs typeface="Times New Roman" pitchFamily="18" charset="0"/>
                <a:sym typeface="Times New Roman" pitchFamily="18" charset="0"/>
              </a:rPr>
              <a:t> a </a:t>
            </a:r>
            <a:r>
              <a:rPr lang="en-US" b="1" dirty="0" err="1" smtClean="0">
                <a:solidFill>
                  <a:srgbClr val="000000"/>
                </a:solidFill>
                <a:latin typeface="Arial" charset="0"/>
                <a:cs typeface="Times New Roman" pitchFamily="18" charset="0"/>
                <a:sym typeface="Times New Roman" pitchFamily="18" charset="0"/>
              </a:rPr>
              <a:t>sus</a:t>
            </a:r>
            <a:r>
              <a:rPr lang="en-US" b="1" dirty="0" smtClean="0">
                <a:solidFill>
                  <a:srgbClr val="000000"/>
                </a:solidFill>
                <a:latin typeface="Arial" charset="0"/>
                <a:cs typeface="Times New Roman" pitchFamily="18" charset="0"/>
                <a:sym typeface="Times New Roman" pitchFamily="18" charset="0"/>
              </a:rPr>
              <a:t> </a:t>
            </a:r>
            <a:r>
              <a:rPr lang="en-US" b="1" dirty="0" err="1" smtClean="0">
                <a:solidFill>
                  <a:srgbClr val="000000"/>
                </a:solidFill>
                <a:latin typeface="Arial" charset="0"/>
                <a:cs typeface="Times New Roman" pitchFamily="18" charset="0"/>
                <a:sym typeface="Times New Roman" pitchFamily="18" charset="0"/>
              </a:rPr>
              <a:t>hijos</a:t>
            </a:r>
            <a:r>
              <a:rPr lang="en-US" b="1" dirty="0" smtClean="0">
                <a:solidFill>
                  <a:srgbClr val="000000"/>
                </a:solidFill>
                <a:latin typeface="Arial" charset="0"/>
                <a:cs typeface="Times New Roman" pitchFamily="18" charset="0"/>
                <a:sym typeface="Times New Roman" pitchFamily="18" charset="0"/>
              </a:rPr>
              <a:t> contra el </a:t>
            </a:r>
            <a:r>
              <a:rPr lang="en-US" b="1" dirty="0" err="1" smtClean="0">
                <a:solidFill>
                  <a:srgbClr val="000000"/>
                </a:solidFill>
                <a:latin typeface="Arial" charset="0"/>
                <a:cs typeface="Times New Roman" pitchFamily="18" charset="0"/>
                <a:sym typeface="Times New Roman" pitchFamily="18" charset="0"/>
              </a:rPr>
              <a:t>envenenamiento</a:t>
            </a:r>
            <a:r>
              <a:rPr lang="en-US" b="1" dirty="0" smtClean="0">
                <a:solidFill>
                  <a:srgbClr val="000000"/>
                </a:solidFill>
                <a:latin typeface="Arial" charset="0"/>
                <a:cs typeface="Times New Roman" pitchFamily="18" charset="0"/>
                <a:sym typeface="Times New Roman" pitchFamily="18" charset="0"/>
              </a:rPr>
              <a:t> </a:t>
            </a:r>
            <a:r>
              <a:rPr lang="es-ES_tradnl" b="1" dirty="0" smtClean="0">
                <a:solidFill>
                  <a:srgbClr val="000000"/>
                </a:solidFill>
                <a:latin typeface="Arial" charset="0"/>
                <a:cs typeface="Times New Roman" pitchFamily="18" charset="0"/>
                <a:sym typeface="Times New Roman" pitchFamily="18" charset="0"/>
              </a:rPr>
              <a:t>con</a:t>
            </a:r>
            <a:r>
              <a:rPr lang="en-US" b="1" dirty="0" smtClean="0">
                <a:solidFill>
                  <a:srgbClr val="000000"/>
                </a:solidFill>
                <a:latin typeface="Arial" charset="0"/>
                <a:cs typeface="Times New Roman" pitchFamily="18" charset="0"/>
                <a:sym typeface="Times New Roman" pitchFamily="18" charset="0"/>
              </a:rPr>
              <a:t> </a:t>
            </a:r>
            <a:r>
              <a:rPr lang="en-US" b="1" dirty="0" err="1" smtClean="0">
                <a:solidFill>
                  <a:srgbClr val="000000"/>
                </a:solidFill>
                <a:latin typeface="Arial" charset="0"/>
                <a:cs typeface="Times New Roman" pitchFamily="18" charset="0"/>
                <a:sym typeface="Times New Roman" pitchFamily="18" charset="0"/>
              </a:rPr>
              <a:t>plomo</a:t>
            </a:r>
            <a:r>
              <a:rPr lang="en-US" b="1" dirty="0" smtClean="0">
                <a:solidFill>
                  <a:srgbClr val="000000"/>
                </a:solidFill>
                <a:latin typeface="Arial" charset="0"/>
                <a:cs typeface="Times New Roman" pitchFamily="18" charset="0"/>
                <a:sym typeface="Times New Roman" pitchFamily="18" charset="0"/>
              </a:rPr>
              <a:t>.</a:t>
            </a:r>
          </a:p>
          <a:p>
            <a:endParaRPr lang="en-US" b="1" dirty="0" smtClean="0">
              <a:solidFill>
                <a:srgbClr val="000000"/>
              </a:solidFill>
              <a:latin typeface="Arial" charset="0"/>
              <a:cs typeface="Times New Roman" pitchFamily="18" charset="0"/>
              <a:sym typeface="Times New Roman" pitchFamily="18" charset="0"/>
            </a:endParaRPr>
          </a:p>
          <a:p>
            <a:r>
              <a:rPr lang="en-US" sz="1000" dirty="0" smtClean="0">
                <a:solidFill>
                  <a:srgbClr val="000000"/>
                </a:solidFill>
                <a:latin typeface="Arial" charset="0"/>
                <a:cs typeface="Times New Roman" pitchFamily="18" charset="0"/>
                <a:sym typeface="Times New Roman" pitchFamily="18" charset="0"/>
              </a:rPr>
              <a:t>El video </a:t>
            </a:r>
            <a:r>
              <a:rPr lang="en-US" sz="1000" dirty="0" err="1" smtClean="0">
                <a:solidFill>
                  <a:srgbClr val="000000"/>
                </a:solidFill>
                <a:latin typeface="Arial" charset="0"/>
                <a:cs typeface="Times New Roman" pitchFamily="18" charset="0"/>
                <a:sym typeface="Times New Roman" pitchFamily="18" charset="0"/>
              </a:rPr>
              <a:t>que</a:t>
            </a:r>
            <a:r>
              <a:rPr lang="en-US" sz="1000" dirty="0" smtClean="0">
                <a:solidFill>
                  <a:srgbClr val="000000"/>
                </a:solidFill>
                <a:latin typeface="Arial" charset="0"/>
                <a:cs typeface="Times New Roman" pitchFamily="18" charset="0"/>
                <a:sym typeface="Times New Roman" pitchFamily="18" charset="0"/>
              </a:rPr>
              <a:t> se </a:t>
            </a:r>
            <a:r>
              <a:rPr lang="en-US" sz="1000" dirty="0" err="1" smtClean="0">
                <a:solidFill>
                  <a:srgbClr val="000000"/>
                </a:solidFill>
                <a:latin typeface="Arial" charset="0"/>
                <a:cs typeface="Times New Roman" pitchFamily="18" charset="0"/>
                <a:sym typeface="Times New Roman" pitchFamily="18" charset="0"/>
              </a:rPr>
              <a:t>muestra</a:t>
            </a:r>
            <a:r>
              <a:rPr lang="en-US" sz="1000" dirty="0" smtClean="0">
                <a:solidFill>
                  <a:srgbClr val="000000"/>
                </a:solidFill>
                <a:latin typeface="Arial" charset="0"/>
                <a:cs typeface="Times New Roman" pitchFamily="18" charset="0"/>
                <a:sym typeface="Times New Roman" pitchFamily="18" charset="0"/>
              </a:rPr>
              <a:t> en </a:t>
            </a:r>
            <a:r>
              <a:rPr lang="en-US" sz="1000" dirty="0" err="1" smtClean="0">
                <a:solidFill>
                  <a:srgbClr val="000000"/>
                </a:solidFill>
                <a:latin typeface="Arial" charset="0"/>
                <a:cs typeface="Times New Roman" pitchFamily="18" charset="0"/>
                <a:sym typeface="Times New Roman" pitchFamily="18" charset="0"/>
              </a:rPr>
              <a:t>este</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punto</a:t>
            </a:r>
            <a:r>
              <a:rPr lang="en-US" sz="1000" dirty="0" smtClean="0">
                <a:solidFill>
                  <a:srgbClr val="000000"/>
                </a:solidFill>
                <a:latin typeface="Arial" charset="0"/>
                <a:cs typeface="Times New Roman" pitchFamily="18" charset="0"/>
                <a:sym typeface="Times New Roman" pitchFamily="18" charset="0"/>
              </a:rPr>
              <a:t> del </a:t>
            </a:r>
            <a:r>
              <a:rPr lang="en-US" sz="1000" dirty="0" err="1" smtClean="0">
                <a:solidFill>
                  <a:srgbClr val="000000"/>
                </a:solidFill>
                <a:latin typeface="Arial" charset="0"/>
                <a:cs typeface="Times New Roman" pitchFamily="18" charset="0"/>
                <a:sym typeface="Times New Roman" pitchFamily="18" charset="0"/>
              </a:rPr>
              <a:t>curso</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es</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sobre</a:t>
            </a:r>
            <a:r>
              <a:rPr lang="en-US" sz="1000" dirty="0" smtClean="0">
                <a:solidFill>
                  <a:srgbClr val="000000"/>
                </a:solidFill>
                <a:latin typeface="Arial" charset="0"/>
                <a:cs typeface="Times New Roman" pitchFamily="18" charset="0"/>
                <a:sym typeface="Times New Roman" pitchFamily="18" charset="0"/>
              </a:rPr>
              <a:t> Kevin Sheehan, un </a:t>
            </a:r>
            <a:r>
              <a:rPr lang="en-US" sz="1000" dirty="0" err="1" smtClean="0">
                <a:solidFill>
                  <a:srgbClr val="000000"/>
                </a:solidFill>
                <a:latin typeface="Arial" charset="0"/>
                <a:cs typeface="Times New Roman" pitchFamily="18" charset="0"/>
                <a:sym typeface="Times New Roman" pitchFamily="18" charset="0"/>
              </a:rPr>
              <a:t>contratista</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que</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trabaja</a:t>
            </a:r>
            <a:r>
              <a:rPr lang="en-US" sz="1000" dirty="0" smtClean="0">
                <a:solidFill>
                  <a:srgbClr val="000000"/>
                </a:solidFill>
                <a:latin typeface="Arial" charset="0"/>
                <a:cs typeface="Times New Roman" pitchFamily="18" charset="0"/>
                <a:sym typeface="Times New Roman" pitchFamily="18" charset="0"/>
              </a:rPr>
              <a:t> con </a:t>
            </a:r>
            <a:r>
              <a:rPr lang="en-US" sz="1000" dirty="0" err="1" smtClean="0">
                <a:solidFill>
                  <a:srgbClr val="000000"/>
                </a:solidFill>
                <a:latin typeface="Arial" charset="0"/>
                <a:cs typeface="Times New Roman" pitchFamily="18" charset="0"/>
                <a:sym typeface="Times New Roman" pitchFamily="18" charset="0"/>
              </a:rPr>
              <a:t>plomo</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que</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analiza</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c</a:t>
            </a:r>
            <a:r>
              <a:rPr lang="en-US" sz="1000" dirty="0" err="1" smtClean="0">
                <a:solidFill>
                  <a:srgbClr val="000000"/>
                </a:solidFill>
                <a:latin typeface="Times New Roman" pitchFamily="18" charset="0"/>
                <a:cs typeface="Times New Roman" pitchFamily="18" charset="0"/>
                <a:sym typeface="Times New Roman" pitchFamily="18" charset="0"/>
              </a:rPr>
              <a:t>ó</a:t>
            </a:r>
            <a:r>
              <a:rPr lang="en-US" sz="1000" dirty="0" err="1" smtClean="0">
                <a:solidFill>
                  <a:srgbClr val="000000"/>
                </a:solidFill>
                <a:latin typeface="Arial" charset="0"/>
                <a:cs typeface="Times New Roman" pitchFamily="18" charset="0"/>
                <a:sym typeface="Times New Roman" pitchFamily="18" charset="0"/>
              </a:rPr>
              <a:t>mo</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envenen</a:t>
            </a:r>
            <a:r>
              <a:rPr lang="en-US" sz="1000" dirty="0" err="1" smtClean="0">
                <a:solidFill>
                  <a:srgbClr val="000000"/>
                </a:solidFill>
                <a:latin typeface="Times New Roman" pitchFamily="18" charset="0"/>
                <a:cs typeface="Times New Roman" pitchFamily="18" charset="0"/>
                <a:sym typeface="Times New Roman" pitchFamily="18" charset="0"/>
              </a:rPr>
              <a:t>ó</a:t>
            </a:r>
            <a:r>
              <a:rPr lang="en-US" sz="1000" dirty="0" smtClean="0">
                <a:solidFill>
                  <a:srgbClr val="000000"/>
                </a:solidFill>
                <a:latin typeface="Arial" charset="0"/>
                <a:cs typeface="Times New Roman" pitchFamily="18" charset="0"/>
                <a:sym typeface="Times New Roman" pitchFamily="18" charset="0"/>
              </a:rPr>
              <a:t> a </a:t>
            </a:r>
            <a:r>
              <a:rPr lang="en-US" sz="1000" dirty="0" err="1" smtClean="0">
                <a:solidFill>
                  <a:srgbClr val="000000"/>
                </a:solidFill>
                <a:latin typeface="Arial" charset="0"/>
                <a:cs typeface="Times New Roman" pitchFamily="18" charset="0"/>
                <a:sym typeface="Times New Roman" pitchFamily="18" charset="0"/>
              </a:rPr>
              <a:t>su</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familia</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mientras</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trabajaba</a:t>
            </a:r>
            <a:r>
              <a:rPr lang="en-US" sz="1000" dirty="0" smtClean="0">
                <a:solidFill>
                  <a:srgbClr val="000000"/>
                </a:solidFill>
                <a:latin typeface="Arial" charset="0"/>
                <a:cs typeface="Times New Roman" pitchFamily="18" charset="0"/>
                <a:sym typeface="Times New Roman" pitchFamily="18" charset="0"/>
              </a:rPr>
              <a:t> en </a:t>
            </a:r>
            <a:r>
              <a:rPr lang="en-US" sz="1000" dirty="0" err="1" smtClean="0">
                <a:solidFill>
                  <a:srgbClr val="000000"/>
                </a:solidFill>
                <a:latin typeface="Arial" charset="0"/>
                <a:cs typeface="Times New Roman" pitchFamily="18" charset="0"/>
                <a:sym typeface="Times New Roman" pitchFamily="18" charset="0"/>
              </a:rPr>
              <a:t>viviendas</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m</a:t>
            </a:r>
            <a:r>
              <a:rPr lang="en-US" sz="1000" dirty="0" err="1" smtClean="0">
                <a:solidFill>
                  <a:srgbClr val="000000"/>
                </a:solidFill>
                <a:latin typeface="Times New Roman" pitchFamily="18" charset="0"/>
                <a:cs typeface="Times New Roman" pitchFamily="18" charset="0"/>
                <a:sym typeface="Times New Roman" pitchFamily="18" charset="0"/>
              </a:rPr>
              <a:t>á</a:t>
            </a:r>
            <a:r>
              <a:rPr lang="en-US" sz="1000" dirty="0" err="1" smtClean="0">
                <a:solidFill>
                  <a:srgbClr val="000000"/>
                </a:solidFill>
                <a:latin typeface="Arial" charset="0"/>
                <a:cs typeface="Times New Roman" pitchFamily="18" charset="0"/>
                <a:sym typeface="Times New Roman" pitchFamily="18" charset="0"/>
              </a:rPr>
              <a:t>s</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antiguas</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que</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conten</a:t>
            </a:r>
            <a:r>
              <a:rPr lang="en-US" sz="1000" dirty="0" err="1" smtClean="0">
                <a:solidFill>
                  <a:srgbClr val="000000"/>
                </a:solidFill>
                <a:latin typeface="Times New Roman" pitchFamily="18" charset="0"/>
                <a:cs typeface="Times New Roman" pitchFamily="18" charset="0"/>
                <a:sym typeface="Times New Roman" pitchFamily="18" charset="0"/>
              </a:rPr>
              <a:t>í</a:t>
            </a:r>
            <a:r>
              <a:rPr lang="en-US" sz="1000" dirty="0" err="1" smtClean="0">
                <a:solidFill>
                  <a:srgbClr val="000000"/>
                </a:solidFill>
                <a:latin typeface="Arial" charset="0"/>
                <a:cs typeface="Times New Roman" pitchFamily="18" charset="0"/>
                <a:sym typeface="Times New Roman" pitchFamily="18" charset="0"/>
              </a:rPr>
              <a:t>an</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pintura</a:t>
            </a:r>
            <a:r>
              <a:rPr lang="en-US" sz="1000" dirty="0" smtClean="0">
                <a:solidFill>
                  <a:srgbClr val="000000"/>
                </a:solidFill>
                <a:latin typeface="Arial" charset="0"/>
                <a:cs typeface="Times New Roman" pitchFamily="18" charset="0"/>
                <a:sym typeface="Times New Roman" pitchFamily="18" charset="0"/>
              </a:rPr>
              <a:t> a base de </a:t>
            </a:r>
            <a:r>
              <a:rPr lang="en-US" sz="1000" dirty="0" err="1" smtClean="0">
                <a:solidFill>
                  <a:srgbClr val="000000"/>
                </a:solidFill>
                <a:latin typeface="Arial" charset="0"/>
                <a:cs typeface="Times New Roman" pitchFamily="18" charset="0"/>
                <a:sym typeface="Times New Roman" pitchFamily="18" charset="0"/>
              </a:rPr>
              <a:t>plomo</a:t>
            </a:r>
            <a:r>
              <a:rPr lang="en-US" sz="1000" dirty="0" smtClean="0">
                <a:solidFill>
                  <a:srgbClr val="000000"/>
                </a:solidFill>
                <a:latin typeface="Arial" charset="0"/>
                <a:cs typeface="Times New Roman" pitchFamily="18" charset="0"/>
                <a:sym typeface="Times New Roman" pitchFamily="18" charset="0"/>
              </a:rPr>
              <a:t>. Kevin </a:t>
            </a:r>
            <a:r>
              <a:rPr lang="en-US" sz="1000" dirty="0" err="1" smtClean="0">
                <a:solidFill>
                  <a:srgbClr val="000000"/>
                </a:solidFill>
                <a:latin typeface="Arial" charset="0"/>
                <a:cs typeface="Times New Roman" pitchFamily="18" charset="0"/>
                <a:sym typeface="Times New Roman" pitchFamily="18" charset="0"/>
              </a:rPr>
              <a:t>analiza</a:t>
            </a:r>
            <a:r>
              <a:rPr lang="en-US" sz="1000" dirty="0" smtClean="0">
                <a:solidFill>
                  <a:srgbClr val="000000"/>
                </a:solidFill>
                <a:latin typeface="Arial" charset="0"/>
                <a:cs typeface="Times New Roman" pitchFamily="18" charset="0"/>
                <a:sym typeface="Times New Roman" pitchFamily="18" charset="0"/>
              </a:rPr>
              <a:t> la </a:t>
            </a:r>
            <a:r>
              <a:rPr lang="en-US" sz="1000" dirty="0" err="1" smtClean="0">
                <a:solidFill>
                  <a:srgbClr val="000000"/>
                </a:solidFill>
                <a:latin typeface="Arial" charset="0"/>
                <a:cs typeface="Times New Roman" pitchFamily="18" charset="0"/>
                <a:sym typeface="Times New Roman" pitchFamily="18" charset="0"/>
              </a:rPr>
              <a:t>necesidad</a:t>
            </a:r>
            <a:r>
              <a:rPr lang="en-US" sz="1000" dirty="0" smtClean="0">
                <a:solidFill>
                  <a:srgbClr val="000000"/>
                </a:solidFill>
                <a:latin typeface="Arial" charset="0"/>
                <a:cs typeface="Times New Roman" pitchFamily="18" charset="0"/>
                <a:sym typeface="Times New Roman" pitchFamily="18" charset="0"/>
              </a:rPr>
              <a:t> de </a:t>
            </a:r>
            <a:r>
              <a:rPr lang="es-ES_tradnl" sz="1000" dirty="0" smtClean="0">
                <a:solidFill>
                  <a:srgbClr val="000000"/>
                </a:solidFill>
                <a:latin typeface="Arial" charset="0"/>
                <a:cs typeface="Times New Roman" pitchFamily="18" charset="0"/>
                <a:sym typeface="Times New Roman" pitchFamily="18" charset="0"/>
              </a:rPr>
              <a:t>tomar </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precauciones</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seguras</a:t>
            </a:r>
            <a:r>
              <a:rPr lang="en-US" sz="1000" dirty="0" smtClean="0">
                <a:solidFill>
                  <a:srgbClr val="000000"/>
                </a:solidFill>
                <a:latin typeface="Arial" charset="0"/>
                <a:cs typeface="Times New Roman" pitchFamily="18" charset="0"/>
                <a:sym typeface="Times New Roman" pitchFamily="18" charset="0"/>
              </a:rPr>
              <a:t> con </a:t>
            </a:r>
            <a:r>
              <a:rPr lang="en-US" sz="1000" dirty="0" err="1" smtClean="0">
                <a:solidFill>
                  <a:srgbClr val="000000"/>
                </a:solidFill>
                <a:latin typeface="Arial" charset="0"/>
                <a:cs typeface="Times New Roman" pitchFamily="18" charset="0"/>
                <a:sym typeface="Times New Roman" pitchFamily="18" charset="0"/>
              </a:rPr>
              <a:t>relaci</a:t>
            </a:r>
            <a:r>
              <a:rPr lang="en-US" sz="1000" dirty="0" err="1" smtClean="0">
                <a:solidFill>
                  <a:srgbClr val="000000"/>
                </a:solidFill>
                <a:latin typeface="Times New Roman" pitchFamily="18" charset="0"/>
                <a:cs typeface="Times New Roman" pitchFamily="18" charset="0"/>
                <a:sym typeface="Times New Roman" pitchFamily="18" charset="0"/>
              </a:rPr>
              <a:t>ó</a:t>
            </a:r>
            <a:r>
              <a:rPr lang="en-US" sz="1000" dirty="0" err="1" smtClean="0">
                <a:solidFill>
                  <a:srgbClr val="000000"/>
                </a:solidFill>
                <a:latin typeface="Arial" charset="0"/>
                <a:cs typeface="Times New Roman" pitchFamily="18" charset="0"/>
                <a:sym typeface="Times New Roman" pitchFamily="18" charset="0"/>
              </a:rPr>
              <a:t>n</a:t>
            </a:r>
            <a:r>
              <a:rPr lang="en-US" sz="1000" dirty="0" smtClean="0">
                <a:solidFill>
                  <a:srgbClr val="000000"/>
                </a:solidFill>
                <a:latin typeface="Arial" charset="0"/>
                <a:cs typeface="Times New Roman" pitchFamily="18" charset="0"/>
                <a:sym typeface="Times New Roman" pitchFamily="18" charset="0"/>
              </a:rPr>
              <a:t> al </a:t>
            </a:r>
            <a:r>
              <a:rPr lang="en-US" sz="1000" dirty="0" err="1" smtClean="0">
                <a:solidFill>
                  <a:srgbClr val="000000"/>
                </a:solidFill>
                <a:latin typeface="Arial" charset="0"/>
                <a:cs typeface="Times New Roman" pitchFamily="18" charset="0"/>
                <a:sym typeface="Times New Roman" pitchFamily="18" charset="0"/>
              </a:rPr>
              <a:t>plomo</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durante</a:t>
            </a:r>
            <a:r>
              <a:rPr lang="en-US" sz="1000" dirty="0" smtClean="0">
                <a:solidFill>
                  <a:srgbClr val="000000"/>
                </a:solidFill>
                <a:latin typeface="Arial" charset="0"/>
                <a:cs typeface="Times New Roman" pitchFamily="18" charset="0"/>
                <a:sym typeface="Times New Roman" pitchFamily="18" charset="0"/>
              </a:rPr>
              <a:t> el </a:t>
            </a:r>
            <a:r>
              <a:rPr lang="en-US" sz="1000" dirty="0" err="1" smtClean="0">
                <a:solidFill>
                  <a:srgbClr val="000000"/>
                </a:solidFill>
                <a:latin typeface="Arial" charset="0"/>
                <a:cs typeface="Times New Roman" pitchFamily="18" charset="0"/>
                <a:sym typeface="Times New Roman" pitchFamily="18" charset="0"/>
              </a:rPr>
              <a:t>trabajo</a:t>
            </a:r>
            <a:r>
              <a:rPr lang="en-US" sz="1000" dirty="0" smtClean="0">
                <a:solidFill>
                  <a:srgbClr val="000000"/>
                </a:solidFill>
                <a:latin typeface="Arial" charset="0"/>
                <a:cs typeface="Times New Roman" pitchFamily="18" charset="0"/>
                <a:sym typeface="Times New Roman" pitchFamily="18" charset="0"/>
              </a:rPr>
              <a:t> de </a:t>
            </a:r>
            <a:r>
              <a:rPr lang="en-US" sz="1000" dirty="0" err="1" smtClean="0">
                <a:solidFill>
                  <a:srgbClr val="000000"/>
                </a:solidFill>
                <a:latin typeface="Arial" charset="0"/>
                <a:cs typeface="Times New Roman" pitchFamily="18" charset="0"/>
                <a:sym typeface="Times New Roman" pitchFamily="18" charset="0"/>
              </a:rPr>
              <a:t>renovaci</a:t>
            </a:r>
            <a:r>
              <a:rPr lang="en-US" sz="1000" dirty="0" err="1" smtClean="0">
                <a:solidFill>
                  <a:srgbClr val="000000"/>
                </a:solidFill>
                <a:latin typeface="Times New Roman" pitchFamily="18" charset="0"/>
                <a:cs typeface="Times New Roman" pitchFamily="18" charset="0"/>
                <a:sym typeface="Times New Roman" pitchFamily="18" charset="0"/>
              </a:rPr>
              <a:t>ó</a:t>
            </a:r>
            <a:r>
              <a:rPr lang="en-US" sz="1000" dirty="0" err="1" smtClean="0">
                <a:solidFill>
                  <a:srgbClr val="000000"/>
                </a:solidFill>
                <a:latin typeface="Arial" charset="0"/>
                <a:cs typeface="Times New Roman" pitchFamily="18" charset="0"/>
                <a:sym typeface="Times New Roman" pitchFamily="18" charset="0"/>
              </a:rPr>
              <a:t>n</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comparte</a:t>
            </a:r>
            <a:r>
              <a:rPr lang="en-US" sz="1000" dirty="0" smtClean="0">
                <a:solidFill>
                  <a:srgbClr val="000000"/>
                </a:solidFill>
                <a:latin typeface="Arial" charset="0"/>
                <a:cs typeface="Times New Roman" pitchFamily="18" charset="0"/>
                <a:sym typeface="Times New Roman" pitchFamily="18" charset="0"/>
              </a:rPr>
              <a:t> la </a:t>
            </a:r>
            <a:r>
              <a:rPr lang="en-US" sz="1000" dirty="0" err="1" smtClean="0">
                <a:solidFill>
                  <a:srgbClr val="000000"/>
                </a:solidFill>
                <a:latin typeface="Arial" charset="0"/>
                <a:cs typeface="Times New Roman" pitchFamily="18" charset="0"/>
                <a:sym typeface="Times New Roman" pitchFamily="18" charset="0"/>
              </a:rPr>
              <a:t>lecci</a:t>
            </a:r>
            <a:r>
              <a:rPr lang="en-US" sz="1000" dirty="0" err="1" smtClean="0">
                <a:solidFill>
                  <a:srgbClr val="000000"/>
                </a:solidFill>
                <a:latin typeface="Times New Roman" pitchFamily="18" charset="0"/>
                <a:cs typeface="Times New Roman" pitchFamily="18" charset="0"/>
                <a:sym typeface="Times New Roman" pitchFamily="18" charset="0"/>
              </a:rPr>
              <a:t>ó</a:t>
            </a:r>
            <a:r>
              <a:rPr lang="en-US" sz="1000" dirty="0" err="1" smtClean="0">
                <a:solidFill>
                  <a:srgbClr val="000000"/>
                </a:solidFill>
                <a:latin typeface="Arial" charset="0"/>
                <a:cs typeface="Times New Roman" pitchFamily="18" charset="0"/>
                <a:sym typeface="Times New Roman" pitchFamily="18" charset="0"/>
              </a:rPr>
              <a:t>n</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que</a:t>
            </a:r>
            <a:r>
              <a:rPr lang="en-US" sz="1000" dirty="0" smtClean="0">
                <a:solidFill>
                  <a:srgbClr val="000000"/>
                </a:solidFill>
                <a:latin typeface="Arial" charset="0"/>
                <a:cs typeface="Times New Roman" pitchFamily="18" charset="0"/>
                <a:sym typeface="Times New Roman" pitchFamily="18" charset="0"/>
              </a:rPr>
              <a:t> ha </a:t>
            </a:r>
            <a:r>
              <a:rPr lang="en-US" sz="1000" dirty="0" err="1" smtClean="0">
                <a:solidFill>
                  <a:srgbClr val="000000"/>
                </a:solidFill>
                <a:latin typeface="Arial" charset="0"/>
                <a:cs typeface="Times New Roman" pitchFamily="18" charset="0"/>
                <a:sym typeface="Times New Roman" pitchFamily="18" charset="0"/>
              </a:rPr>
              <a:t>aprendido</a:t>
            </a:r>
            <a:r>
              <a:rPr lang="en-US" sz="1000" dirty="0" smtClean="0">
                <a:solidFill>
                  <a:srgbClr val="000000"/>
                </a:solidFill>
                <a:latin typeface="Arial" charset="0"/>
                <a:cs typeface="Times New Roman" pitchFamily="18" charset="0"/>
                <a:sym typeface="Times New Roman" pitchFamily="18" charset="0"/>
              </a:rPr>
              <a:t> y </a:t>
            </a:r>
            <a:r>
              <a:rPr lang="en-US" sz="1000" dirty="0" err="1" smtClean="0">
                <a:solidFill>
                  <a:srgbClr val="000000"/>
                </a:solidFill>
                <a:latin typeface="Arial" charset="0"/>
                <a:cs typeface="Times New Roman" pitchFamily="18" charset="0"/>
                <a:sym typeface="Times New Roman" pitchFamily="18" charset="0"/>
              </a:rPr>
              <a:t>revela</a:t>
            </a:r>
            <a:r>
              <a:rPr lang="en-US" sz="1000" dirty="0" smtClean="0">
                <a:solidFill>
                  <a:srgbClr val="000000"/>
                </a:solidFill>
                <a:latin typeface="Arial" charset="0"/>
                <a:cs typeface="Times New Roman" pitchFamily="18" charset="0"/>
                <a:sym typeface="Times New Roman" pitchFamily="18" charset="0"/>
              </a:rPr>
              <a:t> lo </a:t>
            </a:r>
            <a:r>
              <a:rPr lang="en-US" sz="1000" dirty="0" err="1" smtClean="0">
                <a:solidFill>
                  <a:srgbClr val="000000"/>
                </a:solidFill>
                <a:latin typeface="Arial" charset="0"/>
                <a:cs typeface="Times New Roman" pitchFamily="18" charset="0"/>
                <a:sym typeface="Times New Roman" pitchFamily="18" charset="0"/>
              </a:rPr>
              <a:t>que</a:t>
            </a:r>
            <a:r>
              <a:rPr lang="en-US" sz="1000" dirty="0" smtClean="0">
                <a:solidFill>
                  <a:srgbClr val="000000"/>
                </a:solidFill>
                <a:latin typeface="Arial" charset="0"/>
                <a:cs typeface="Times New Roman" pitchFamily="18" charset="0"/>
                <a:sym typeface="Times New Roman" pitchFamily="18" charset="0"/>
              </a:rPr>
              <a:t> se </a:t>
            </a:r>
            <a:r>
              <a:rPr lang="en-US" sz="1000" dirty="0" err="1" smtClean="0">
                <a:solidFill>
                  <a:srgbClr val="000000"/>
                </a:solidFill>
                <a:latin typeface="Arial" charset="0"/>
                <a:cs typeface="Times New Roman" pitchFamily="18" charset="0"/>
                <a:sym typeface="Times New Roman" pitchFamily="18" charset="0"/>
              </a:rPr>
              <a:t>puede</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hacer</a:t>
            </a:r>
            <a:r>
              <a:rPr lang="en-US" sz="1000" dirty="0" smtClean="0">
                <a:solidFill>
                  <a:srgbClr val="000000"/>
                </a:solidFill>
                <a:latin typeface="Arial" charset="0"/>
                <a:cs typeface="Times New Roman" pitchFamily="18" charset="0"/>
                <a:sym typeface="Times New Roman" pitchFamily="18" charset="0"/>
              </a:rPr>
              <a:t> para </a:t>
            </a:r>
            <a:r>
              <a:rPr lang="en-US" sz="1000" dirty="0" err="1" smtClean="0">
                <a:solidFill>
                  <a:srgbClr val="000000"/>
                </a:solidFill>
                <a:latin typeface="Arial" charset="0"/>
                <a:cs typeface="Times New Roman" pitchFamily="18" charset="0"/>
                <a:sym typeface="Times New Roman" pitchFamily="18" charset="0"/>
              </a:rPr>
              <a:t>mantener</a:t>
            </a:r>
            <a:r>
              <a:rPr lang="en-US" sz="1000" dirty="0" smtClean="0">
                <a:solidFill>
                  <a:srgbClr val="000000"/>
                </a:solidFill>
                <a:latin typeface="Arial" charset="0"/>
                <a:cs typeface="Times New Roman" pitchFamily="18" charset="0"/>
                <a:sym typeface="Times New Roman" pitchFamily="18" charset="0"/>
              </a:rPr>
              <a:t> a </a:t>
            </a:r>
            <a:r>
              <a:rPr lang="en-US" sz="1000" dirty="0" err="1" smtClean="0">
                <a:solidFill>
                  <a:srgbClr val="000000"/>
                </a:solidFill>
                <a:latin typeface="Arial" charset="0"/>
                <a:cs typeface="Times New Roman" pitchFamily="18" charset="0"/>
                <a:sym typeface="Times New Roman" pitchFamily="18" charset="0"/>
              </a:rPr>
              <a:t>las</a:t>
            </a:r>
            <a:r>
              <a:rPr lang="en-US" sz="1000" dirty="0" smtClean="0">
                <a:solidFill>
                  <a:srgbClr val="000000"/>
                </a:solidFill>
                <a:latin typeface="Arial" charset="0"/>
                <a:cs typeface="Times New Roman" pitchFamily="18" charset="0"/>
                <a:sym typeface="Times New Roman" pitchFamily="18" charset="0"/>
              </a:rPr>
              <a:t> personas </a:t>
            </a:r>
            <a:r>
              <a:rPr lang="en-US" sz="1000" dirty="0" err="1" smtClean="0">
                <a:solidFill>
                  <a:srgbClr val="000000"/>
                </a:solidFill>
                <a:latin typeface="Arial" charset="0"/>
                <a:cs typeface="Times New Roman" pitchFamily="18" charset="0"/>
                <a:sym typeface="Times New Roman" pitchFamily="18" charset="0"/>
              </a:rPr>
              <a:t>seguras</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durante</a:t>
            </a:r>
            <a:r>
              <a:rPr lang="en-US" sz="1000" dirty="0" smtClean="0">
                <a:solidFill>
                  <a:srgbClr val="000000"/>
                </a:solidFill>
                <a:latin typeface="Arial" charset="0"/>
                <a:cs typeface="Times New Roman" pitchFamily="18" charset="0"/>
                <a:sym typeface="Times New Roman" pitchFamily="18" charset="0"/>
              </a:rPr>
              <a:t> un </a:t>
            </a:r>
            <a:r>
              <a:rPr lang="en-US" sz="1000" dirty="0" err="1" smtClean="0">
                <a:solidFill>
                  <a:srgbClr val="000000"/>
                </a:solidFill>
                <a:latin typeface="Arial" charset="0"/>
                <a:cs typeface="Times New Roman" pitchFamily="18" charset="0"/>
                <a:sym typeface="Times New Roman" pitchFamily="18" charset="0"/>
              </a:rPr>
              <a:t>trabajo</a:t>
            </a:r>
            <a:r>
              <a:rPr lang="en-US" sz="1000" dirty="0" smtClean="0">
                <a:solidFill>
                  <a:srgbClr val="000000"/>
                </a:solidFill>
                <a:latin typeface="Arial" charset="0"/>
                <a:cs typeface="Times New Roman" pitchFamily="18" charset="0"/>
                <a:sym typeface="Times New Roman" pitchFamily="18" charset="0"/>
              </a:rPr>
              <a:t> en casas </a:t>
            </a:r>
            <a:r>
              <a:rPr lang="en-US" sz="1000" dirty="0" err="1" smtClean="0">
                <a:solidFill>
                  <a:srgbClr val="000000"/>
                </a:solidFill>
                <a:latin typeface="Arial" charset="0"/>
                <a:cs typeface="Times New Roman" pitchFamily="18" charset="0"/>
                <a:sym typeface="Times New Roman" pitchFamily="18" charset="0"/>
              </a:rPr>
              <a:t>m</a:t>
            </a:r>
            <a:r>
              <a:rPr lang="en-US" sz="1000" dirty="0" err="1" smtClean="0">
                <a:solidFill>
                  <a:srgbClr val="000000"/>
                </a:solidFill>
                <a:latin typeface="Times New Roman" pitchFamily="18" charset="0"/>
                <a:cs typeface="Times New Roman" pitchFamily="18" charset="0"/>
                <a:sym typeface="Times New Roman" pitchFamily="18" charset="0"/>
              </a:rPr>
              <a:t>á</a:t>
            </a:r>
            <a:r>
              <a:rPr lang="en-US" sz="1000" dirty="0" err="1" smtClean="0">
                <a:solidFill>
                  <a:srgbClr val="000000"/>
                </a:solidFill>
                <a:latin typeface="Arial" charset="0"/>
                <a:cs typeface="Times New Roman" pitchFamily="18" charset="0"/>
                <a:sym typeface="Times New Roman" pitchFamily="18" charset="0"/>
              </a:rPr>
              <a:t>s</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antiguas</a:t>
            </a:r>
            <a:r>
              <a:rPr lang="en-US" sz="1000" dirty="0" smtClean="0">
                <a:solidFill>
                  <a:srgbClr val="000000"/>
                </a:solidFill>
                <a:latin typeface="Arial" charset="0"/>
                <a:cs typeface="Times New Roman" pitchFamily="18" charset="0"/>
                <a:sym typeface="Times New Roman" pitchFamily="18" charset="0"/>
              </a:rPr>
              <a:t> con </a:t>
            </a:r>
            <a:r>
              <a:rPr lang="en-US" sz="1000" dirty="0" err="1" smtClean="0">
                <a:solidFill>
                  <a:srgbClr val="000000"/>
                </a:solidFill>
                <a:latin typeface="Arial" charset="0"/>
                <a:cs typeface="Times New Roman" pitchFamily="18" charset="0"/>
                <a:sym typeface="Times New Roman" pitchFamily="18" charset="0"/>
              </a:rPr>
              <a:t>pintura</a:t>
            </a:r>
            <a:r>
              <a:rPr lang="en-US" sz="1000" dirty="0" smtClean="0">
                <a:solidFill>
                  <a:srgbClr val="000000"/>
                </a:solidFill>
                <a:latin typeface="Arial" charset="0"/>
                <a:cs typeface="Times New Roman" pitchFamily="18" charset="0"/>
                <a:sym typeface="Times New Roman" pitchFamily="18" charset="0"/>
              </a:rPr>
              <a:t> a base de </a:t>
            </a:r>
            <a:r>
              <a:rPr lang="en-US" sz="1000" dirty="0" err="1" smtClean="0">
                <a:solidFill>
                  <a:srgbClr val="000000"/>
                </a:solidFill>
                <a:latin typeface="Arial" charset="0"/>
                <a:cs typeface="Times New Roman" pitchFamily="18" charset="0"/>
                <a:sym typeface="Times New Roman" pitchFamily="18" charset="0"/>
              </a:rPr>
              <a:t>plomo</a:t>
            </a:r>
            <a:r>
              <a:rPr lang="en-US" sz="1000" dirty="0" smtClean="0">
                <a:solidFill>
                  <a:srgbClr val="000000"/>
                </a:solidFill>
                <a:latin typeface="Arial" charset="0"/>
                <a:cs typeface="Times New Roman" pitchFamily="18" charset="0"/>
                <a:sym typeface="Times New Roman" pitchFamily="18" charset="0"/>
              </a:rPr>
              <a:t>.</a:t>
            </a:r>
          </a:p>
        </p:txBody>
      </p:sp>
    </p:spTree>
    <p:extLst>
      <p:ext uri="{BB962C8B-B14F-4D97-AF65-F5344CB8AC3E}">
        <p14:creationId xmlns:p14="http://schemas.microsoft.com/office/powerpoint/2010/main" val="4082458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s-ES_tradnl" smtClean="0">
                <a:latin typeface="Arial" charset="0"/>
              </a:rPr>
              <a:t>Prácticas seguras para trabajar con el plomo</a:t>
            </a:r>
            <a:r>
              <a:rPr lang="en-US" smtClean="0">
                <a:latin typeface="Arial" charset="0"/>
              </a:rPr>
              <a:t> en labores de renovación, reparación y pintura</a:t>
            </a:r>
          </a:p>
        </p:txBody>
      </p:sp>
      <p:sp>
        <p:nvSpPr>
          <p:cNvPr id="19459" name="Rectangle 7"/>
          <p:cNvSpPr>
            <a:spLocks noGrp="1" noChangeArrowheads="1"/>
          </p:cNvSpPr>
          <p:nvPr>
            <p:ph type="sldNum" sz="quarter" idx="5"/>
          </p:nvPr>
        </p:nvSpPr>
        <p:spPr>
          <a:noFill/>
        </p:spPr>
        <p:txBody>
          <a:bodyPr/>
          <a:lstStyle/>
          <a:p>
            <a:r>
              <a:rPr lang="en-US" smtClean="0">
                <a:latin typeface="Arial" charset="0"/>
              </a:rPr>
              <a:t>1-</a:t>
            </a:r>
            <a:fld id="{A357F0CE-32F5-4EC2-BD77-6A51F081599A}" type="slidenum">
              <a:rPr lang="en-US" smtClean="0">
                <a:latin typeface="Arial" charset="0"/>
              </a:rPr>
              <a:pPr/>
              <a:t>13</a:t>
            </a:fld>
            <a:endParaRPr lang="en-US" smtClean="0">
              <a:latin typeface="Arial" charset="0"/>
            </a:endParaRPr>
          </a:p>
        </p:txBody>
      </p:sp>
      <p:sp>
        <p:nvSpPr>
          <p:cNvPr id="19460" name="Rectangle 8"/>
          <p:cNvSpPr>
            <a:spLocks noGrp="1" noChangeArrowheads="1"/>
          </p:cNvSpPr>
          <p:nvPr>
            <p:ph type="dt" sz="quarter" idx="1"/>
          </p:nvPr>
        </p:nvSpPr>
        <p:spPr>
          <a:noFill/>
        </p:spPr>
        <p:txBody>
          <a:bodyPr/>
          <a:lstStyle/>
          <a:p>
            <a:r>
              <a:rPr lang="en-US" smtClean="0">
                <a:latin typeface="Arial" charset="0"/>
              </a:rPr>
              <a:t>Octubre de 2011</a:t>
            </a:r>
          </a:p>
        </p:txBody>
      </p:sp>
      <p:sp>
        <p:nvSpPr>
          <p:cNvPr id="19461" name="Rectangle 2"/>
          <p:cNvSpPr>
            <a:spLocks noGrp="1" noRot="1" noChangeAspect="1" noChangeArrowheads="1" noTextEdit="1"/>
          </p:cNvSpPr>
          <p:nvPr>
            <p:ph type="sldImg"/>
          </p:nvPr>
        </p:nvSpPr>
        <p:spPr>
          <a:xfrm>
            <a:off x="1217613" y="663575"/>
            <a:ext cx="4648200" cy="3486150"/>
          </a:xfrm>
          <a:ln/>
        </p:spPr>
      </p:sp>
      <p:sp>
        <p:nvSpPr>
          <p:cNvPr id="19462" name="Rectangle 3"/>
          <p:cNvSpPr>
            <a:spLocks noGrp="1" noChangeArrowheads="1"/>
          </p:cNvSpPr>
          <p:nvPr>
            <p:ph type="body" idx="1"/>
          </p:nvPr>
        </p:nvSpPr>
        <p:spPr>
          <a:xfrm>
            <a:off x="876300" y="4427538"/>
            <a:ext cx="5549900" cy="4183062"/>
          </a:xfrm>
          <a:noFill/>
          <a:ln/>
        </p:spPr>
        <p:txBody>
          <a:bodyPr/>
          <a:lstStyle/>
          <a:p>
            <a:r>
              <a:rPr lang="en-US" b="1" smtClean="0">
                <a:solidFill>
                  <a:srgbClr val="000000"/>
                </a:solidFill>
                <a:latin typeface="Arial" charset="0"/>
                <a:cs typeface="Times New Roman" pitchFamily="18" charset="0"/>
                <a:sym typeface="Times New Roman" pitchFamily="18" charset="0"/>
              </a:rPr>
              <a:t>La madre analiza el tratamiento de la menor envenenada por un trabajo de renovaci</a:t>
            </a:r>
            <a:r>
              <a:rPr lang="en-US" b="1" smtClean="0">
                <a:solidFill>
                  <a:srgbClr val="000000"/>
                </a:solidFill>
                <a:latin typeface="Times New Roman" pitchFamily="18" charset="0"/>
                <a:cs typeface="Times New Roman" pitchFamily="18" charset="0"/>
                <a:sym typeface="Times New Roman" pitchFamily="18" charset="0"/>
              </a:rPr>
              <a:t>ó</a:t>
            </a:r>
            <a:r>
              <a:rPr lang="en-US" b="1" smtClean="0">
                <a:solidFill>
                  <a:srgbClr val="000000"/>
                </a:solidFill>
                <a:latin typeface="Arial" charset="0"/>
                <a:cs typeface="Times New Roman" pitchFamily="18" charset="0"/>
                <a:sym typeface="Times New Roman" pitchFamily="18" charset="0"/>
              </a:rPr>
              <a:t>n.</a:t>
            </a:r>
          </a:p>
          <a:p>
            <a:r>
              <a:rPr lang="en-US" sz="1000" smtClean="0">
                <a:solidFill>
                  <a:srgbClr val="000000"/>
                </a:solidFill>
                <a:latin typeface="Arial" charset="0"/>
                <a:cs typeface="Times New Roman" pitchFamily="18" charset="0"/>
                <a:sym typeface="Times New Roman" pitchFamily="18" charset="0"/>
              </a:rPr>
              <a:t>El video que se muestra en este punto del curso es sobre Maurci Jackson, una madre cuya hija se envenen</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 con plomo. </a:t>
            </a:r>
            <a:r>
              <a:rPr lang="es-ES_tradnl" sz="1000" smtClean="0">
                <a:solidFill>
                  <a:srgbClr val="000000"/>
                </a:solidFill>
                <a:latin typeface="Arial" charset="0"/>
                <a:cs typeface="Times New Roman" pitchFamily="18" charset="0"/>
                <a:sym typeface="Times New Roman" pitchFamily="18" charset="0"/>
              </a:rPr>
              <a:t>A</a:t>
            </a:r>
            <a:r>
              <a:rPr lang="en-US" sz="1000" smtClean="0">
                <a:solidFill>
                  <a:srgbClr val="000000"/>
                </a:solidFill>
                <a:latin typeface="Arial" charset="0"/>
                <a:cs typeface="Times New Roman" pitchFamily="18" charset="0"/>
                <a:sym typeface="Times New Roman" pitchFamily="18" charset="0"/>
              </a:rPr>
              <a:t>naliza lo dif</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cil que fue ver a su hija someterse a tratamientos de "quelaci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para eliminar el plomo de su cuerpo. Maurci comparte sus temores acerca de la salud futura de su hija, </a:t>
            </a:r>
            <a:r>
              <a:rPr lang="es-ES_tradnl" sz="1000" smtClean="0">
                <a:solidFill>
                  <a:srgbClr val="000000"/>
                </a:solidFill>
                <a:latin typeface="Arial" charset="0"/>
                <a:cs typeface="Times New Roman" pitchFamily="18" charset="0"/>
                <a:sym typeface="Times New Roman" pitchFamily="18" charset="0"/>
              </a:rPr>
              <a:t>despu</a:t>
            </a:r>
            <a:r>
              <a:rPr lang="es-ES_tradnl" sz="1000" smtClean="0">
                <a:solidFill>
                  <a:srgbClr val="000000"/>
                </a:solidFill>
                <a:latin typeface="Times New Roman" pitchFamily="18" charset="0"/>
                <a:cs typeface="Times New Roman" pitchFamily="18" charset="0"/>
                <a:sym typeface="Times New Roman" pitchFamily="18" charset="0"/>
              </a:rPr>
              <a:t>é</a:t>
            </a:r>
            <a:r>
              <a:rPr lang="es-ES_tradnl" sz="1000" smtClean="0">
                <a:solidFill>
                  <a:srgbClr val="000000"/>
                </a:solidFill>
                <a:latin typeface="Arial" charset="0"/>
                <a:cs typeface="Times New Roman" pitchFamily="18" charset="0"/>
                <a:sym typeface="Times New Roman" pitchFamily="18" charset="0"/>
              </a:rPr>
              <a:t>s de </a:t>
            </a:r>
            <a:r>
              <a:rPr lang="en-US" sz="1000" smtClean="0">
                <a:solidFill>
                  <a:srgbClr val="000000"/>
                </a:solidFill>
                <a:latin typeface="Arial" charset="0"/>
                <a:cs typeface="Times New Roman" pitchFamily="18" charset="0"/>
                <a:sym typeface="Times New Roman" pitchFamily="18" charset="0"/>
              </a:rPr>
              <a:t>haber </a:t>
            </a:r>
            <a:r>
              <a:rPr lang="es-ES_tradnl" sz="1000" smtClean="0">
                <a:solidFill>
                  <a:srgbClr val="000000"/>
                </a:solidFill>
                <a:latin typeface="Arial" charset="0"/>
                <a:cs typeface="Times New Roman" pitchFamily="18" charset="0"/>
                <a:sym typeface="Times New Roman" pitchFamily="18" charset="0"/>
              </a:rPr>
              <a:t>sido </a:t>
            </a:r>
            <a:r>
              <a:rPr lang="en-US" sz="1000" smtClean="0">
                <a:solidFill>
                  <a:srgbClr val="000000"/>
                </a:solidFill>
                <a:latin typeface="Arial" charset="0"/>
                <a:cs typeface="Times New Roman" pitchFamily="18" charset="0"/>
                <a:sym typeface="Times New Roman" pitchFamily="18" charset="0"/>
              </a:rPr>
              <a:t>envenenada </a:t>
            </a:r>
            <a:r>
              <a:rPr lang="es-ES_tradnl" sz="1000" smtClean="0">
                <a:solidFill>
                  <a:srgbClr val="000000"/>
                </a:solidFill>
                <a:latin typeface="Arial" charset="0"/>
                <a:cs typeface="Times New Roman" pitchFamily="18" charset="0"/>
                <a:sym typeface="Times New Roman" pitchFamily="18" charset="0"/>
              </a:rPr>
              <a:t>con </a:t>
            </a:r>
            <a:r>
              <a:rPr lang="en-US" sz="1000" smtClean="0">
                <a:solidFill>
                  <a:srgbClr val="000000"/>
                </a:solidFill>
                <a:latin typeface="Arial" charset="0"/>
                <a:cs typeface="Times New Roman" pitchFamily="18" charset="0"/>
                <a:sym typeface="Times New Roman" pitchFamily="18" charset="0"/>
              </a:rPr>
              <a:t>plomo y su frustraci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sobre el envenenamiento, ya que es completamente </a:t>
            </a:r>
            <a:r>
              <a:rPr lang="es-ES_tradnl" sz="1000" smtClean="0">
                <a:solidFill>
                  <a:srgbClr val="000000"/>
                </a:solidFill>
                <a:latin typeface="Arial" charset="0"/>
                <a:cs typeface="Times New Roman" pitchFamily="18" charset="0"/>
                <a:sym typeface="Times New Roman" pitchFamily="18" charset="0"/>
              </a:rPr>
              <a:t>prevenible</a:t>
            </a:r>
            <a:r>
              <a:rPr lang="en-US" sz="1000" smtClean="0">
                <a:solidFill>
                  <a:srgbClr val="000000"/>
                </a:solidFill>
                <a:latin typeface="Arial" charset="0"/>
                <a:cs typeface="Times New Roman" pitchFamily="18" charset="0"/>
                <a:sym typeface="Times New Roman" pitchFamily="18" charset="0"/>
              </a:rPr>
              <a:t> si </a:t>
            </a:r>
            <a:r>
              <a:rPr lang="es-ES_tradnl" sz="1000" smtClean="0">
                <a:solidFill>
                  <a:srgbClr val="000000"/>
                </a:solidFill>
                <a:latin typeface="Arial" charset="0"/>
                <a:cs typeface="Times New Roman" pitchFamily="18" charset="0"/>
                <a:sym typeface="Times New Roman" pitchFamily="18" charset="0"/>
              </a:rPr>
              <a:t>los </a:t>
            </a:r>
            <a:r>
              <a:rPr lang="en-US" sz="1000" smtClean="0">
                <a:solidFill>
                  <a:srgbClr val="000000"/>
                </a:solidFill>
                <a:latin typeface="Arial" charset="0"/>
                <a:cs typeface="Times New Roman" pitchFamily="18" charset="0"/>
                <a:sym typeface="Times New Roman" pitchFamily="18" charset="0"/>
              </a:rPr>
              <a:t>que alteran la pintura a base de plomo consideraran las consecuencias de trabajar con plomo de forma incorrecta. </a:t>
            </a:r>
            <a:r>
              <a:rPr lang="es-ES_tradnl" sz="1000" smtClean="0">
                <a:solidFill>
                  <a:srgbClr val="000000"/>
                </a:solidFill>
                <a:latin typeface="Arial" charset="0"/>
                <a:cs typeface="Times New Roman" pitchFamily="18" charset="0"/>
                <a:sym typeface="Times New Roman" pitchFamily="18" charset="0"/>
              </a:rPr>
              <a:t>E</a:t>
            </a:r>
            <a:r>
              <a:rPr lang="en-US" sz="1000" smtClean="0">
                <a:solidFill>
                  <a:srgbClr val="000000"/>
                </a:solidFill>
                <a:latin typeface="Arial" charset="0"/>
                <a:cs typeface="Times New Roman" pitchFamily="18" charset="0"/>
                <a:sym typeface="Times New Roman" pitchFamily="18" charset="0"/>
              </a:rPr>
              <a:t>nfatiza la necesidad de </a:t>
            </a:r>
            <a:r>
              <a:rPr lang="es-ES_tradnl" sz="1000" smtClean="0">
                <a:solidFill>
                  <a:srgbClr val="000000"/>
                </a:solidFill>
                <a:latin typeface="Arial" charset="0"/>
                <a:cs typeface="Times New Roman" pitchFamily="18" charset="0"/>
                <a:sym typeface="Times New Roman" pitchFamily="18" charset="0"/>
              </a:rPr>
              <a:t>tomar </a:t>
            </a:r>
            <a:r>
              <a:rPr lang="en-US" sz="1000" smtClean="0">
                <a:solidFill>
                  <a:srgbClr val="000000"/>
                </a:solidFill>
                <a:latin typeface="Arial" charset="0"/>
                <a:cs typeface="Times New Roman" pitchFamily="18" charset="0"/>
                <a:sym typeface="Times New Roman" pitchFamily="18" charset="0"/>
              </a:rPr>
              <a:t> precauciones y </a:t>
            </a:r>
            <a:r>
              <a:rPr lang="es-ES_tradnl" sz="1000" smtClean="0">
                <a:solidFill>
                  <a:srgbClr val="000000"/>
                </a:solidFill>
                <a:latin typeface="Arial" charset="0"/>
                <a:cs typeface="Times New Roman" pitchFamily="18" charset="0"/>
                <a:sym typeface="Times New Roman" pitchFamily="18" charset="0"/>
              </a:rPr>
              <a:t>hacer una </a:t>
            </a:r>
            <a:r>
              <a:rPr lang="en-US" sz="1000" smtClean="0">
                <a:solidFill>
                  <a:srgbClr val="000000"/>
                </a:solidFill>
                <a:latin typeface="Arial" charset="0"/>
                <a:cs typeface="Times New Roman" pitchFamily="18" charset="0"/>
                <a:sym typeface="Times New Roman" pitchFamily="18" charset="0"/>
              </a:rPr>
              <a:t>planificaci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segura con relaci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al plomo para evitar el envenenamiento.</a:t>
            </a:r>
          </a:p>
          <a:p>
            <a:endParaRPr lang="en-US" sz="1000" smtClean="0">
              <a:solidFill>
                <a:srgbClr val="000000"/>
              </a:solidFill>
              <a:latin typeface="Arial" charset="0"/>
              <a:cs typeface="Times New Roman" pitchFamily="18" charset="0"/>
              <a:sym typeface="Times New Roman" pitchFamily="18" charset="0"/>
            </a:endParaRPr>
          </a:p>
          <a:p>
            <a:r>
              <a:rPr lang="en-US" sz="1000" smtClean="0">
                <a:solidFill>
                  <a:srgbClr val="000000"/>
                </a:solidFill>
                <a:latin typeface="Arial" charset="0"/>
                <a:cs typeface="Times New Roman" pitchFamily="18" charset="0"/>
                <a:sym typeface="Times New Roman" pitchFamily="18" charset="0"/>
              </a:rPr>
              <a:t>Nota: El tratamiento de quelaci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es una serie de procedimientos m</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latin typeface="Arial" charset="0"/>
                <a:cs typeface="Times New Roman" pitchFamily="18" charset="0"/>
                <a:sym typeface="Times New Roman" pitchFamily="18" charset="0"/>
              </a:rPr>
              <a:t>dicos para eliminar el plomo del cuerpo.</a:t>
            </a:r>
          </a:p>
        </p:txBody>
      </p:sp>
    </p:spTree>
    <p:extLst>
      <p:ext uri="{BB962C8B-B14F-4D97-AF65-F5344CB8AC3E}">
        <p14:creationId xmlns:p14="http://schemas.microsoft.com/office/powerpoint/2010/main" val="92166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s-ES_tradnl" smtClean="0">
                <a:latin typeface="Arial" charset="0"/>
              </a:rPr>
              <a:t>Prácticas seguras para trabajar con el plomo</a:t>
            </a:r>
            <a:r>
              <a:rPr lang="en-US" smtClean="0">
                <a:latin typeface="Arial" charset="0"/>
              </a:rPr>
              <a:t> en labores de renovación, reparación y pintura</a:t>
            </a:r>
          </a:p>
        </p:txBody>
      </p:sp>
      <p:sp>
        <p:nvSpPr>
          <p:cNvPr id="20483" name="Rectangle 7"/>
          <p:cNvSpPr>
            <a:spLocks noGrp="1" noChangeArrowheads="1"/>
          </p:cNvSpPr>
          <p:nvPr>
            <p:ph type="sldNum" sz="quarter" idx="5"/>
          </p:nvPr>
        </p:nvSpPr>
        <p:spPr>
          <a:noFill/>
        </p:spPr>
        <p:txBody>
          <a:bodyPr/>
          <a:lstStyle/>
          <a:p>
            <a:r>
              <a:rPr lang="en-US" smtClean="0">
                <a:latin typeface="Arial" charset="0"/>
              </a:rPr>
              <a:t>1-</a:t>
            </a:r>
            <a:fld id="{E350F0BB-8A70-4E2C-A4D5-29532B3AA82F}" type="slidenum">
              <a:rPr lang="en-US" smtClean="0">
                <a:latin typeface="Arial" charset="0"/>
              </a:rPr>
              <a:pPr/>
              <a:t>14</a:t>
            </a:fld>
            <a:endParaRPr lang="en-US" smtClean="0">
              <a:latin typeface="Arial" charset="0"/>
            </a:endParaRPr>
          </a:p>
        </p:txBody>
      </p:sp>
      <p:sp>
        <p:nvSpPr>
          <p:cNvPr id="20484" name="Rectangle 8"/>
          <p:cNvSpPr>
            <a:spLocks noGrp="1" noChangeArrowheads="1"/>
          </p:cNvSpPr>
          <p:nvPr>
            <p:ph type="dt" sz="quarter" idx="1"/>
          </p:nvPr>
        </p:nvSpPr>
        <p:spPr>
          <a:noFill/>
        </p:spPr>
        <p:txBody>
          <a:bodyPr/>
          <a:lstStyle/>
          <a:p>
            <a:r>
              <a:rPr lang="en-US" smtClean="0">
                <a:latin typeface="Arial" charset="0"/>
              </a:rPr>
              <a:t>Octubre de 2011</a:t>
            </a:r>
          </a:p>
        </p:txBody>
      </p:sp>
      <p:sp>
        <p:nvSpPr>
          <p:cNvPr id="20485"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680975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s-ES_tradnl" smtClean="0"/>
              <a:t>Prácticas seguras para trabajar con el plomo</a:t>
            </a:r>
            <a:r>
              <a:rPr lang="en-US" smtClean="0"/>
              <a:t> en labores de renovación, reparación y pintura</a:t>
            </a:r>
          </a:p>
        </p:txBody>
      </p:sp>
      <p:sp>
        <p:nvSpPr>
          <p:cNvPr id="18435" name="Rectangle 7"/>
          <p:cNvSpPr>
            <a:spLocks noGrp="1" noChangeArrowheads="1"/>
          </p:cNvSpPr>
          <p:nvPr>
            <p:ph type="sldNum" sz="quarter" idx="5"/>
          </p:nvPr>
        </p:nvSpPr>
        <p:spPr>
          <a:noFill/>
        </p:spPr>
        <p:txBody>
          <a:bodyPr/>
          <a:lstStyle/>
          <a:p>
            <a:r>
              <a:rPr lang="en-US" smtClean="0"/>
              <a:t>2-</a:t>
            </a:r>
            <a:fld id="{DB53C762-5337-4971-AD0A-FA05540FA29C}" type="slidenum">
              <a:rPr lang="en-US" smtClean="0"/>
              <a:pPr/>
              <a:t>15</a:t>
            </a:fld>
            <a:endParaRPr lang="en-US" smtClean="0"/>
          </a:p>
        </p:txBody>
      </p:sp>
      <p:sp>
        <p:nvSpPr>
          <p:cNvPr id="18436" name="Rectangle 9"/>
          <p:cNvSpPr>
            <a:spLocks noGrp="1" noChangeArrowheads="1"/>
          </p:cNvSpPr>
          <p:nvPr>
            <p:ph type="dt" sz="quarter" idx="1"/>
          </p:nvPr>
        </p:nvSpPr>
        <p:spPr>
          <a:noFill/>
        </p:spPr>
        <p:txBody>
          <a:bodyPr/>
          <a:lstStyle/>
          <a:p>
            <a:r>
              <a:rPr lang="en-US" smtClean="0"/>
              <a:t>Octubre de 2011</a:t>
            </a:r>
          </a:p>
        </p:txBody>
      </p:sp>
      <p:sp>
        <p:nvSpPr>
          <p:cNvPr id="18437" name="Rectangle 2"/>
          <p:cNvSpPr>
            <a:spLocks noGrp="1" noRot="1" noChangeAspect="1" noChangeArrowheads="1" noTextEdit="1"/>
          </p:cNvSpPr>
          <p:nvPr>
            <p:ph type="sldImg"/>
          </p:nvPr>
        </p:nvSpPr>
        <p:spPr>
          <a:xfrm>
            <a:off x="1217613" y="663575"/>
            <a:ext cx="4648200" cy="3486150"/>
          </a:xfrm>
          <a:ln/>
        </p:spPr>
      </p:sp>
      <p:sp>
        <p:nvSpPr>
          <p:cNvPr id="18438" name="Rectangle 3"/>
          <p:cNvSpPr>
            <a:spLocks noGrp="1" noChangeArrowheads="1"/>
          </p:cNvSpPr>
          <p:nvPr>
            <p:ph type="body" idx="1"/>
          </p:nvPr>
        </p:nvSpPr>
        <p:spPr>
          <a:xfrm>
            <a:off x="657225" y="4279900"/>
            <a:ext cx="5842000" cy="4559300"/>
          </a:xfrm>
          <a:noFill/>
          <a:ln/>
        </p:spPr>
        <p:txBody>
          <a:bodyPr/>
          <a:lstStyle/>
          <a:p>
            <a:pPr eaLnBrk="1" hangingPunct="1">
              <a:lnSpc>
                <a:spcPct val="95000"/>
              </a:lnSpc>
              <a:spcBef>
                <a:spcPct val="10000"/>
              </a:spcBef>
              <a:buFontTx/>
              <a:buNone/>
            </a:pPr>
            <a:r>
              <a:rPr lang="en-US" sz="800" b="1" dirty="0" err="1" smtClean="0">
                <a:solidFill>
                  <a:srgbClr val="000000"/>
                </a:solidFill>
                <a:latin typeface="Arial" charset="0"/>
                <a:cs typeface="Times New Roman" pitchFamily="18" charset="0"/>
                <a:sym typeface="Times New Roman" pitchFamily="18" charset="0"/>
              </a:rPr>
              <a:t>Agencia</a:t>
            </a:r>
            <a:r>
              <a:rPr lang="en-US" sz="800" b="1" dirty="0" smtClean="0">
                <a:solidFill>
                  <a:srgbClr val="000000"/>
                </a:solidFill>
                <a:latin typeface="Arial" charset="0"/>
                <a:cs typeface="Times New Roman" pitchFamily="18" charset="0"/>
                <a:sym typeface="Times New Roman" pitchFamily="18" charset="0"/>
              </a:rPr>
              <a:t> de </a:t>
            </a:r>
            <a:r>
              <a:rPr lang="en-US" sz="800" b="1" dirty="0" err="1" smtClean="0">
                <a:solidFill>
                  <a:srgbClr val="000000"/>
                </a:solidFill>
                <a:latin typeface="Arial" charset="0"/>
                <a:cs typeface="Times New Roman" pitchFamily="18" charset="0"/>
                <a:sym typeface="Times New Roman" pitchFamily="18" charset="0"/>
              </a:rPr>
              <a:t>Protecci</a:t>
            </a:r>
            <a:r>
              <a:rPr lang="en-US" sz="800" b="1" dirty="0" err="1" smtClean="0">
                <a:solidFill>
                  <a:srgbClr val="000000"/>
                </a:solidFill>
                <a:latin typeface="Times New Roman" pitchFamily="18" charset="0"/>
                <a:cs typeface="Times New Roman" pitchFamily="18" charset="0"/>
                <a:sym typeface="Times New Roman" pitchFamily="18" charset="0"/>
              </a:rPr>
              <a:t>ó</a:t>
            </a:r>
            <a:r>
              <a:rPr lang="en-US" sz="800" b="1" dirty="0" err="1" smtClean="0">
                <a:solidFill>
                  <a:srgbClr val="000000"/>
                </a:solidFill>
                <a:latin typeface="Arial" charset="0"/>
                <a:cs typeface="Times New Roman" pitchFamily="18" charset="0"/>
                <a:sym typeface="Times New Roman" pitchFamily="18" charset="0"/>
              </a:rPr>
              <a:t>n</a:t>
            </a:r>
            <a:r>
              <a:rPr lang="en-US" sz="800" b="1" dirty="0" smtClean="0">
                <a:solidFill>
                  <a:srgbClr val="000000"/>
                </a:solidFill>
                <a:latin typeface="Arial" charset="0"/>
                <a:cs typeface="Times New Roman" pitchFamily="18" charset="0"/>
                <a:sym typeface="Times New Roman" pitchFamily="18" charset="0"/>
              </a:rPr>
              <a:t> </a:t>
            </a:r>
            <a:r>
              <a:rPr lang="en-US" sz="800" b="1" dirty="0" err="1" smtClean="0">
                <a:solidFill>
                  <a:srgbClr val="000000"/>
                </a:solidFill>
                <a:latin typeface="Arial" charset="0"/>
                <a:cs typeface="Times New Roman" pitchFamily="18" charset="0"/>
                <a:sym typeface="Times New Roman" pitchFamily="18" charset="0"/>
              </a:rPr>
              <a:t>Ambiental</a:t>
            </a:r>
            <a:r>
              <a:rPr lang="en-US" sz="800" b="1" dirty="0" smtClean="0">
                <a:solidFill>
                  <a:srgbClr val="000000"/>
                </a:solidFill>
                <a:latin typeface="Arial" charset="0"/>
                <a:cs typeface="Times New Roman" pitchFamily="18" charset="0"/>
                <a:sym typeface="Times New Roman" pitchFamily="18" charset="0"/>
              </a:rPr>
              <a:t> de los </a:t>
            </a:r>
            <a:r>
              <a:rPr lang="en-US" sz="800" b="1" dirty="0" err="1" smtClean="0">
                <a:solidFill>
                  <a:srgbClr val="000000"/>
                </a:solidFill>
                <a:latin typeface="Arial" charset="0"/>
                <a:cs typeface="Times New Roman" pitchFamily="18" charset="0"/>
                <a:sym typeface="Times New Roman" pitchFamily="18" charset="0"/>
              </a:rPr>
              <a:t>Estados</a:t>
            </a:r>
            <a:r>
              <a:rPr lang="en-US" sz="800" b="1" dirty="0" smtClean="0">
                <a:solidFill>
                  <a:srgbClr val="000000"/>
                </a:solidFill>
                <a:latin typeface="Arial" charset="0"/>
                <a:cs typeface="Times New Roman" pitchFamily="18" charset="0"/>
                <a:sym typeface="Times New Roman" pitchFamily="18" charset="0"/>
              </a:rPr>
              <a:t> </a:t>
            </a:r>
            <a:r>
              <a:rPr lang="en-US" sz="800" b="1" dirty="0" err="1" smtClean="0">
                <a:solidFill>
                  <a:srgbClr val="000000"/>
                </a:solidFill>
                <a:latin typeface="Arial" charset="0"/>
                <a:cs typeface="Times New Roman" pitchFamily="18" charset="0"/>
                <a:sym typeface="Times New Roman" pitchFamily="18" charset="0"/>
              </a:rPr>
              <a:t>Unidos</a:t>
            </a:r>
            <a:r>
              <a:rPr lang="en-US" sz="800" b="1" dirty="0" smtClean="0">
                <a:solidFill>
                  <a:srgbClr val="000000"/>
                </a:solidFill>
                <a:latin typeface="Arial" charset="0"/>
                <a:cs typeface="Times New Roman" pitchFamily="18" charset="0"/>
                <a:sym typeface="Times New Roman" pitchFamily="18" charset="0"/>
              </a:rPr>
              <a:t> (EPA, </a:t>
            </a:r>
            <a:r>
              <a:rPr lang="en-US" sz="800" b="1" dirty="0" err="1" smtClean="0">
                <a:solidFill>
                  <a:srgbClr val="000000"/>
                </a:solidFill>
                <a:latin typeface="Arial" charset="0"/>
                <a:cs typeface="Times New Roman" pitchFamily="18" charset="0"/>
                <a:sym typeface="Times New Roman" pitchFamily="18" charset="0"/>
              </a:rPr>
              <a:t>por</a:t>
            </a:r>
            <a:r>
              <a:rPr lang="en-US" sz="800" b="1" dirty="0" smtClean="0">
                <a:solidFill>
                  <a:srgbClr val="000000"/>
                </a:solidFill>
                <a:latin typeface="Arial" charset="0"/>
                <a:cs typeface="Times New Roman" pitchFamily="18" charset="0"/>
                <a:sym typeface="Times New Roman" pitchFamily="18" charset="0"/>
              </a:rPr>
              <a:t> </a:t>
            </a:r>
            <a:r>
              <a:rPr lang="en-US" sz="800" b="1" dirty="0" err="1" smtClean="0">
                <a:solidFill>
                  <a:srgbClr val="000000"/>
                </a:solidFill>
                <a:latin typeface="Arial" charset="0"/>
                <a:cs typeface="Times New Roman" pitchFamily="18" charset="0"/>
                <a:sym typeface="Times New Roman" pitchFamily="18" charset="0"/>
              </a:rPr>
              <a:t>sus</a:t>
            </a:r>
            <a:r>
              <a:rPr lang="en-US" sz="800" b="1" dirty="0" smtClean="0">
                <a:solidFill>
                  <a:srgbClr val="000000"/>
                </a:solidFill>
                <a:latin typeface="Arial" charset="0"/>
                <a:cs typeface="Times New Roman" pitchFamily="18" charset="0"/>
                <a:sym typeface="Times New Roman" pitchFamily="18" charset="0"/>
              </a:rPr>
              <a:t> </a:t>
            </a:r>
            <a:r>
              <a:rPr lang="en-US" sz="800" b="1" dirty="0" err="1" smtClean="0">
                <a:solidFill>
                  <a:srgbClr val="000000"/>
                </a:solidFill>
                <a:latin typeface="Arial" charset="0"/>
                <a:cs typeface="Times New Roman" pitchFamily="18" charset="0"/>
                <a:sym typeface="Times New Roman" pitchFamily="18" charset="0"/>
              </a:rPr>
              <a:t>siglas</a:t>
            </a:r>
            <a:r>
              <a:rPr lang="en-US" sz="800" b="1" dirty="0" smtClean="0">
                <a:solidFill>
                  <a:srgbClr val="000000"/>
                </a:solidFill>
                <a:latin typeface="Arial" charset="0"/>
                <a:cs typeface="Times New Roman" pitchFamily="18" charset="0"/>
                <a:sym typeface="Times New Roman" pitchFamily="18" charset="0"/>
              </a:rPr>
              <a:t> en </a:t>
            </a:r>
            <a:r>
              <a:rPr lang="en-US" sz="800" b="1" dirty="0" err="1" smtClean="0">
                <a:solidFill>
                  <a:srgbClr val="000000"/>
                </a:solidFill>
                <a:latin typeface="Arial" charset="0"/>
                <a:cs typeface="Times New Roman" pitchFamily="18" charset="0"/>
                <a:sym typeface="Times New Roman" pitchFamily="18" charset="0"/>
              </a:rPr>
              <a:t>ingl</a:t>
            </a:r>
            <a:r>
              <a:rPr lang="en-US" sz="800" b="1" dirty="0" err="1" smtClean="0">
                <a:solidFill>
                  <a:srgbClr val="000000"/>
                </a:solidFill>
                <a:latin typeface="Times New Roman" pitchFamily="18" charset="0"/>
                <a:cs typeface="Times New Roman" pitchFamily="18" charset="0"/>
                <a:sym typeface="Times New Roman" pitchFamily="18" charset="0"/>
              </a:rPr>
              <a:t>é</a:t>
            </a:r>
            <a:r>
              <a:rPr lang="en-US" sz="800" b="1" dirty="0" err="1" smtClean="0">
                <a:solidFill>
                  <a:srgbClr val="000000"/>
                </a:solidFill>
                <a:latin typeface="Arial" charset="0"/>
                <a:cs typeface="Times New Roman" pitchFamily="18" charset="0"/>
                <a:sym typeface="Times New Roman" pitchFamily="18" charset="0"/>
              </a:rPr>
              <a:t>s</a:t>
            </a:r>
            <a:r>
              <a:rPr lang="en-US" sz="800" b="1" dirty="0" smtClean="0">
                <a:solidFill>
                  <a:srgbClr val="000000"/>
                </a:solidFill>
                <a:latin typeface="Arial" charset="0"/>
                <a:cs typeface="Times New Roman" pitchFamily="18" charset="0"/>
                <a:sym typeface="Times New Roman" pitchFamily="18" charset="0"/>
              </a:rPr>
              <a:t>):</a:t>
            </a:r>
          </a:p>
          <a:p>
            <a:pPr marL="228600" lvl="1" indent="-114300" eaLnBrk="1" hangingPunct="1">
              <a:lnSpc>
                <a:spcPct val="95000"/>
              </a:lnSpc>
              <a:spcBef>
                <a:spcPct val="10000"/>
              </a:spcBef>
            </a:pPr>
            <a:r>
              <a:rPr lang="en-US" sz="800" dirty="0" smtClean="0">
                <a:solidFill>
                  <a:srgbClr val="000000"/>
                </a:solidFill>
                <a:latin typeface="Arial" charset="0"/>
                <a:cs typeface="Times New Roman" pitchFamily="18" charset="0"/>
                <a:sym typeface="Times New Roman" pitchFamily="18" charset="0"/>
              </a:rPr>
              <a:t>La EPA ha </a:t>
            </a:r>
            <a:r>
              <a:rPr lang="en-US" sz="800" dirty="0" err="1" smtClean="0">
                <a:solidFill>
                  <a:srgbClr val="000000"/>
                </a:solidFill>
                <a:latin typeface="Arial" charset="0"/>
                <a:cs typeface="Times New Roman" pitchFamily="18" charset="0"/>
                <a:sym typeface="Times New Roman" pitchFamily="18" charset="0"/>
              </a:rPr>
              <a:t>establecido</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requisitos</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capacitaci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para </a:t>
            </a:r>
            <a:r>
              <a:rPr lang="en-US" sz="800" dirty="0" err="1" smtClean="0">
                <a:solidFill>
                  <a:srgbClr val="000000"/>
                </a:solidFill>
                <a:latin typeface="Arial" charset="0"/>
                <a:cs typeface="Times New Roman" pitchFamily="18" charset="0"/>
                <a:sym typeface="Times New Roman" pitchFamily="18" charset="0"/>
              </a:rPr>
              <a:t>quienes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participan</a:t>
            </a:r>
            <a:r>
              <a:rPr lang="en-US" sz="800" dirty="0" smtClean="0">
                <a:solidFill>
                  <a:srgbClr val="000000"/>
                </a:solidFill>
                <a:latin typeface="Arial" charset="0"/>
                <a:cs typeface="Times New Roman" pitchFamily="18" charset="0"/>
                <a:sym typeface="Times New Roman" pitchFamily="18" charset="0"/>
              </a:rPr>
              <a:t> en la </a:t>
            </a:r>
            <a:r>
              <a:rPr lang="en-US" sz="800" dirty="0" err="1" smtClean="0">
                <a:solidFill>
                  <a:srgbClr val="000000"/>
                </a:solidFill>
                <a:latin typeface="Arial" charset="0"/>
                <a:cs typeface="Times New Roman" pitchFamily="18" charset="0"/>
                <a:sym typeface="Times New Roman" pitchFamily="18" charset="0"/>
              </a:rPr>
              <a:t>reducci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eliminaci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permanente</a:t>
            </a:r>
            <a:r>
              <a:rPr lang="en-US" sz="800" dirty="0" smtClean="0">
                <a:solidFill>
                  <a:srgbClr val="000000"/>
                </a:solidFill>
                <a:latin typeface="Arial" charset="0"/>
                <a:cs typeface="Times New Roman" pitchFamily="18" charset="0"/>
                <a:sym typeface="Times New Roman" pitchFamily="18" charset="0"/>
              </a:rPr>
              <a:t> del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a:t>
            </a:r>
            <a:r>
              <a:rPr lang="en-US" sz="800" b="1" dirty="0" smtClean="0">
                <a:solidFill>
                  <a:srgbClr val="000000"/>
                </a:solidFill>
                <a:latin typeface="Arial" charset="0"/>
                <a:cs typeface="Times New Roman" pitchFamily="18" charset="0"/>
                <a:sym typeface="Times New Roman" pitchFamily="18" charset="0"/>
              </a:rPr>
              <a:t>Un </a:t>
            </a:r>
            <a:r>
              <a:rPr lang="en-US" sz="800" b="1" dirty="0" err="1" smtClean="0">
                <a:solidFill>
                  <a:srgbClr val="000000"/>
                </a:solidFill>
                <a:latin typeface="Arial" charset="0"/>
                <a:cs typeface="Times New Roman" pitchFamily="18" charset="0"/>
                <a:sym typeface="Times New Roman" pitchFamily="18" charset="0"/>
              </a:rPr>
              <a:t>renovador</a:t>
            </a:r>
            <a:r>
              <a:rPr lang="en-US" sz="800" b="1" dirty="0" smtClean="0">
                <a:solidFill>
                  <a:srgbClr val="000000"/>
                </a:solidFill>
                <a:latin typeface="Arial" charset="0"/>
                <a:cs typeface="Times New Roman" pitchFamily="18" charset="0"/>
                <a:sym typeface="Times New Roman" pitchFamily="18" charset="0"/>
              </a:rPr>
              <a:t> </a:t>
            </a:r>
            <a:r>
              <a:rPr lang="en-US" sz="800" b="1" dirty="0" err="1" smtClean="0">
                <a:solidFill>
                  <a:srgbClr val="000000"/>
                </a:solidFill>
                <a:latin typeface="Arial" charset="0"/>
                <a:cs typeface="Times New Roman" pitchFamily="18" charset="0"/>
                <a:sym typeface="Times New Roman" pitchFamily="18" charset="0"/>
              </a:rPr>
              <a:t>certificado</a:t>
            </a:r>
            <a:r>
              <a:rPr lang="en-US" sz="800" b="1" dirty="0" smtClean="0">
                <a:solidFill>
                  <a:srgbClr val="000000"/>
                </a:solidFill>
                <a:latin typeface="Arial" charset="0"/>
                <a:cs typeface="Times New Roman" pitchFamily="18" charset="0"/>
                <a:sym typeface="Times New Roman" pitchFamily="18" charset="0"/>
              </a:rPr>
              <a:t> no </a:t>
            </a:r>
            <a:r>
              <a:rPr lang="en-US" sz="800" b="1" dirty="0" err="1" smtClean="0">
                <a:solidFill>
                  <a:srgbClr val="000000"/>
                </a:solidFill>
                <a:latin typeface="Arial" charset="0"/>
                <a:cs typeface="Times New Roman" pitchFamily="18" charset="0"/>
                <a:sym typeface="Times New Roman" pitchFamily="18" charset="0"/>
              </a:rPr>
              <a:t>puede</a:t>
            </a:r>
            <a:r>
              <a:rPr lang="en-US" sz="800" b="1" dirty="0" smtClean="0">
                <a:solidFill>
                  <a:srgbClr val="000000"/>
                </a:solidFill>
                <a:latin typeface="Arial" charset="0"/>
                <a:cs typeface="Times New Roman" pitchFamily="18" charset="0"/>
                <a:sym typeface="Times New Roman" pitchFamily="18" charset="0"/>
              </a:rPr>
              <a:t> </a:t>
            </a:r>
            <a:r>
              <a:rPr lang="en-US" sz="800" b="1" dirty="0" err="1" smtClean="0">
                <a:solidFill>
                  <a:srgbClr val="000000"/>
                </a:solidFill>
                <a:latin typeface="Arial" charset="0"/>
                <a:cs typeface="Times New Roman" pitchFamily="18" charset="0"/>
                <a:sym typeface="Times New Roman" pitchFamily="18" charset="0"/>
              </a:rPr>
              <a:t>efectuar</a:t>
            </a:r>
            <a:r>
              <a:rPr lang="en-US" sz="800" b="1" dirty="0" smtClean="0">
                <a:solidFill>
                  <a:srgbClr val="000000"/>
                </a:solidFill>
                <a:latin typeface="Arial" charset="0"/>
                <a:cs typeface="Times New Roman" pitchFamily="18" charset="0"/>
                <a:sym typeface="Times New Roman" pitchFamily="18" charset="0"/>
              </a:rPr>
              <a:t> </a:t>
            </a:r>
            <a:r>
              <a:rPr lang="en-US" sz="800" b="1" dirty="0" err="1" smtClean="0">
                <a:solidFill>
                  <a:srgbClr val="000000"/>
                </a:solidFill>
                <a:latin typeface="Arial" charset="0"/>
                <a:cs typeface="Times New Roman" pitchFamily="18" charset="0"/>
                <a:sym typeface="Times New Roman" pitchFamily="18" charset="0"/>
              </a:rPr>
              <a:t>una</a:t>
            </a:r>
            <a:r>
              <a:rPr lang="en-US" sz="800" b="1" dirty="0" smtClean="0">
                <a:solidFill>
                  <a:srgbClr val="000000"/>
                </a:solidFill>
                <a:latin typeface="Arial" charset="0"/>
                <a:cs typeface="Times New Roman" pitchFamily="18" charset="0"/>
                <a:sym typeface="Times New Roman" pitchFamily="18" charset="0"/>
              </a:rPr>
              <a:t> </a:t>
            </a:r>
            <a:r>
              <a:rPr lang="en-US" sz="800" b="1" dirty="0" err="1" smtClean="0">
                <a:solidFill>
                  <a:srgbClr val="000000"/>
                </a:solidFill>
                <a:latin typeface="Arial" charset="0"/>
                <a:cs typeface="Times New Roman" pitchFamily="18" charset="0"/>
                <a:sym typeface="Times New Roman" pitchFamily="18" charset="0"/>
              </a:rPr>
              <a:t>reducci</a:t>
            </a:r>
            <a:r>
              <a:rPr lang="en-US" sz="800" b="1" dirty="0" err="1" smtClean="0">
                <a:solidFill>
                  <a:srgbClr val="000000"/>
                </a:solidFill>
                <a:latin typeface="Times New Roman" pitchFamily="18" charset="0"/>
                <a:cs typeface="Times New Roman" pitchFamily="18" charset="0"/>
                <a:sym typeface="Times New Roman" pitchFamily="18" charset="0"/>
              </a:rPr>
              <a:t>ó</a:t>
            </a:r>
            <a:r>
              <a:rPr lang="en-US" sz="800" b="1" dirty="0" err="1" smtClean="0">
                <a:solidFill>
                  <a:srgbClr val="000000"/>
                </a:solidFill>
                <a:latin typeface="Arial" charset="0"/>
                <a:cs typeface="Times New Roman" pitchFamily="18" charset="0"/>
                <a:sym typeface="Times New Roman" pitchFamily="18" charset="0"/>
              </a:rPr>
              <a:t>n</a:t>
            </a:r>
            <a:r>
              <a:rPr lang="en-US" sz="800" b="1" dirty="0" smtClean="0">
                <a:solidFill>
                  <a:srgbClr val="000000"/>
                </a:solidFill>
                <a:latin typeface="Arial" charset="0"/>
                <a:cs typeface="Times New Roman" pitchFamily="18" charset="0"/>
                <a:sym typeface="Times New Roman" pitchFamily="18" charset="0"/>
              </a:rPr>
              <a:t> de </a:t>
            </a:r>
            <a:r>
              <a:rPr lang="en-US" sz="800" b="1" dirty="0" err="1" smtClean="0">
                <a:solidFill>
                  <a:srgbClr val="000000"/>
                </a:solidFill>
                <a:latin typeface="Arial" charset="0"/>
                <a:cs typeface="Times New Roman" pitchFamily="18" charset="0"/>
                <a:sym typeface="Times New Roman" pitchFamily="18" charset="0"/>
              </a:rPr>
              <a:t>pintura</a:t>
            </a:r>
            <a:r>
              <a:rPr lang="en-US" sz="800" b="1" dirty="0" smtClean="0">
                <a:solidFill>
                  <a:srgbClr val="000000"/>
                </a:solidFill>
                <a:latin typeface="Arial" charset="0"/>
                <a:cs typeface="Times New Roman" pitchFamily="18" charset="0"/>
                <a:sym typeface="Times New Roman" pitchFamily="18" charset="0"/>
              </a:rPr>
              <a:t> a base de </a:t>
            </a:r>
            <a:r>
              <a:rPr lang="en-US" sz="800" b="1" dirty="0" err="1" smtClean="0">
                <a:solidFill>
                  <a:srgbClr val="000000"/>
                </a:solidFill>
                <a:latin typeface="Arial" charset="0"/>
                <a:cs typeface="Times New Roman" pitchFamily="18" charset="0"/>
                <a:sym typeface="Times New Roman" pitchFamily="18" charset="0"/>
              </a:rPr>
              <a:t>plomo</a:t>
            </a:r>
            <a:r>
              <a:rPr lang="en-US" sz="800" b="1" dirty="0" smtClean="0">
                <a:solidFill>
                  <a:srgbClr val="000000"/>
                </a:solidFill>
                <a:latin typeface="Arial" charset="0"/>
                <a:cs typeface="Times New Roman" pitchFamily="18" charset="0"/>
                <a:sym typeface="Times New Roman" pitchFamily="18" charset="0"/>
              </a:rPr>
              <a:t>, a </a:t>
            </a:r>
            <a:r>
              <a:rPr lang="en-US" sz="800" b="1" dirty="0" err="1" smtClean="0">
                <a:solidFill>
                  <a:srgbClr val="000000"/>
                </a:solidFill>
                <a:latin typeface="Arial" charset="0"/>
                <a:cs typeface="Times New Roman" pitchFamily="18" charset="0"/>
                <a:sym typeface="Times New Roman" pitchFamily="18" charset="0"/>
              </a:rPr>
              <a:t>menos</a:t>
            </a:r>
            <a:r>
              <a:rPr lang="en-US" sz="800" b="1" dirty="0" smtClean="0">
                <a:solidFill>
                  <a:srgbClr val="000000"/>
                </a:solidFill>
                <a:latin typeface="Arial" charset="0"/>
                <a:cs typeface="Times New Roman" pitchFamily="18" charset="0"/>
                <a:sym typeface="Times New Roman" pitchFamily="18" charset="0"/>
              </a:rPr>
              <a:t> </a:t>
            </a:r>
            <a:r>
              <a:rPr lang="en-US" sz="800" b="1" dirty="0" err="1" smtClean="0">
                <a:solidFill>
                  <a:srgbClr val="000000"/>
                </a:solidFill>
                <a:latin typeface="Arial" charset="0"/>
                <a:cs typeface="Times New Roman" pitchFamily="18" charset="0"/>
                <a:sym typeface="Times New Roman" pitchFamily="18" charset="0"/>
              </a:rPr>
              <a:t>que</a:t>
            </a:r>
            <a:r>
              <a:rPr lang="en-US" sz="800" b="1" dirty="0" smtClean="0">
                <a:solidFill>
                  <a:srgbClr val="000000"/>
                </a:solidFill>
                <a:latin typeface="Arial" charset="0"/>
                <a:cs typeface="Times New Roman" pitchFamily="18" charset="0"/>
                <a:sym typeface="Times New Roman" pitchFamily="18" charset="0"/>
              </a:rPr>
              <a:t> </a:t>
            </a:r>
            <a:r>
              <a:rPr lang="en-US" sz="800" b="1" dirty="0" err="1" smtClean="0">
                <a:solidFill>
                  <a:srgbClr val="000000"/>
                </a:solidFill>
                <a:latin typeface="Arial" charset="0"/>
                <a:cs typeface="Times New Roman" pitchFamily="18" charset="0"/>
                <a:sym typeface="Times New Roman" pitchFamily="18" charset="0"/>
              </a:rPr>
              <a:t>adem</a:t>
            </a:r>
            <a:r>
              <a:rPr lang="en-US" sz="800" b="1" dirty="0" err="1" smtClean="0">
                <a:solidFill>
                  <a:srgbClr val="000000"/>
                </a:solidFill>
                <a:latin typeface="Times New Roman" pitchFamily="18" charset="0"/>
                <a:cs typeface="Times New Roman" pitchFamily="18" charset="0"/>
                <a:sym typeface="Times New Roman" pitchFamily="18" charset="0"/>
              </a:rPr>
              <a:t>á</a:t>
            </a:r>
            <a:r>
              <a:rPr lang="en-US" sz="800" b="1" dirty="0" err="1" smtClean="0">
                <a:solidFill>
                  <a:srgbClr val="000000"/>
                </a:solidFill>
                <a:latin typeface="Arial" charset="0"/>
                <a:cs typeface="Times New Roman" pitchFamily="18" charset="0"/>
                <a:sym typeface="Times New Roman" pitchFamily="18" charset="0"/>
              </a:rPr>
              <a:t>s</a:t>
            </a:r>
            <a:r>
              <a:rPr lang="en-US" sz="800" b="1" dirty="0" smtClean="0">
                <a:solidFill>
                  <a:srgbClr val="000000"/>
                </a:solidFill>
                <a:latin typeface="Arial" charset="0"/>
                <a:cs typeface="Times New Roman" pitchFamily="18" charset="0"/>
                <a:sym typeface="Times New Roman" pitchFamily="18" charset="0"/>
              </a:rPr>
              <a:t> sea un </a:t>
            </a:r>
            <a:r>
              <a:rPr lang="en-US" sz="800" b="1" dirty="0" err="1" smtClean="0">
                <a:solidFill>
                  <a:srgbClr val="000000"/>
                </a:solidFill>
                <a:latin typeface="Arial" charset="0"/>
                <a:cs typeface="Times New Roman" pitchFamily="18" charset="0"/>
                <a:sym typeface="Times New Roman" pitchFamily="18" charset="0"/>
              </a:rPr>
              <a:t>trabajador</a:t>
            </a:r>
            <a:r>
              <a:rPr lang="en-US" sz="800" b="1" dirty="0" smtClean="0">
                <a:solidFill>
                  <a:srgbClr val="000000"/>
                </a:solidFill>
                <a:latin typeface="Arial" charset="0"/>
                <a:cs typeface="Times New Roman" pitchFamily="18" charset="0"/>
                <a:sym typeface="Times New Roman" pitchFamily="18" charset="0"/>
              </a:rPr>
              <a:t> o un supervisor </a:t>
            </a:r>
            <a:r>
              <a:rPr lang="en-US" sz="800" b="1" dirty="0" err="1" smtClean="0">
                <a:solidFill>
                  <a:srgbClr val="000000"/>
                </a:solidFill>
                <a:latin typeface="Arial" charset="0"/>
                <a:cs typeface="Times New Roman" pitchFamily="18" charset="0"/>
                <a:sym typeface="Times New Roman" pitchFamily="18" charset="0"/>
              </a:rPr>
              <a:t>certificado</a:t>
            </a:r>
            <a:r>
              <a:rPr lang="en-US" sz="800" b="1" dirty="0" smtClean="0">
                <a:solidFill>
                  <a:srgbClr val="000000"/>
                </a:solidFill>
                <a:latin typeface="Arial" charset="0"/>
                <a:cs typeface="Times New Roman" pitchFamily="18" charset="0"/>
                <a:sym typeface="Times New Roman" pitchFamily="18" charset="0"/>
              </a:rPr>
              <a:t> en </a:t>
            </a:r>
            <a:r>
              <a:rPr lang="en-US" sz="800" b="1" dirty="0" err="1" smtClean="0">
                <a:solidFill>
                  <a:srgbClr val="000000"/>
                </a:solidFill>
                <a:latin typeface="Arial" charset="0"/>
                <a:cs typeface="Times New Roman" pitchFamily="18" charset="0"/>
                <a:sym typeface="Times New Roman" pitchFamily="18" charset="0"/>
              </a:rPr>
              <a:t>reducci</a:t>
            </a:r>
            <a:r>
              <a:rPr lang="en-US" sz="800" b="1" dirty="0" err="1" smtClean="0">
                <a:solidFill>
                  <a:srgbClr val="000000"/>
                </a:solidFill>
                <a:latin typeface="Times New Roman" pitchFamily="18" charset="0"/>
                <a:cs typeface="Times New Roman" pitchFamily="18" charset="0"/>
                <a:sym typeface="Times New Roman" pitchFamily="18" charset="0"/>
              </a:rPr>
              <a:t>ó</a:t>
            </a:r>
            <a:r>
              <a:rPr lang="en-US" sz="800" b="1" dirty="0" err="1" smtClean="0">
                <a:solidFill>
                  <a:srgbClr val="000000"/>
                </a:solidFill>
                <a:latin typeface="Arial" charset="0"/>
                <a:cs typeface="Times New Roman" pitchFamily="18" charset="0"/>
                <a:sym typeface="Times New Roman" pitchFamily="18" charset="0"/>
              </a:rPr>
              <a:t>n</a:t>
            </a:r>
            <a:r>
              <a:rPr lang="en-US" sz="800" b="1" dirty="0" smtClean="0">
                <a:solidFill>
                  <a:srgbClr val="000000"/>
                </a:solidFill>
                <a:latin typeface="Arial" charset="0"/>
                <a:cs typeface="Times New Roman" pitchFamily="18" charset="0"/>
                <a:sym typeface="Times New Roman" pitchFamily="18" charset="0"/>
              </a:rPr>
              <a:t> de </a:t>
            </a:r>
            <a:r>
              <a:rPr lang="en-US" sz="800" b="1" dirty="0" err="1" smtClean="0">
                <a:solidFill>
                  <a:srgbClr val="000000"/>
                </a:solidFill>
                <a:latin typeface="Arial" charset="0"/>
                <a:cs typeface="Times New Roman" pitchFamily="18" charset="0"/>
                <a:sym typeface="Times New Roman" pitchFamily="18" charset="0"/>
              </a:rPr>
              <a:t>plomo</a:t>
            </a:r>
            <a:r>
              <a:rPr lang="en-US" sz="800" b="1" dirty="0" smtClean="0">
                <a:solidFill>
                  <a:srgbClr val="000000"/>
                </a:solidFill>
                <a:latin typeface="Arial" charset="0"/>
                <a:cs typeface="Times New Roman" pitchFamily="18" charset="0"/>
                <a:sym typeface="Times New Roman" pitchFamily="18" charset="0"/>
              </a:rPr>
              <a:t>. </a:t>
            </a:r>
          </a:p>
          <a:p>
            <a:pPr marL="228600" lvl="1" indent="-114300" eaLnBrk="1" hangingPunct="1">
              <a:lnSpc>
                <a:spcPct val="95000"/>
              </a:lnSpc>
              <a:spcBef>
                <a:spcPct val="10000"/>
              </a:spcBef>
            </a:pPr>
            <a:r>
              <a:rPr lang="en-US" sz="800" dirty="0" smtClean="0">
                <a:solidFill>
                  <a:srgbClr val="000000"/>
                </a:solidFill>
                <a:latin typeface="Arial" charset="0"/>
                <a:cs typeface="Times New Roman" pitchFamily="18" charset="0"/>
                <a:sym typeface="Times New Roman" pitchFamily="18" charset="0"/>
              </a:rPr>
              <a:t>Se define </a:t>
            </a:r>
            <a:r>
              <a:rPr lang="en-US" sz="800" dirty="0" err="1" smtClean="0">
                <a:solidFill>
                  <a:srgbClr val="000000"/>
                </a:solidFill>
                <a:latin typeface="Arial" charset="0"/>
                <a:cs typeface="Times New Roman" pitchFamily="18" charset="0"/>
                <a:sym typeface="Times New Roman" pitchFamily="18" charset="0"/>
              </a:rPr>
              <a:t>como</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reducci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cualquier</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medida</a:t>
            </a:r>
            <a:r>
              <a:rPr lang="en-US" sz="800" dirty="0" smtClean="0">
                <a:solidFill>
                  <a:srgbClr val="000000"/>
                </a:solidFill>
                <a:latin typeface="Arial" charset="0"/>
                <a:cs typeface="Times New Roman" pitchFamily="18" charset="0"/>
                <a:sym typeface="Times New Roman" pitchFamily="18" charset="0"/>
              </a:rPr>
              <a:t> o </a:t>
            </a:r>
            <a:r>
              <a:rPr lang="en-US" sz="800" dirty="0" err="1" smtClean="0">
                <a:solidFill>
                  <a:srgbClr val="000000"/>
                </a:solidFill>
                <a:latin typeface="Arial" charset="0"/>
                <a:cs typeface="Times New Roman" pitchFamily="18" charset="0"/>
                <a:sym typeface="Times New Roman" pitchFamily="18" charset="0"/>
              </a:rPr>
              <a:t>conjunto</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medidas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cuyo</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prop</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sito</a:t>
            </a:r>
            <a:r>
              <a:rPr lang="en-US" sz="800" dirty="0" smtClean="0">
                <a:solidFill>
                  <a:srgbClr val="000000"/>
                </a:solidFill>
                <a:latin typeface="Arial" charset="0"/>
                <a:cs typeface="Times New Roman" pitchFamily="18" charset="0"/>
                <a:sym typeface="Times New Roman" pitchFamily="18" charset="0"/>
              </a:rPr>
              <a:t> sea </a:t>
            </a:r>
            <a:r>
              <a:rPr lang="en-US" sz="800" dirty="0" err="1" smtClean="0">
                <a:solidFill>
                  <a:srgbClr val="000000"/>
                </a:solidFill>
                <a:latin typeface="Arial" charset="0"/>
                <a:cs typeface="Times New Roman" pitchFamily="18" charset="0"/>
                <a:sym typeface="Times New Roman" pitchFamily="18" charset="0"/>
              </a:rPr>
              <a:t>eliminar</a:t>
            </a:r>
            <a:r>
              <a:rPr lang="en-US" sz="800" dirty="0" smtClean="0">
                <a:solidFill>
                  <a:srgbClr val="000000"/>
                </a:solidFill>
                <a:latin typeface="Arial" charset="0"/>
                <a:cs typeface="Times New Roman" pitchFamily="18" charset="0"/>
                <a:sym typeface="Times New Roman" pitchFamily="18" charset="0"/>
              </a:rPr>
              <a:t> o </a:t>
            </a:r>
            <a:r>
              <a:rPr lang="en-US" sz="800" dirty="0" err="1" smtClean="0">
                <a:solidFill>
                  <a:srgbClr val="000000"/>
                </a:solidFill>
                <a:latin typeface="Arial" charset="0"/>
                <a:cs typeface="Times New Roman" pitchFamily="18" charset="0"/>
                <a:sym typeface="Times New Roman" pitchFamily="18" charset="0"/>
              </a:rPr>
              <a:t>cubrir</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pinturas</a:t>
            </a:r>
            <a:r>
              <a:rPr lang="en-US" sz="800" dirty="0" smtClean="0">
                <a:solidFill>
                  <a:srgbClr val="000000"/>
                </a:solidFill>
                <a:latin typeface="Arial" charset="0"/>
                <a:cs typeface="Times New Roman" pitchFamily="18" charset="0"/>
                <a:sym typeface="Times New Roman" pitchFamily="18" charset="0"/>
              </a:rPr>
              <a:t> a base de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o los </a:t>
            </a:r>
            <a:r>
              <a:rPr lang="en-US" sz="800" dirty="0" err="1" smtClean="0">
                <a:solidFill>
                  <a:srgbClr val="000000"/>
                </a:solidFill>
                <a:latin typeface="Arial" charset="0"/>
                <a:cs typeface="Times New Roman" pitchFamily="18" charset="0"/>
                <a:sym typeface="Times New Roman" pitchFamily="18" charset="0"/>
              </a:rPr>
              <a:t>peligros</a:t>
            </a:r>
            <a:r>
              <a:rPr lang="en-US" sz="800" dirty="0" smtClean="0">
                <a:solidFill>
                  <a:srgbClr val="000000"/>
                </a:solidFill>
                <a:latin typeface="Arial" charset="0"/>
                <a:cs typeface="Times New Roman" pitchFamily="18" charset="0"/>
                <a:sym typeface="Times New Roman" pitchFamily="18" charset="0"/>
              </a:rPr>
              <a:t> de la </a:t>
            </a:r>
            <a:r>
              <a:rPr lang="en-US" sz="800" dirty="0" err="1" smtClean="0">
                <a:solidFill>
                  <a:srgbClr val="000000"/>
                </a:solidFill>
                <a:latin typeface="Arial" charset="0"/>
                <a:cs typeface="Times New Roman" pitchFamily="18" charset="0"/>
                <a:sym typeface="Times New Roman" pitchFamily="18" charset="0"/>
              </a:rPr>
              <a:t>pintura</a:t>
            </a:r>
            <a:r>
              <a:rPr lang="en-US" sz="800" dirty="0" smtClean="0">
                <a:solidFill>
                  <a:srgbClr val="000000"/>
                </a:solidFill>
                <a:latin typeface="Arial" charset="0"/>
                <a:cs typeface="Times New Roman" pitchFamily="18" charset="0"/>
                <a:sym typeface="Times New Roman" pitchFamily="18" charset="0"/>
              </a:rPr>
              <a:t> a base de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Entre </a:t>
            </a:r>
            <a:r>
              <a:rPr lang="en-US" sz="800" dirty="0" err="1" smtClean="0">
                <a:solidFill>
                  <a:srgbClr val="000000"/>
                </a:solidFill>
                <a:latin typeface="Arial" charset="0"/>
                <a:cs typeface="Times New Roman" pitchFamily="18" charset="0"/>
                <a:sym typeface="Times New Roman" pitchFamily="18" charset="0"/>
              </a:rPr>
              <a:t>otras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medidas</a:t>
            </a:r>
            <a:r>
              <a:rPr lang="en-US" sz="800" dirty="0" smtClean="0">
                <a:solidFill>
                  <a:srgbClr val="000000"/>
                </a:solidFill>
                <a:latin typeface="Arial" charset="0"/>
                <a:cs typeface="Times New Roman" pitchFamily="18" charset="0"/>
                <a:sym typeface="Times New Roman" pitchFamily="18" charset="0"/>
              </a:rPr>
              <a:t>, la </a:t>
            </a:r>
            <a:r>
              <a:rPr lang="en-US" sz="800" dirty="0" err="1" smtClean="0">
                <a:solidFill>
                  <a:srgbClr val="000000"/>
                </a:solidFill>
                <a:latin typeface="Arial" charset="0"/>
                <a:cs typeface="Times New Roman" pitchFamily="18" charset="0"/>
                <a:sym typeface="Times New Roman" pitchFamily="18" charset="0"/>
              </a:rPr>
              <a:t>reducci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contempla</a:t>
            </a:r>
            <a:r>
              <a:rPr lang="en-US" sz="800" dirty="0" smtClean="0">
                <a:solidFill>
                  <a:srgbClr val="000000"/>
                </a:solidFill>
                <a:latin typeface="Arial" charset="0"/>
                <a:cs typeface="Times New Roman" pitchFamily="18" charset="0"/>
                <a:sym typeface="Times New Roman" pitchFamily="18" charset="0"/>
              </a:rPr>
              <a:t>: (1) La </a:t>
            </a:r>
            <a:r>
              <a:rPr lang="en-US" sz="800" dirty="0" err="1" smtClean="0">
                <a:solidFill>
                  <a:srgbClr val="000000"/>
                </a:solidFill>
                <a:latin typeface="Arial" charset="0"/>
                <a:cs typeface="Times New Roman" pitchFamily="18" charset="0"/>
                <a:sym typeface="Times New Roman" pitchFamily="18" charset="0"/>
              </a:rPr>
              <a:t>eliminaci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pintura</a:t>
            </a:r>
            <a:r>
              <a:rPr lang="en-US" sz="800" dirty="0" smtClean="0">
                <a:solidFill>
                  <a:srgbClr val="000000"/>
                </a:solidFill>
                <a:latin typeface="Arial" charset="0"/>
                <a:cs typeface="Times New Roman" pitchFamily="18" charset="0"/>
                <a:sym typeface="Times New Roman" pitchFamily="18" charset="0"/>
              </a:rPr>
              <a:t> y </a:t>
            </a:r>
            <a:r>
              <a:rPr lang="en-US" sz="800" dirty="0" err="1" smtClean="0">
                <a:solidFill>
                  <a:srgbClr val="000000"/>
                </a:solidFill>
                <a:latin typeface="Arial" charset="0"/>
                <a:cs typeface="Times New Roman" pitchFamily="18" charset="0"/>
                <a:sym typeface="Times New Roman" pitchFamily="18" charset="0"/>
              </a:rPr>
              <a:t>polvo</a:t>
            </a:r>
            <a:r>
              <a:rPr lang="en-US" sz="800" dirty="0" smtClean="0">
                <a:solidFill>
                  <a:srgbClr val="000000"/>
                </a:solidFill>
                <a:latin typeface="Arial" charset="0"/>
                <a:cs typeface="Times New Roman" pitchFamily="18" charset="0"/>
                <a:sym typeface="Times New Roman" pitchFamily="18" charset="0"/>
              </a:rPr>
              <a:t>, el </a:t>
            </a:r>
            <a:r>
              <a:rPr lang="en-US" sz="800" dirty="0" err="1" smtClean="0">
                <a:solidFill>
                  <a:srgbClr val="000000"/>
                </a:solidFill>
                <a:latin typeface="Arial" charset="0"/>
                <a:cs typeface="Times New Roman" pitchFamily="18" charset="0"/>
                <a:sym typeface="Times New Roman" pitchFamily="18" charset="0"/>
              </a:rPr>
              <a:t>cierre</a:t>
            </a:r>
            <a:r>
              <a:rPr lang="en-US" sz="800" dirty="0" smtClean="0">
                <a:solidFill>
                  <a:srgbClr val="000000"/>
                </a:solidFill>
                <a:latin typeface="Arial" charset="0"/>
                <a:cs typeface="Times New Roman" pitchFamily="18" charset="0"/>
                <a:sym typeface="Times New Roman" pitchFamily="18" charset="0"/>
              </a:rPr>
              <a:t> o la </a:t>
            </a:r>
            <a:r>
              <a:rPr lang="en-US" sz="800" dirty="0" err="1" smtClean="0">
                <a:solidFill>
                  <a:srgbClr val="000000"/>
                </a:solidFill>
                <a:latin typeface="Arial" charset="0"/>
                <a:cs typeface="Times New Roman" pitchFamily="18" charset="0"/>
                <a:sym typeface="Times New Roman" pitchFamily="18" charset="0"/>
              </a:rPr>
              <a:t>encapsulaci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permanente</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pintura</a:t>
            </a:r>
            <a:r>
              <a:rPr lang="en-US" sz="800" dirty="0" smtClean="0">
                <a:solidFill>
                  <a:srgbClr val="000000"/>
                </a:solidFill>
                <a:latin typeface="Arial" charset="0"/>
                <a:cs typeface="Times New Roman" pitchFamily="18" charset="0"/>
                <a:sym typeface="Times New Roman" pitchFamily="18" charset="0"/>
              </a:rPr>
              <a:t> a base de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la </a:t>
            </a:r>
            <a:r>
              <a:rPr lang="en-US" sz="800" dirty="0" err="1" smtClean="0">
                <a:solidFill>
                  <a:srgbClr val="000000"/>
                </a:solidFill>
                <a:latin typeface="Arial" charset="0"/>
                <a:cs typeface="Times New Roman" pitchFamily="18" charset="0"/>
                <a:sym typeface="Times New Roman" pitchFamily="18" charset="0"/>
              </a:rPr>
              <a:t>sustituci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de superficies o </a:t>
            </a:r>
            <a:r>
              <a:rPr lang="en-US" sz="800" dirty="0" err="1" smtClean="0">
                <a:solidFill>
                  <a:srgbClr val="000000"/>
                </a:solidFill>
                <a:latin typeface="Arial" charset="0"/>
                <a:cs typeface="Times New Roman" pitchFamily="18" charset="0"/>
                <a:sym typeface="Times New Roman" pitchFamily="18" charset="0"/>
              </a:rPr>
              <a:t>accesorios</a:t>
            </a:r>
            <a:r>
              <a:rPr lang="en-US" sz="800" dirty="0" smtClean="0">
                <a:solidFill>
                  <a:srgbClr val="000000"/>
                </a:solidFill>
                <a:latin typeface="Arial" charset="0"/>
                <a:cs typeface="Times New Roman" pitchFamily="18" charset="0"/>
                <a:sym typeface="Times New Roman" pitchFamily="18" charset="0"/>
              </a:rPr>
              <a:t> con </a:t>
            </a:r>
            <a:r>
              <a:rPr lang="en-US" sz="800" dirty="0" err="1" smtClean="0">
                <a:solidFill>
                  <a:srgbClr val="000000"/>
                </a:solidFill>
                <a:latin typeface="Arial" charset="0"/>
                <a:cs typeface="Times New Roman" pitchFamily="18" charset="0"/>
                <a:sym typeface="Times New Roman" pitchFamily="18" charset="0"/>
              </a:rPr>
              <a:t>pintura</a:t>
            </a:r>
            <a:r>
              <a:rPr lang="en-US" sz="800" dirty="0" smtClean="0">
                <a:solidFill>
                  <a:srgbClr val="000000"/>
                </a:solidFill>
                <a:latin typeface="Arial" charset="0"/>
                <a:cs typeface="Times New Roman" pitchFamily="18" charset="0"/>
                <a:sym typeface="Times New Roman" pitchFamily="18" charset="0"/>
              </a:rPr>
              <a:t> o la </a:t>
            </a:r>
            <a:r>
              <a:rPr lang="en-US" sz="800" dirty="0" err="1" smtClean="0">
                <a:solidFill>
                  <a:srgbClr val="000000"/>
                </a:solidFill>
                <a:latin typeface="Arial" charset="0"/>
                <a:cs typeface="Times New Roman" pitchFamily="18" charset="0"/>
                <a:sym typeface="Times New Roman" pitchFamily="18" charset="0"/>
              </a:rPr>
              <a:t>eliminaci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o </a:t>
            </a:r>
            <a:r>
              <a:rPr lang="en-US" sz="800" dirty="0" err="1" smtClean="0">
                <a:solidFill>
                  <a:srgbClr val="000000"/>
                </a:solidFill>
                <a:latin typeface="Arial" charset="0"/>
                <a:cs typeface="Times New Roman" pitchFamily="18" charset="0"/>
                <a:sym typeface="Times New Roman" pitchFamily="18" charset="0"/>
              </a:rPr>
              <a:t>cobertura</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permanente</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suelos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cuando</a:t>
            </a:r>
            <a:r>
              <a:rPr lang="en-US" sz="800" dirty="0" smtClean="0">
                <a:solidFill>
                  <a:srgbClr val="000000"/>
                </a:solidFill>
                <a:latin typeface="Arial" charset="0"/>
                <a:cs typeface="Times New Roman" pitchFamily="18" charset="0"/>
                <a:sym typeface="Times New Roman" pitchFamily="18" charset="0"/>
              </a:rPr>
              <a:t> en </a:t>
            </a:r>
            <a:r>
              <a:rPr lang="en-US" sz="800" dirty="0" err="1" smtClean="0">
                <a:solidFill>
                  <a:srgbClr val="000000"/>
                </a:solidFill>
                <a:latin typeface="Arial" charset="0"/>
                <a:cs typeface="Times New Roman" pitchFamily="18" charset="0"/>
                <a:sym typeface="Times New Roman" pitchFamily="18" charset="0"/>
              </a:rPr>
              <a:t>tal</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pintura</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polvo</a:t>
            </a:r>
            <a:r>
              <a:rPr lang="en-US" sz="800" dirty="0" smtClean="0">
                <a:solidFill>
                  <a:srgbClr val="000000"/>
                </a:solidFill>
                <a:latin typeface="Arial" charset="0"/>
                <a:cs typeface="Times New Roman" pitchFamily="18" charset="0"/>
                <a:sym typeface="Times New Roman" pitchFamily="18" charset="0"/>
              </a:rPr>
              <a:t> o </a:t>
            </a:r>
            <a:r>
              <a:rPr lang="en-US" sz="800" dirty="0" err="1" smtClean="0">
                <a:solidFill>
                  <a:srgbClr val="000000"/>
                </a:solidFill>
                <a:latin typeface="Arial" charset="0"/>
                <a:cs typeface="Times New Roman" pitchFamily="18" charset="0"/>
                <a:sym typeface="Times New Roman" pitchFamily="18" charset="0"/>
              </a:rPr>
              <a:t>suelo</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existan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peligros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asociados</a:t>
            </a:r>
            <a:r>
              <a:rPr lang="en-US" sz="800" dirty="0" smtClean="0">
                <a:solidFill>
                  <a:srgbClr val="000000"/>
                </a:solidFill>
                <a:latin typeface="Arial" charset="0"/>
                <a:cs typeface="Times New Roman" pitchFamily="18" charset="0"/>
                <a:sym typeface="Times New Roman" pitchFamily="18" charset="0"/>
              </a:rPr>
              <a:t> a la </a:t>
            </a:r>
            <a:r>
              <a:rPr lang="en-US" sz="800" dirty="0" err="1" smtClean="0">
                <a:solidFill>
                  <a:srgbClr val="000000"/>
                </a:solidFill>
                <a:latin typeface="Arial" charset="0"/>
                <a:cs typeface="Times New Roman" pitchFamily="18" charset="0"/>
                <a:sym typeface="Times New Roman" pitchFamily="18" charset="0"/>
              </a:rPr>
              <a:t>pintura</a:t>
            </a:r>
            <a:r>
              <a:rPr lang="en-US" sz="800" dirty="0" smtClean="0">
                <a:solidFill>
                  <a:srgbClr val="000000"/>
                </a:solidFill>
                <a:latin typeface="Arial" charset="0"/>
                <a:cs typeface="Times New Roman" pitchFamily="18" charset="0"/>
                <a:sym typeface="Times New Roman" pitchFamily="18" charset="0"/>
              </a:rPr>
              <a:t> a base de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y (2) </a:t>
            </a:r>
            <a:r>
              <a:rPr lang="en-US" sz="800" dirty="0" err="1" smtClean="0">
                <a:solidFill>
                  <a:srgbClr val="000000"/>
                </a:solidFill>
                <a:latin typeface="Arial" charset="0"/>
                <a:cs typeface="Times New Roman" pitchFamily="18" charset="0"/>
                <a:sym typeface="Times New Roman" pitchFamily="18" charset="0"/>
              </a:rPr>
              <a:t>todas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las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actividades</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preparaci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limpieza</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desecho</a:t>
            </a:r>
            <a:r>
              <a:rPr lang="en-US" sz="800" dirty="0" smtClean="0">
                <a:solidFill>
                  <a:srgbClr val="000000"/>
                </a:solidFill>
                <a:latin typeface="Arial" charset="0"/>
                <a:cs typeface="Times New Roman" pitchFamily="18" charset="0"/>
                <a:sym typeface="Times New Roman" pitchFamily="18" charset="0"/>
              </a:rPr>
              <a:t> y </a:t>
            </a:r>
            <a:r>
              <a:rPr lang="en-US" sz="800" dirty="0" err="1" smtClean="0">
                <a:solidFill>
                  <a:srgbClr val="000000"/>
                </a:solidFill>
                <a:latin typeface="Arial" charset="0"/>
                <a:cs typeface="Times New Roman" pitchFamily="18" charset="0"/>
                <a:sym typeface="Times New Roman" pitchFamily="18" charset="0"/>
              </a:rPr>
              <a:t>pruebas</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aprobaci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posterior a </a:t>
            </a:r>
            <a:r>
              <a:rPr lang="en-US" sz="800" dirty="0" err="1" smtClean="0">
                <a:solidFill>
                  <a:srgbClr val="000000"/>
                </a:solidFill>
                <a:latin typeface="Arial" charset="0"/>
                <a:cs typeface="Times New Roman" pitchFamily="18" charset="0"/>
                <a:sym typeface="Times New Roman" pitchFamily="18" charset="0"/>
              </a:rPr>
              <a:t>una</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reducci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relacionadas</a:t>
            </a:r>
            <a:r>
              <a:rPr lang="en-US" sz="800" dirty="0" smtClean="0">
                <a:solidFill>
                  <a:srgbClr val="000000"/>
                </a:solidFill>
                <a:latin typeface="Arial" charset="0"/>
                <a:cs typeface="Times New Roman" pitchFamily="18" charset="0"/>
                <a:sym typeface="Times New Roman" pitchFamily="18" charset="0"/>
              </a:rPr>
              <a:t> con tales </a:t>
            </a:r>
            <a:r>
              <a:rPr lang="en-US" sz="800" dirty="0" err="1" smtClean="0">
                <a:solidFill>
                  <a:srgbClr val="000000"/>
                </a:solidFill>
                <a:latin typeface="Arial" charset="0"/>
                <a:cs typeface="Times New Roman" pitchFamily="18" charset="0"/>
                <a:sym typeface="Times New Roman" pitchFamily="18" charset="0"/>
              </a:rPr>
              <a:t>medidas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C</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digo</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Regulaci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Federal 745.223, parte 40).</a:t>
            </a:r>
          </a:p>
          <a:p>
            <a:pPr marL="228600" lvl="1" indent="-114300" eaLnBrk="1" hangingPunct="1">
              <a:lnSpc>
                <a:spcPct val="95000"/>
              </a:lnSpc>
              <a:spcBef>
                <a:spcPct val="10000"/>
              </a:spcBef>
            </a:pPr>
            <a:r>
              <a:rPr lang="en-US" sz="800" dirty="0" smtClean="0">
                <a:solidFill>
                  <a:srgbClr val="000000"/>
                </a:solidFill>
                <a:latin typeface="Arial" charset="0"/>
                <a:cs typeface="Times New Roman" pitchFamily="18" charset="0"/>
                <a:sym typeface="Times New Roman" pitchFamily="18" charset="0"/>
              </a:rPr>
              <a:t>La </a:t>
            </a:r>
            <a:r>
              <a:rPr lang="en-US" sz="800" dirty="0" err="1" smtClean="0">
                <a:solidFill>
                  <a:srgbClr val="000000"/>
                </a:solidFill>
                <a:latin typeface="Arial" charset="0"/>
                <a:cs typeface="Times New Roman" pitchFamily="18" charset="0"/>
                <a:sym typeface="Times New Roman" pitchFamily="18" charset="0"/>
              </a:rPr>
              <a:t>reducci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no </a:t>
            </a:r>
            <a:r>
              <a:rPr lang="en-US" sz="800" dirty="0" err="1" smtClean="0">
                <a:solidFill>
                  <a:srgbClr val="000000"/>
                </a:solidFill>
                <a:latin typeface="Arial" charset="0"/>
                <a:cs typeface="Times New Roman" pitchFamily="18" charset="0"/>
                <a:sym typeface="Times New Roman" pitchFamily="18" charset="0"/>
              </a:rPr>
              <a:t>incluye</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renovaciones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remodelaciones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jardiner</a:t>
            </a:r>
            <a:r>
              <a:rPr lang="es-ES_tradnl" sz="800" dirty="0" smtClean="0">
                <a:solidFill>
                  <a:srgbClr val="000000"/>
                </a:solidFill>
                <a:latin typeface="Times New Roman" pitchFamily="18" charset="0"/>
                <a:cs typeface="Times New Roman" pitchFamily="18" charset="0"/>
                <a:sym typeface="Times New Roman" pitchFamily="18" charset="0"/>
              </a:rPr>
              <a:t>í</a:t>
            </a:r>
            <a:r>
              <a:rPr lang="en-US" sz="800" dirty="0" smtClean="0">
                <a:solidFill>
                  <a:srgbClr val="000000"/>
                </a:solidFill>
                <a:latin typeface="Arial" charset="0"/>
                <a:cs typeface="Times New Roman" pitchFamily="18" charset="0"/>
                <a:sym typeface="Times New Roman" pitchFamily="18" charset="0"/>
              </a:rPr>
              <a:t>a</a:t>
            </a:r>
            <a:r>
              <a:rPr lang="es-ES_tradnl" sz="800" dirty="0" smtClean="0">
                <a:solidFill>
                  <a:srgbClr val="000000"/>
                </a:solidFill>
                <a:latin typeface="Arial" charset="0"/>
                <a:cs typeface="Times New Roman" pitchFamily="18" charset="0"/>
                <a:sym typeface="Times New Roman" pitchFamily="18" charset="0"/>
              </a:rPr>
              <a:t> </a:t>
            </a:r>
            <a:r>
              <a:rPr lang="en-US" sz="800" dirty="0" smtClean="0">
                <a:solidFill>
                  <a:srgbClr val="000000"/>
                </a:solidFill>
                <a:latin typeface="Arial" charset="0"/>
                <a:cs typeface="Times New Roman" pitchFamily="18" charset="0"/>
                <a:sym typeface="Times New Roman" pitchFamily="18" charset="0"/>
              </a:rPr>
              <a:t>u </a:t>
            </a:r>
            <a:r>
              <a:rPr lang="en-US" sz="800" dirty="0" err="1" smtClean="0">
                <a:solidFill>
                  <a:srgbClr val="000000"/>
                </a:solidFill>
                <a:latin typeface="Arial" charset="0"/>
                <a:cs typeface="Times New Roman" pitchFamily="18" charset="0"/>
                <a:sym typeface="Times New Roman" pitchFamily="18" charset="0"/>
              </a:rPr>
              <a:t>otras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actividades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que</a:t>
            </a:r>
            <a:r>
              <a:rPr lang="en-US" sz="800" dirty="0" smtClean="0">
                <a:solidFill>
                  <a:srgbClr val="000000"/>
                </a:solidFill>
                <a:latin typeface="Arial" charset="0"/>
                <a:cs typeface="Times New Roman" pitchFamily="18" charset="0"/>
                <a:sym typeface="Times New Roman" pitchFamily="18" charset="0"/>
              </a:rPr>
              <a:t> no </a:t>
            </a:r>
            <a:r>
              <a:rPr lang="en-US" sz="800" dirty="0" err="1" smtClean="0">
                <a:solidFill>
                  <a:srgbClr val="000000"/>
                </a:solidFill>
                <a:latin typeface="Arial" charset="0"/>
                <a:cs typeface="Times New Roman" pitchFamily="18" charset="0"/>
                <a:sym typeface="Times New Roman" pitchFamily="18" charset="0"/>
              </a:rPr>
              <a:t>tengan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como</a:t>
            </a:r>
            <a:r>
              <a:rPr lang="en-US" sz="800" dirty="0" smtClean="0">
                <a:solidFill>
                  <a:srgbClr val="000000"/>
                </a:solidFill>
                <a:latin typeface="Arial" charset="0"/>
                <a:cs typeface="Times New Roman" pitchFamily="18" charset="0"/>
                <a:sym typeface="Times New Roman" pitchFamily="18" charset="0"/>
              </a:rPr>
              <a:t> fin la </a:t>
            </a:r>
            <a:r>
              <a:rPr lang="en-US" sz="800" dirty="0" err="1" smtClean="0">
                <a:solidFill>
                  <a:srgbClr val="000000"/>
                </a:solidFill>
                <a:latin typeface="Arial" charset="0"/>
                <a:cs typeface="Times New Roman" pitchFamily="18" charset="0"/>
                <a:sym typeface="Times New Roman" pitchFamily="18" charset="0"/>
              </a:rPr>
              <a:t>eliminaci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permanente</a:t>
            </a:r>
            <a:r>
              <a:rPr lang="en-US" sz="800" dirty="0" smtClean="0">
                <a:solidFill>
                  <a:srgbClr val="000000"/>
                </a:solidFill>
                <a:latin typeface="Arial" charset="0"/>
                <a:cs typeface="Times New Roman" pitchFamily="18" charset="0"/>
                <a:sym typeface="Times New Roman" pitchFamily="18" charset="0"/>
              </a:rPr>
              <a:t> de los </a:t>
            </a:r>
            <a:r>
              <a:rPr lang="en-US" sz="800" dirty="0" err="1" smtClean="0">
                <a:solidFill>
                  <a:srgbClr val="000000"/>
                </a:solidFill>
                <a:latin typeface="Arial" charset="0"/>
                <a:cs typeface="Times New Roman" pitchFamily="18" charset="0"/>
                <a:sym typeface="Times New Roman" pitchFamily="18" charset="0"/>
              </a:rPr>
              <a:t>peligros</a:t>
            </a:r>
            <a:r>
              <a:rPr lang="en-US" sz="800" dirty="0" smtClean="0">
                <a:solidFill>
                  <a:srgbClr val="000000"/>
                </a:solidFill>
                <a:latin typeface="Arial" charset="0"/>
                <a:cs typeface="Times New Roman" pitchFamily="18" charset="0"/>
                <a:sym typeface="Times New Roman" pitchFamily="18" charset="0"/>
              </a:rPr>
              <a:t> de la </a:t>
            </a:r>
            <a:r>
              <a:rPr lang="en-US" sz="800" dirty="0" err="1" smtClean="0">
                <a:solidFill>
                  <a:srgbClr val="000000"/>
                </a:solidFill>
                <a:latin typeface="Arial" charset="0"/>
                <a:cs typeface="Times New Roman" pitchFamily="18" charset="0"/>
                <a:sym typeface="Times New Roman" pitchFamily="18" charset="0"/>
              </a:rPr>
              <a:t>pintura</a:t>
            </a:r>
            <a:r>
              <a:rPr lang="en-US" sz="800" dirty="0" smtClean="0">
                <a:solidFill>
                  <a:srgbClr val="000000"/>
                </a:solidFill>
                <a:latin typeface="Arial" charset="0"/>
                <a:cs typeface="Times New Roman" pitchFamily="18" charset="0"/>
                <a:sym typeface="Times New Roman" pitchFamily="18" charset="0"/>
              </a:rPr>
              <a:t> de base de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sino</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que</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pretenden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reparar</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restaurar</a:t>
            </a:r>
            <a:r>
              <a:rPr lang="en-US" sz="800" dirty="0" smtClean="0">
                <a:solidFill>
                  <a:srgbClr val="000000"/>
                </a:solidFill>
                <a:latin typeface="Arial" charset="0"/>
                <a:cs typeface="Times New Roman" pitchFamily="18" charset="0"/>
                <a:sym typeface="Times New Roman" pitchFamily="18" charset="0"/>
              </a:rPr>
              <a:t> o </a:t>
            </a:r>
            <a:r>
              <a:rPr lang="en-US" sz="800" dirty="0" err="1" smtClean="0">
                <a:solidFill>
                  <a:srgbClr val="000000"/>
                </a:solidFill>
                <a:latin typeface="Arial" charset="0"/>
                <a:cs typeface="Times New Roman" pitchFamily="18" charset="0"/>
                <a:sym typeface="Times New Roman" pitchFamily="18" charset="0"/>
              </a:rPr>
              <a:t>remodelar</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una</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estructura</a:t>
            </a:r>
            <a:r>
              <a:rPr lang="en-US" sz="800" dirty="0" smtClean="0">
                <a:solidFill>
                  <a:srgbClr val="000000"/>
                </a:solidFill>
                <a:latin typeface="Arial" charset="0"/>
                <a:cs typeface="Times New Roman" pitchFamily="18" charset="0"/>
                <a:sym typeface="Times New Roman" pitchFamily="18" charset="0"/>
              </a:rPr>
              <a:t> o </a:t>
            </a:r>
            <a:r>
              <a:rPr lang="en-US" sz="800" dirty="0" err="1" smtClean="0">
                <a:solidFill>
                  <a:srgbClr val="000000"/>
                </a:solidFill>
                <a:latin typeface="Arial" charset="0"/>
                <a:cs typeface="Times New Roman" pitchFamily="18" charset="0"/>
                <a:sym typeface="Times New Roman" pitchFamily="18" charset="0"/>
              </a:rPr>
              <a:t>vivienda</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espec</a:t>
            </a:r>
            <a:r>
              <a:rPr lang="en-US" sz="800" dirty="0" err="1" smtClean="0">
                <a:solidFill>
                  <a:srgbClr val="000000"/>
                </a:solidFill>
                <a:latin typeface="Times New Roman" pitchFamily="18" charset="0"/>
                <a:cs typeface="Times New Roman" pitchFamily="18" charset="0"/>
                <a:sym typeface="Times New Roman" pitchFamily="18" charset="0"/>
              </a:rPr>
              <a:t>í</a:t>
            </a:r>
            <a:r>
              <a:rPr lang="en-US" sz="800" dirty="0" err="1" smtClean="0">
                <a:solidFill>
                  <a:srgbClr val="000000"/>
                </a:solidFill>
                <a:latin typeface="Arial" charset="0"/>
                <a:cs typeface="Times New Roman" pitchFamily="18" charset="0"/>
                <a:sym typeface="Times New Roman" pitchFamily="18" charset="0"/>
              </a:rPr>
              <a:t>fica</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incluso</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si</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manera</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imprevista</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producen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una</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reducci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o la </a:t>
            </a:r>
            <a:r>
              <a:rPr lang="en-US" sz="800" dirty="0" err="1" smtClean="0">
                <a:solidFill>
                  <a:srgbClr val="000000"/>
                </a:solidFill>
                <a:latin typeface="Arial" charset="0"/>
                <a:cs typeface="Times New Roman" pitchFamily="18" charset="0"/>
                <a:sym typeface="Times New Roman" pitchFamily="18" charset="0"/>
              </a:rPr>
              <a:t>eliminaci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de los </a:t>
            </a:r>
            <a:r>
              <a:rPr lang="en-US" sz="800" dirty="0" err="1" smtClean="0">
                <a:solidFill>
                  <a:srgbClr val="000000"/>
                </a:solidFill>
                <a:latin typeface="Arial" charset="0"/>
                <a:cs typeface="Times New Roman" pitchFamily="18" charset="0"/>
                <a:sym typeface="Times New Roman" pitchFamily="18" charset="0"/>
              </a:rPr>
              <a:t>peligros</a:t>
            </a:r>
            <a:r>
              <a:rPr lang="en-US" sz="800" dirty="0" smtClean="0">
                <a:solidFill>
                  <a:srgbClr val="000000"/>
                </a:solidFill>
                <a:latin typeface="Arial" charset="0"/>
                <a:cs typeface="Times New Roman" pitchFamily="18" charset="0"/>
                <a:sym typeface="Times New Roman" pitchFamily="18" charset="0"/>
              </a:rPr>
              <a:t> de la </a:t>
            </a:r>
            <a:r>
              <a:rPr lang="en-US" sz="800" dirty="0" err="1" smtClean="0">
                <a:solidFill>
                  <a:srgbClr val="000000"/>
                </a:solidFill>
                <a:latin typeface="Arial" charset="0"/>
                <a:cs typeface="Times New Roman" pitchFamily="18" charset="0"/>
                <a:sym typeface="Times New Roman" pitchFamily="18" charset="0"/>
              </a:rPr>
              <a:t>pintura</a:t>
            </a:r>
            <a:r>
              <a:rPr lang="en-US" sz="800" dirty="0" smtClean="0">
                <a:solidFill>
                  <a:srgbClr val="000000"/>
                </a:solidFill>
                <a:latin typeface="Arial" charset="0"/>
                <a:cs typeface="Times New Roman" pitchFamily="18" charset="0"/>
                <a:sym typeface="Times New Roman" pitchFamily="18" charset="0"/>
              </a:rPr>
              <a:t> a base de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A</a:t>
            </a:r>
            <a:r>
              <a:rPr lang="en-US" sz="800" dirty="0" err="1" smtClean="0">
                <a:solidFill>
                  <a:srgbClr val="000000"/>
                </a:solidFill>
                <a:latin typeface="Times New Roman" pitchFamily="18" charset="0"/>
                <a:cs typeface="Times New Roman" pitchFamily="18" charset="0"/>
                <a:sym typeface="Times New Roman" pitchFamily="18" charset="0"/>
              </a:rPr>
              <a:t>ú</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m</a:t>
            </a:r>
            <a:r>
              <a:rPr lang="en-US" sz="800" dirty="0" err="1" smtClean="0">
                <a:solidFill>
                  <a:srgbClr val="000000"/>
                </a:solidFill>
                <a:latin typeface="Times New Roman" pitchFamily="18" charset="0"/>
                <a:cs typeface="Times New Roman" pitchFamily="18" charset="0"/>
                <a:sym typeface="Times New Roman" pitchFamily="18" charset="0"/>
              </a:rPr>
              <a:t>á</a:t>
            </a:r>
            <a:r>
              <a:rPr lang="en-US" sz="800" dirty="0" err="1" smtClean="0">
                <a:solidFill>
                  <a:srgbClr val="000000"/>
                </a:solidFill>
                <a:latin typeface="Arial" charset="0"/>
                <a:cs typeface="Times New Roman" pitchFamily="18" charset="0"/>
                <a:sym typeface="Times New Roman" pitchFamily="18" charset="0"/>
              </a:rPr>
              <a:t>s</a:t>
            </a:r>
            <a:r>
              <a:rPr lang="en-US" sz="800" dirty="0" smtClean="0">
                <a:solidFill>
                  <a:srgbClr val="000000"/>
                </a:solidFill>
                <a:latin typeface="Arial" charset="0"/>
                <a:cs typeface="Times New Roman" pitchFamily="18" charset="0"/>
                <a:sym typeface="Times New Roman" pitchFamily="18" charset="0"/>
              </a:rPr>
              <a:t>, la </a:t>
            </a:r>
            <a:r>
              <a:rPr lang="en-US" sz="800" dirty="0" err="1" smtClean="0">
                <a:solidFill>
                  <a:srgbClr val="000000"/>
                </a:solidFill>
                <a:latin typeface="Arial" charset="0"/>
                <a:cs typeface="Times New Roman" pitchFamily="18" charset="0"/>
                <a:sym typeface="Times New Roman" pitchFamily="18" charset="0"/>
              </a:rPr>
              <a:t>reducci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no </a:t>
            </a:r>
            <a:r>
              <a:rPr lang="en-US" sz="800" dirty="0" err="1" smtClean="0">
                <a:solidFill>
                  <a:srgbClr val="000000"/>
                </a:solidFill>
                <a:latin typeface="Arial" charset="0"/>
                <a:cs typeface="Times New Roman" pitchFamily="18" charset="0"/>
                <a:sym typeface="Times New Roman" pitchFamily="18" charset="0"/>
              </a:rPr>
              <a:t>incluye</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controles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operaciones</a:t>
            </a:r>
            <a:r>
              <a:rPr lang="en-US" sz="800" dirty="0" smtClean="0">
                <a:solidFill>
                  <a:srgbClr val="000000"/>
                </a:solidFill>
                <a:latin typeface="Arial" charset="0"/>
                <a:cs typeface="Times New Roman" pitchFamily="18" charset="0"/>
                <a:sym typeface="Times New Roman" pitchFamily="18" charset="0"/>
              </a:rPr>
              <a:t> o </a:t>
            </a:r>
            <a:r>
              <a:rPr lang="en-US" sz="800" dirty="0" err="1" smtClean="0">
                <a:solidFill>
                  <a:srgbClr val="000000"/>
                </a:solidFill>
                <a:latin typeface="Arial" charset="0"/>
                <a:cs typeface="Times New Roman" pitchFamily="18" charset="0"/>
                <a:sym typeface="Times New Roman" pitchFamily="18" charset="0"/>
              </a:rPr>
              <a:t>actividades</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mantenimiento</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car</a:t>
            </a:r>
            <a:r>
              <a:rPr lang="en-US" sz="800" dirty="0" err="1" smtClean="0">
                <a:solidFill>
                  <a:srgbClr val="000000"/>
                </a:solidFill>
                <a:latin typeface="Times New Roman" pitchFamily="18" charset="0"/>
                <a:cs typeface="Times New Roman" pitchFamily="18" charset="0"/>
                <a:sym typeface="Times New Roman" pitchFamily="18" charset="0"/>
              </a:rPr>
              <a:t>á</a:t>
            </a:r>
            <a:r>
              <a:rPr lang="en-US" sz="800" dirty="0" err="1" smtClean="0">
                <a:solidFill>
                  <a:srgbClr val="000000"/>
                </a:solidFill>
                <a:latin typeface="Arial" charset="0"/>
                <a:cs typeface="Times New Roman" pitchFamily="18" charset="0"/>
                <a:sym typeface="Times New Roman" pitchFamily="18" charset="0"/>
              </a:rPr>
              <a:t>cter</a:t>
            </a:r>
            <a:r>
              <a:rPr lang="en-US" sz="800" dirty="0" smtClean="0">
                <a:solidFill>
                  <a:srgbClr val="000000"/>
                </a:solidFill>
                <a:latin typeface="Arial" charset="0"/>
                <a:cs typeface="Times New Roman" pitchFamily="18" charset="0"/>
                <a:sym typeface="Times New Roman" pitchFamily="18" charset="0"/>
              </a:rPr>
              <a:t> </a:t>
            </a:r>
            <a:r>
              <a:rPr lang="es-ES_tradnl" sz="800" dirty="0" smtClean="0">
                <a:solidFill>
                  <a:srgbClr val="000000"/>
                </a:solidFill>
                <a:latin typeface="Arial" charset="0"/>
                <a:cs typeface="Times New Roman" pitchFamily="18" charset="0"/>
                <a:sym typeface="Times New Roman" pitchFamily="18" charset="0"/>
              </a:rPr>
              <a:t>provisional </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ni</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tampoco</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otras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medidas</a:t>
            </a:r>
            <a:r>
              <a:rPr lang="en-US" sz="800" dirty="0" smtClean="0">
                <a:solidFill>
                  <a:srgbClr val="000000"/>
                </a:solidFill>
                <a:latin typeface="Arial" charset="0"/>
                <a:cs typeface="Times New Roman" pitchFamily="18" charset="0"/>
                <a:sym typeface="Times New Roman" pitchFamily="18" charset="0"/>
              </a:rPr>
              <a:t> y </a:t>
            </a:r>
            <a:r>
              <a:rPr lang="en-US" sz="800" dirty="0" err="1" smtClean="0">
                <a:solidFill>
                  <a:srgbClr val="000000"/>
                </a:solidFill>
                <a:latin typeface="Arial" charset="0"/>
                <a:cs typeface="Times New Roman" pitchFamily="18" charset="0"/>
                <a:sym typeface="Times New Roman" pitchFamily="18" charset="0"/>
              </a:rPr>
              <a:t>actividades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destinadas</a:t>
            </a:r>
            <a:r>
              <a:rPr lang="en-US" sz="800" dirty="0" smtClean="0">
                <a:solidFill>
                  <a:srgbClr val="000000"/>
                </a:solidFill>
                <a:latin typeface="Arial" charset="0"/>
                <a:cs typeface="Times New Roman" pitchFamily="18" charset="0"/>
                <a:sym typeface="Times New Roman" pitchFamily="18" charset="0"/>
              </a:rPr>
              <a:t> a la </a:t>
            </a:r>
            <a:r>
              <a:rPr lang="en-US" sz="800" dirty="0" err="1" smtClean="0">
                <a:solidFill>
                  <a:srgbClr val="000000"/>
                </a:solidFill>
                <a:latin typeface="Arial" charset="0"/>
                <a:cs typeface="Times New Roman" pitchFamily="18" charset="0"/>
                <a:sym typeface="Times New Roman" pitchFamily="18" charset="0"/>
              </a:rPr>
              <a:t>disminuci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temporal, </a:t>
            </a:r>
            <a:r>
              <a:rPr lang="en-US" sz="800" dirty="0" err="1" smtClean="0">
                <a:solidFill>
                  <a:srgbClr val="000000"/>
                </a:solidFill>
                <a:latin typeface="Arial" charset="0"/>
                <a:cs typeface="Times New Roman" pitchFamily="18" charset="0"/>
                <a:sym typeface="Times New Roman" pitchFamily="18" charset="0"/>
              </a:rPr>
              <a:t>pero</a:t>
            </a:r>
            <a:r>
              <a:rPr lang="en-US" sz="800" dirty="0" smtClean="0">
                <a:solidFill>
                  <a:srgbClr val="000000"/>
                </a:solidFill>
                <a:latin typeface="Arial" charset="0"/>
                <a:cs typeface="Times New Roman" pitchFamily="18" charset="0"/>
                <a:sym typeface="Times New Roman" pitchFamily="18" charset="0"/>
              </a:rPr>
              <a:t> no </a:t>
            </a:r>
            <a:r>
              <a:rPr lang="en-US" sz="800" dirty="0" err="1" smtClean="0">
                <a:solidFill>
                  <a:srgbClr val="000000"/>
                </a:solidFill>
                <a:latin typeface="Arial" charset="0"/>
                <a:cs typeface="Times New Roman" pitchFamily="18" charset="0"/>
                <a:sym typeface="Times New Roman" pitchFamily="18" charset="0"/>
              </a:rPr>
              <a:t>permanente</a:t>
            </a:r>
            <a:r>
              <a:rPr lang="en-US" sz="800" dirty="0" smtClean="0">
                <a:solidFill>
                  <a:srgbClr val="000000"/>
                </a:solidFill>
                <a:latin typeface="Arial" charset="0"/>
                <a:cs typeface="Times New Roman" pitchFamily="18" charset="0"/>
                <a:sym typeface="Times New Roman" pitchFamily="18" charset="0"/>
              </a:rPr>
              <a:t>, de los </a:t>
            </a:r>
            <a:r>
              <a:rPr lang="en-US" sz="800" dirty="0" err="1" smtClean="0">
                <a:solidFill>
                  <a:srgbClr val="000000"/>
                </a:solidFill>
                <a:latin typeface="Arial" charset="0"/>
                <a:cs typeface="Times New Roman" pitchFamily="18" charset="0"/>
                <a:sym typeface="Times New Roman" pitchFamily="18" charset="0"/>
              </a:rPr>
              <a:t>peligros</a:t>
            </a:r>
            <a:r>
              <a:rPr lang="en-US" sz="800" dirty="0" smtClean="0">
                <a:solidFill>
                  <a:srgbClr val="000000"/>
                </a:solidFill>
                <a:latin typeface="Arial" charset="0"/>
                <a:cs typeface="Times New Roman" pitchFamily="18" charset="0"/>
                <a:sym typeface="Times New Roman" pitchFamily="18" charset="0"/>
              </a:rPr>
              <a:t> de la </a:t>
            </a:r>
            <a:r>
              <a:rPr lang="en-US" sz="800" dirty="0" err="1" smtClean="0">
                <a:solidFill>
                  <a:srgbClr val="000000"/>
                </a:solidFill>
                <a:latin typeface="Arial" charset="0"/>
                <a:cs typeface="Times New Roman" pitchFamily="18" charset="0"/>
                <a:sym typeface="Times New Roman" pitchFamily="18" charset="0"/>
              </a:rPr>
              <a:t>pintura</a:t>
            </a:r>
            <a:r>
              <a:rPr lang="en-US" sz="800" dirty="0" smtClean="0">
                <a:solidFill>
                  <a:srgbClr val="000000"/>
                </a:solidFill>
                <a:latin typeface="Arial" charset="0"/>
                <a:cs typeface="Times New Roman" pitchFamily="18" charset="0"/>
                <a:sym typeface="Times New Roman" pitchFamily="18" charset="0"/>
              </a:rPr>
              <a:t> a base de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C</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digo</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Regulaci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Federal 745.223, parte 40).</a:t>
            </a:r>
          </a:p>
          <a:p>
            <a:pPr marL="228600" lvl="1" indent="-114300" eaLnBrk="1" hangingPunct="1">
              <a:lnSpc>
                <a:spcPct val="95000"/>
              </a:lnSpc>
              <a:spcBef>
                <a:spcPct val="10000"/>
              </a:spcBef>
            </a:pPr>
            <a:r>
              <a:rPr lang="en-US" sz="800" dirty="0" smtClean="0">
                <a:solidFill>
                  <a:srgbClr val="000000"/>
                </a:solidFill>
                <a:latin typeface="Arial" charset="0"/>
                <a:cs typeface="Times New Roman" pitchFamily="18" charset="0"/>
                <a:sym typeface="Times New Roman" pitchFamily="18" charset="0"/>
              </a:rPr>
              <a:t>El </a:t>
            </a:r>
            <a:r>
              <a:rPr lang="en-US" sz="800" dirty="0" err="1" smtClean="0">
                <a:solidFill>
                  <a:srgbClr val="000000"/>
                </a:solidFill>
                <a:latin typeface="Arial" charset="0"/>
                <a:cs typeface="Times New Roman" pitchFamily="18" charset="0"/>
                <a:sym typeface="Times New Roman" pitchFamily="18" charset="0"/>
              </a:rPr>
              <a:t>m</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dulo</a:t>
            </a:r>
            <a:r>
              <a:rPr lang="en-US" sz="800" dirty="0" smtClean="0">
                <a:solidFill>
                  <a:srgbClr val="000000"/>
                </a:solidFill>
                <a:latin typeface="Arial" charset="0"/>
                <a:cs typeface="Times New Roman" pitchFamily="18" charset="0"/>
                <a:sym typeface="Times New Roman" pitchFamily="18" charset="0"/>
              </a:rPr>
              <a:t> 3 </a:t>
            </a:r>
            <a:r>
              <a:rPr lang="en-US" sz="800" dirty="0" err="1" smtClean="0">
                <a:solidFill>
                  <a:srgbClr val="000000"/>
                </a:solidFill>
                <a:latin typeface="Arial" charset="0"/>
                <a:cs typeface="Times New Roman" pitchFamily="18" charset="0"/>
                <a:sym typeface="Times New Roman" pitchFamily="18" charset="0"/>
              </a:rPr>
              <a:t>contiene</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informaci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sobre</a:t>
            </a:r>
            <a:r>
              <a:rPr lang="en-US" sz="800" dirty="0" smtClean="0">
                <a:solidFill>
                  <a:srgbClr val="000000"/>
                </a:solidFill>
                <a:latin typeface="Arial" charset="0"/>
                <a:cs typeface="Times New Roman" pitchFamily="18" charset="0"/>
                <a:sym typeface="Times New Roman" pitchFamily="18" charset="0"/>
              </a:rPr>
              <a:t> los </a:t>
            </a:r>
            <a:r>
              <a:rPr lang="en-US" sz="800" dirty="0" err="1" smtClean="0">
                <a:solidFill>
                  <a:srgbClr val="000000"/>
                </a:solidFill>
                <a:latin typeface="Arial" charset="0"/>
                <a:cs typeface="Times New Roman" pitchFamily="18" charset="0"/>
                <a:sym typeface="Times New Roman" pitchFamily="18" charset="0"/>
              </a:rPr>
              <a:t>requisitos</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educaci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previa</a:t>
            </a:r>
            <a:r>
              <a:rPr lang="en-US" sz="800" dirty="0" smtClean="0">
                <a:solidFill>
                  <a:srgbClr val="000000"/>
                </a:solidFill>
                <a:latin typeface="Arial" charset="0"/>
                <a:cs typeface="Times New Roman" pitchFamily="18" charset="0"/>
                <a:sym typeface="Times New Roman" pitchFamily="18" charset="0"/>
              </a:rPr>
              <a:t> a la </a:t>
            </a:r>
            <a:r>
              <a:rPr lang="en-US" sz="800" dirty="0" err="1" smtClean="0">
                <a:solidFill>
                  <a:srgbClr val="000000"/>
                </a:solidFill>
                <a:latin typeface="Arial" charset="0"/>
                <a:cs typeface="Times New Roman" pitchFamily="18" charset="0"/>
                <a:sym typeface="Times New Roman" pitchFamily="18" charset="0"/>
              </a:rPr>
              <a:t>renovaci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a:t>
            </a:r>
          </a:p>
          <a:p>
            <a:pPr marL="228600" lvl="1" indent="-114300" eaLnBrk="1" hangingPunct="1">
              <a:lnSpc>
                <a:spcPct val="95000"/>
              </a:lnSpc>
              <a:spcBef>
                <a:spcPct val="10000"/>
              </a:spcBef>
            </a:pPr>
            <a:r>
              <a:rPr lang="en-US" sz="800" dirty="0" smtClean="0">
                <a:solidFill>
                  <a:srgbClr val="000000"/>
                </a:solidFill>
                <a:latin typeface="Arial" charset="0"/>
                <a:cs typeface="Times New Roman" pitchFamily="18" charset="0"/>
                <a:sym typeface="Times New Roman" pitchFamily="18" charset="0"/>
              </a:rPr>
              <a:t>En </a:t>
            </a:r>
            <a:r>
              <a:rPr lang="en-US" sz="800" dirty="0" err="1" smtClean="0">
                <a:solidFill>
                  <a:srgbClr val="000000"/>
                </a:solidFill>
                <a:latin typeface="Arial" charset="0"/>
                <a:cs typeface="Times New Roman" pitchFamily="18" charset="0"/>
                <a:sym typeface="Times New Roman" pitchFamily="18" charset="0"/>
              </a:rPr>
              <a:t>las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siguientes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diapositivas</a:t>
            </a:r>
            <a:r>
              <a:rPr lang="en-US" sz="800" dirty="0" smtClean="0">
                <a:solidFill>
                  <a:srgbClr val="000000"/>
                </a:solidFill>
                <a:latin typeface="Arial" charset="0"/>
                <a:cs typeface="Times New Roman" pitchFamily="18" charset="0"/>
                <a:sym typeface="Times New Roman" pitchFamily="18" charset="0"/>
              </a:rPr>
              <a:t> se </a:t>
            </a:r>
            <a:r>
              <a:rPr lang="en-US" sz="800" dirty="0" err="1" smtClean="0">
                <a:solidFill>
                  <a:srgbClr val="000000"/>
                </a:solidFill>
                <a:latin typeface="Arial" charset="0"/>
                <a:cs typeface="Times New Roman" pitchFamily="18" charset="0"/>
                <a:sym typeface="Times New Roman" pitchFamily="18" charset="0"/>
              </a:rPr>
              <a:t>detalla</a:t>
            </a:r>
            <a:r>
              <a:rPr lang="en-US" sz="800" dirty="0" smtClean="0">
                <a:solidFill>
                  <a:srgbClr val="000000"/>
                </a:solidFill>
                <a:latin typeface="Arial" charset="0"/>
                <a:cs typeface="Times New Roman" pitchFamily="18" charset="0"/>
                <a:sym typeface="Times New Roman" pitchFamily="18" charset="0"/>
              </a:rPr>
              <a:t> la </a:t>
            </a:r>
            <a:r>
              <a:rPr lang="en-US" sz="800" dirty="0" err="1" smtClean="0">
                <a:solidFill>
                  <a:srgbClr val="000000"/>
                </a:solidFill>
                <a:latin typeface="Arial" charset="0"/>
                <a:cs typeface="Times New Roman" pitchFamily="18" charset="0"/>
                <a:sym typeface="Times New Roman" pitchFamily="18" charset="0"/>
              </a:rPr>
              <a:t>regla</a:t>
            </a:r>
            <a:r>
              <a:rPr lang="en-US" sz="800" dirty="0" smtClean="0">
                <a:solidFill>
                  <a:srgbClr val="000000"/>
                </a:solidFill>
                <a:latin typeface="Arial" charset="0"/>
                <a:cs typeface="Times New Roman" pitchFamily="18" charset="0"/>
                <a:sym typeface="Times New Roman" pitchFamily="18" charset="0"/>
              </a:rPr>
              <a:t> RRP.</a:t>
            </a:r>
          </a:p>
          <a:p>
            <a:pPr marL="228600" lvl="1" indent="-114300" eaLnBrk="1" hangingPunct="1">
              <a:lnSpc>
                <a:spcPct val="95000"/>
              </a:lnSpc>
              <a:spcBef>
                <a:spcPct val="10000"/>
              </a:spcBef>
            </a:pPr>
            <a:endParaRPr lang="en-US" sz="800" dirty="0" smtClean="0">
              <a:solidFill>
                <a:srgbClr val="000000"/>
              </a:solidFill>
              <a:latin typeface="Arial" charset="0"/>
              <a:cs typeface="Times New Roman" pitchFamily="18" charset="0"/>
              <a:sym typeface="Times New Roman" pitchFamily="18" charset="0"/>
            </a:endParaRPr>
          </a:p>
          <a:p>
            <a:pPr eaLnBrk="1" hangingPunct="1">
              <a:lnSpc>
                <a:spcPct val="95000"/>
              </a:lnSpc>
              <a:spcBef>
                <a:spcPct val="10000"/>
              </a:spcBef>
              <a:buFontTx/>
              <a:buNone/>
            </a:pPr>
            <a:r>
              <a:rPr lang="en-US" sz="800" b="1" dirty="0" err="1" smtClean="0">
                <a:solidFill>
                  <a:srgbClr val="000000"/>
                </a:solidFill>
                <a:latin typeface="Arial" charset="0"/>
                <a:cs typeface="Times New Roman" pitchFamily="18" charset="0"/>
                <a:sym typeface="Times New Roman" pitchFamily="18" charset="0"/>
              </a:rPr>
              <a:t>Departamento</a:t>
            </a:r>
            <a:r>
              <a:rPr lang="en-US" sz="800" b="1" dirty="0" smtClean="0">
                <a:solidFill>
                  <a:srgbClr val="000000"/>
                </a:solidFill>
                <a:latin typeface="Arial" charset="0"/>
                <a:cs typeface="Times New Roman" pitchFamily="18" charset="0"/>
                <a:sym typeface="Times New Roman" pitchFamily="18" charset="0"/>
              </a:rPr>
              <a:t> de </a:t>
            </a:r>
            <a:r>
              <a:rPr lang="en-US" sz="800" b="1" dirty="0" err="1" smtClean="0">
                <a:solidFill>
                  <a:srgbClr val="000000"/>
                </a:solidFill>
                <a:latin typeface="Arial" charset="0"/>
                <a:cs typeface="Times New Roman" pitchFamily="18" charset="0"/>
                <a:sym typeface="Times New Roman" pitchFamily="18" charset="0"/>
              </a:rPr>
              <a:t>Vivienda</a:t>
            </a:r>
            <a:r>
              <a:rPr lang="en-US" sz="800" b="1" dirty="0" smtClean="0">
                <a:solidFill>
                  <a:srgbClr val="000000"/>
                </a:solidFill>
                <a:latin typeface="Arial" charset="0"/>
                <a:cs typeface="Times New Roman" pitchFamily="18" charset="0"/>
                <a:sym typeface="Times New Roman" pitchFamily="18" charset="0"/>
              </a:rPr>
              <a:t> y </a:t>
            </a:r>
            <a:r>
              <a:rPr lang="en-US" sz="800" b="1" dirty="0" err="1" smtClean="0">
                <a:solidFill>
                  <a:srgbClr val="000000"/>
                </a:solidFill>
                <a:latin typeface="Arial" charset="0"/>
                <a:cs typeface="Times New Roman" pitchFamily="18" charset="0"/>
                <a:sym typeface="Times New Roman" pitchFamily="18" charset="0"/>
              </a:rPr>
              <a:t>Urbanismo</a:t>
            </a:r>
            <a:r>
              <a:rPr lang="en-US" sz="800" b="1" dirty="0" smtClean="0">
                <a:solidFill>
                  <a:srgbClr val="000000"/>
                </a:solidFill>
                <a:latin typeface="Arial" charset="0"/>
                <a:cs typeface="Times New Roman" pitchFamily="18" charset="0"/>
                <a:sym typeface="Times New Roman" pitchFamily="18" charset="0"/>
              </a:rPr>
              <a:t> de los </a:t>
            </a:r>
            <a:r>
              <a:rPr lang="en-US" sz="800" b="1" dirty="0" err="1" smtClean="0">
                <a:solidFill>
                  <a:srgbClr val="000000"/>
                </a:solidFill>
                <a:latin typeface="Arial" charset="0"/>
                <a:cs typeface="Times New Roman" pitchFamily="18" charset="0"/>
                <a:sym typeface="Times New Roman" pitchFamily="18" charset="0"/>
              </a:rPr>
              <a:t>Estados</a:t>
            </a:r>
            <a:r>
              <a:rPr lang="en-US" sz="800" b="1" dirty="0" smtClean="0">
                <a:solidFill>
                  <a:srgbClr val="000000"/>
                </a:solidFill>
                <a:latin typeface="Arial" charset="0"/>
                <a:cs typeface="Times New Roman" pitchFamily="18" charset="0"/>
                <a:sym typeface="Times New Roman" pitchFamily="18" charset="0"/>
              </a:rPr>
              <a:t> </a:t>
            </a:r>
            <a:r>
              <a:rPr lang="en-US" sz="800" b="1" dirty="0" err="1" smtClean="0">
                <a:solidFill>
                  <a:srgbClr val="000000"/>
                </a:solidFill>
                <a:latin typeface="Arial" charset="0"/>
                <a:cs typeface="Times New Roman" pitchFamily="18" charset="0"/>
                <a:sym typeface="Times New Roman" pitchFamily="18" charset="0"/>
              </a:rPr>
              <a:t>Unidos</a:t>
            </a:r>
            <a:r>
              <a:rPr lang="en-US" sz="800" b="1" dirty="0" smtClean="0">
                <a:solidFill>
                  <a:srgbClr val="000000"/>
                </a:solidFill>
                <a:latin typeface="Arial" charset="0"/>
                <a:cs typeface="Times New Roman" pitchFamily="18" charset="0"/>
                <a:sym typeface="Times New Roman" pitchFamily="18" charset="0"/>
              </a:rPr>
              <a:t> (HUD):</a:t>
            </a:r>
          </a:p>
          <a:p>
            <a:pPr marL="228600" lvl="1" indent="-114300" eaLnBrk="1" hangingPunct="1">
              <a:lnSpc>
                <a:spcPct val="95000"/>
              </a:lnSpc>
              <a:spcBef>
                <a:spcPct val="10000"/>
              </a:spcBef>
            </a:pPr>
            <a:r>
              <a:rPr lang="en-US" sz="800" dirty="0" smtClean="0">
                <a:solidFill>
                  <a:srgbClr val="000000"/>
                </a:solidFill>
                <a:latin typeface="Arial" charset="0"/>
                <a:cs typeface="Times New Roman" pitchFamily="18" charset="0"/>
                <a:sym typeface="Times New Roman" pitchFamily="18" charset="0"/>
              </a:rPr>
              <a:t>Si </a:t>
            </a:r>
            <a:r>
              <a:rPr lang="en-US" sz="800" dirty="0" err="1" smtClean="0">
                <a:solidFill>
                  <a:srgbClr val="000000"/>
                </a:solidFill>
                <a:latin typeface="Arial" charset="0"/>
                <a:cs typeface="Times New Roman" pitchFamily="18" charset="0"/>
                <a:sym typeface="Times New Roman" pitchFamily="18" charset="0"/>
              </a:rPr>
              <a:t>usted</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trabaja</a:t>
            </a:r>
            <a:r>
              <a:rPr lang="en-US" sz="800" dirty="0" smtClean="0">
                <a:solidFill>
                  <a:srgbClr val="000000"/>
                </a:solidFill>
                <a:latin typeface="Arial" charset="0"/>
                <a:cs typeface="Times New Roman" pitchFamily="18" charset="0"/>
                <a:sym typeface="Times New Roman" pitchFamily="18" charset="0"/>
              </a:rPr>
              <a:t> en </a:t>
            </a:r>
            <a:r>
              <a:rPr lang="en-US" sz="800" dirty="0" err="1" smtClean="0">
                <a:solidFill>
                  <a:srgbClr val="000000"/>
                </a:solidFill>
                <a:latin typeface="Arial" charset="0"/>
                <a:cs typeface="Times New Roman" pitchFamily="18" charset="0"/>
                <a:sym typeface="Times New Roman" pitchFamily="18" charset="0"/>
              </a:rPr>
              <a:t>viviendas</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inter</a:t>
            </a:r>
            <a:r>
              <a:rPr lang="en-US" sz="800" dirty="0" err="1" smtClean="0">
                <a:solidFill>
                  <a:srgbClr val="000000"/>
                </a:solidFill>
                <a:latin typeface="Times New Roman" pitchFamily="18" charset="0"/>
                <a:cs typeface="Times New Roman" pitchFamily="18" charset="0"/>
                <a:sym typeface="Times New Roman" pitchFamily="18" charset="0"/>
              </a:rPr>
              <a:t>é</a:t>
            </a:r>
            <a:r>
              <a:rPr lang="en-US" sz="800" dirty="0" err="1" smtClean="0">
                <a:solidFill>
                  <a:srgbClr val="000000"/>
                </a:solidFill>
                <a:latin typeface="Arial" charset="0"/>
                <a:cs typeface="Times New Roman" pitchFamily="18" charset="0"/>
                <a:sym typeface="Times New Roman" pitchFamily="18" charset="0"/>
              </a:rPr>
              <a:t>s</a:t>
            </a:r>
            <a:r>
              <a:rPr lang="en-US" sz="800" dirty="0" smtClean="0">
                <a:solidFill>
                  <a:srgbClr val="000000"/>
                </a:solidFill>
                <a:latin typeface="Arial" charset="0"/>
                <a:cs typeface="Times New Roman" pitchFamily="18" charset="0"/>
                <a:sym typeface="Times New Roman" pitchFamily="18" charset="0"/>
              </a:rPr>
              <a:t> </a:t>
            </a:r>
            <a:r>
              <a:rPr lang="es-ES_tradnl" sz="800" dirty="0" smtClean="0">
                <a:solidFill>
                  <a:srgbClr val="000000"/>
                </a:solidFill>
                <a:latin typeface="Arial" charset="0"/>
                <a:cs typeface="Times New Roman" pitchFamily="18" charset="0"/>
                <a:sym typeface="Times New Roman" pitchFamily="18" charset="0"/>
              </a:rPr>
              <a:t>que reciben </a:t>
            </a:r>
            <a:r>
              <a:rPr lang="en-US" sz="800" dirty="0" err="1" smtClean="0">
                <a:solidFill>
                  <a:srgbClr val="000000"/>
                </a:solidFill>
                <a:latin typeface="Arial" charset="0"/>
                <a:cs typeface="Times New Roman" pitchFamily="18" charset="0"/>
                <a:sym typeface="Times New Roman" pitchFamily="18" charset="0"/>
              </a:rPr>
              <a:t>ayuda</a:t>
            </a:r>
            <a:r>
              <a:rPr lang="en-US" sz="800" dirty="0" smtClean="0">
                <a:solidFill>
                  <a:srgbClr val="000000"/>
                </a:solidFill>
                <a:latin typeface="Arial" charset="0"/>
                <a:cs typeface="Times New Roman" pitchFamily="18" charset="0"/>
                <a:sym typeface="Times New Roman" pitchFamily="18" charset="0"/>
              </a:rPr>
              <a:t> federal, </a:t>
            </a:r>
            <a:r>
              <a:rPr lang="en-US" sz="800" dirty="0" err="1" smtClean="0">
                <a:solidFill>
                  <a:srgbClr val="000000"/>
                </a:solidFill>
                <a:latin typeface="Arial" charset="0"/>
                <a:cs typeface="Times New Roman" pitchFamily="18" charset="0"/>
                <a:sym typeface="Times New Roman" pitchFamily="18" charset="0"/>
              </a:rPr>
              <a:t>ser</a:t>
            </a:r>
            <a:r>
              <a:rPr lang="en-US" sz="800" dirty="0" err="1" smtClean="0">
                <a:solidFill>
                  <a:srgbClr val="000000"/>
                </a:solidFill>
                <a:latin typeface="Times New Roman" pitchFamily="18" charset="0"/>
                <a:cs typeface="Times New Roman" pitchFamily="18" charset="0"/>
                <a:sym typeface="Times New Roman" pitchFamily="18" charset="0"/>
              </a:rPr>
              <a:t>á</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necesario</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que</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adopte</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determinadas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acciones</a:t>
            </a:r>
            <a:r>
              <a:rPr lang="en-US" sz="800" dirty="0" smtClean="0">
                <a:solidFill>
                  <a:srgbClr val="000000"/>
                </a:solidFill>
                <a:latin typeface="Arial" charset="0"/>
                <a:cs typeface="Times New Roman" pitchFamily="18" charset="0"/>
                <a:sym typeface="Times New Roman" pitchFamily="18" charset="0"/>
              </a:rPr>
              <a:t> para </a:t>
            </a:r>
            <a:r>
              <a:rPr lang="en-US" sz="800" dirty="0" err="1" smtClean="0">
                <a:solidFill>
                  <a:srgbClr val="000000"/>
                </a:solidFill>
                <a:latin typeface="Arial" charset="0"/>
                <a:cs typeface="Times New Roman" pitchFamily="18" charset="0"/>
                <a:sym typeface="Times New Roman" pitchFamily="18" charset="0"/>
              </a:rPr>
              <a:t>abordar</a:t>
            </a:r>
            <a:r>
              <a:rPr lang="en-US" sz="800" dirty="0" smtClean="0">
                <a:solidFill>
                  <a:srgbClr val="000000"/>
                </a:solidFill>
                <a:latin typeface="Arial" charset="0"/>
                <a:cs typeface="Times New Roman" pitchFamily="18" charset="0"/>
                <a:sym typeface="Times New Roman" pitchFamily="18" charset="0"/>
              </a:rPr>
              <a:t> los </a:t>
            </a:r>
            <a:r>
              <a:rPr lang="en-US" sz="800" dirty="0" err="1" smtClean="0">
                <a:solidFill>
                  <a:srgbClr val="000000"/>
                </a:solidFill>
                <a:latin typeface="Arial" charset="0"/>
                <a:cs typeface="Times New Roman" pitchFamily="18" charset="0"/>
                <a:sym typeface="Times New Roman" pitchFamily="18" charset="0"/>
              </a:rPr>
              <a:t>peligros</a:t>
            </a:r>
            <a:r>
              <a:rPr lang="en-US" sz="800" dirty="0" smtClean="0">
                <a:solidFill>
                  <a:srgbClr val="000000"/>
                </a:solidFill>
                <a:latin typeface="Arial" charset="0"/>
                <a:cs typeface="Times New Roman" pitchFamily="18" charset="0"/>
                <a:sym typeface="Times New Roman" pitchFamily="18" charset="0"/>
              </a:rPr>
              <a:t> del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En </a:t>
            </a:r>
            <a:r>
              <a:rPr lang="en-US" sz="800" dirty="0" err="1" smtClean="0">
                <a:solidFill>
                  <a:srgbClr val="000000"/>
                </a:solidFill>
                <a:latin typeface="Arial" charset="0"/>
                <a:cs typeface="Times New Roman" pitchFamily="18" charset="0"/>
                <a:sym typeface="Times New Roman" pitchFamily="18" charset="0"/>
              </a:rPr>
              <a:t>estos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casos</a:t>
            </a:r>
            <a:r>
              <a:rPr lang="en-US" sz="800" dirty="0" smtClean="0">
                <a:solidFill>
                  <a:srgbClr val="000000"/>
                </a:solidFill>
                <a:latin typeface="Arial" charset="0"/>
                <a:cs typeface="Times New Roman" pitchFamily="18" charset="0"/>
                <a:sym typeface="Times New Roman" pitchFamily="18" charset="0"/>
              </a:rPr>
              <a:t>, los </a:t>
            </a:r>
            <a:r>
              <a:rPr lang="en-US" sz="800" dirty="0" err="1" smtClean="0">
                <a:solidFill>
                  <a:srgbClr val="000000"/>
                </a:solidFill>
                <a:latin typeface="Arial" charset="0"/>
                <a:cs typeface="Times New Roman" pitchFamily="18" charset="0"/>
                <a:sym typeface="Times New Roman" pitchFamily="18" charset="0"/>
              </a:rPr>
              <a:t>trabajadores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deben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recibir</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una</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capacitaci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adecuada</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Consulte</a:t>
            </a:r>
            <a:r>
              <a:rPr lang="en-US" sz="800" dirty="0" smtClean="0">
                <a:solidFill>
                  <a:srgbClr val="000000"/>
                </a:solidFill>
                <a:latin typeface="Arial" charset="0"/>
                <a:cs typeface="Times New Roman" pitchFamily="18" charset="0"/>
                <a:sym typeface="Times New Roman" pitchFamily="18" charset="0"/>
              </a:rPr>
              <a:t> el </a:t>
            </a:r>
            <a:r>
              <a:rPr lang="en-US" sz="800" dirty="0" err="1" smtClean="0">
                <a:solidFill>
                  <a:srgbClr val="000000"/>
                </a:solidFill>
                <a:latin typeface="Arial" charset="0"/>
                <a:cs typeface="Times New Roman" pitchFamily="18" charset="0"/>
                <a:sym typeface="Times New Roman" pitchFamily="18" charset="0"/>
              </a:rPr>
              <a:t>Ap</a:t>
            </a:r>
            <a:r>
              <a:rPr lang="en-US" sz="800" dirty="0" err="1" smtClean="0">
                <a:solidFill>
                  <a:srgbClr val="000000"/>
                </a:solidFill>
                <a:latin typeface="Times New Roman" pitchFamily="18" charset="0"/>
                <a:cs typeface="Times New Roman" pitchFamily="18" charset="0"/>
                <a:sym typeface="Times New Roman" pitchFamily="18" charset="0"/>
              </a:rPr>
              <a:t>é</a:t>
            </a:r>
            <a:r>
              <a:rPr lang="en-US" sz="800" dirty="0" err="1" smtClean="0">
                <a:solidFill>
                  <a:srgbClr val="000000"/>
                </a:solidFill>
                <a:latin typeface="Arial" charset="0"/>
                <a:cs typeface="Times New Roman" pitchFamily="18" charset="0"/>
                <a:sym typeface="Times New Roman" pitchFamily="18" charset="0"/>
              </a:rPr>
              <a:t>ndice</a:t>
            </a:r>
            <a:r>
              <a:rPr lang="en-US" sz="800" dirty="0" smtClean="0">
                <a:solidFill>
                  <a:srgbClr val="000000"/>
                </a:solidFill>
                <a:latin typeface="Arial" charset="0"/>
                <a:cs typeface="Times New Roman" pitchFamily="18" charset="0"/>
                <a:sym typeface="Times New Roman" pitchFamily="18" charset="0"/>
              </a:rPr>
              <a:t> 2 para </a:t>
            </a:r>
            <a:r>
              <a:rPr lang="en-US" sz="800" dirty="0" err="1" smtClean="0">
                <a:solidFill>
                  <a:srgbClr val="000000"/>
                </a:solidFill>
                <a:latin typeface="Arial" charset="0"/>
                <a:cs typeface="Times New Roman" pitchFamily="18" charset="0"/>
                <a:sym typeface="Times New Roman" pitchFamily="18" charset="0"/>
              </a:rPr>
              <a:t>obtener</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m</a:t>
            </a:r>
            <a:r>
              <a:rPr lang="en-US" sz="800" dirty="0" err="1" smtClean="0">
                <a:solidFill>
                  <a:srgbClr val="000000"/>
                </a:solidFill>
                <a:latin typeface="Times New Roman" pitchFamily="18" charset="0"/>
                <a:cs typeface="Times New Roman" pitchFamily="18" charset="0"/>
                <a:sym typeface="Times New Roman" pitchFamily="18" charset="0"/>
              </a:rPr>
              <a:t>á</a:t>
            </a:r>
            <a:r>
              <a:rPr lang="en-US" sz="800" dirty="0" err="1" smtClean="0">
                <a:solidFill>
                  <a:srgbClr val="000000"/>
                </a:solidFill>
                <a:latin typeface="Arial" charset="0"/>
                <a:cs typeface="Times New Roman" pitchFamily="18" charset="0"/>
                <a:sym typeface="Times New Roman" pitchFamily="18" charset="0"/>
              </a:rPr>
              <a:t>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informaci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sobre</a:t>
            </a:r>
            <a:r>
              <a:rPr lang="en-US" sz="800" dirty="0" smtClean="0">
                <a:solidFill>
                  <a:srgbClr val="000000"/>
                </a:solidFill>
                <a:latin typeface="Arial" charset="0"/>
                <a:cs typeface="Times New Roman" pitchFamily="18" charset="0"/>
                <a:sym typeface="Times New Roman" pitchFamily="18" charset="0"/>
              </a:rPr>
              <a:t> los </a:t>
            </a:r>
            <a:r>
              <a:rPr lang="en-US" sz="800" dirty="0" err="1" smtClean="0">
                <a:solidFill>
                  <a:srgbClr val="000000"/>
                </a:solidFill>
                <a:latin typeface="Arial" charset="0"/>
                <a:cs typeface="Times New Roman" pitchFamily="18" charset="0"/>
                <a:sym typeface="Times New Roman" pitchFamily="18" charset="0"/>
              </a:rPr>
              <a:t>requisitos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que</a:t>
            </a:r>
            <a:r>
              <a:rPr lang="en-US" sz="800" dirty="0" smtClean="0">
                <a:solidFill>
                  <a:srgbClr val="000000"/>
                </a:solidFill>
                <a:latin typeface="Arial" charset="0"/>
                <a:cs typeface="Times New Roman" pitchFamily="18" charset="0"/>
                <a:sym typeface="Times New Roman" pitchFamily="18" charset="0"/>
              </a:rPr>
              <a:t> ha </a:t>
            </a:r>
            <a:r>
              <a:rPr lang="en-US" sz="800" dirty="0" err="1" smtClean="0">
                <a:solidFill>
                  <a:srgbClr val="000000"/>
                </a:solidFill>
                <a:latin typeface="Arial" charset="0"/>
                <a:cs typeface="Times New Roman" pitchFamily="18" charset="0"/>
                <a:sym typeface="Times New Roman" pitchFamily="18" charset="0"/>
              </a:rPr>
              <a:t>establecido</a:t>
            </a:r>
            <a:r>
              <a:rPr lang="en-US" sz="800" dirty="0" smtClean="0">
                <a:solidFill>
                  <a:srgbClr val="000000"/>
                </a:solidFill>
                <a:latin typeface="Arial" charset="0"/>
                <a:cs typeface="Times New Roman" pitchFamily="18" charset="0"/>
                <a:sym typeface="Times New Roman" pitchFamily="18" charset="0"/>
              </a:rPr>
              <a:t> el HUD en </a:t>
            </a:r>
            <a:r>
              <a:rPr lang="en-US" sz="800" dirty="0" err="1" smtClean="0">
                <a:solidFill>
                  <a:srgbClr val="000000"/>
                </a:solidFill>
                <a:latin typeface="Arial" charset="0"/>
                <a:cs typeface="Times New Roman" pitchFamily="18" charset="0"/>
                <a:sym typeface="Times New Roman" pitchFamily="18" charset="0"/>
              </a:rPr>
              <a:t>cuanto</a:t>
            </a:r>
            <a:r>
              <a:rPr lang="en-US" sz="800" dirty="0" smtClean="0">
                <a:solidFill>
                  <a:srgbClr val="000000"/>
                </a:solidFill>
                <a:latin typeface="Arial" charset="0"/>
                <a:cs typeface="Times New Roman" pitchFamily="18" charset="0"/>
                <a:sym typeface="Times New Roman" pitchFamily="18" charset="0"/>
              </a:rPr>
              <a:t> a </a:t>
            </a:r>
            <a:r>
              <a:rPr lang="en-US" sz="800" dirty="0" err="1" smtClean="0">
                <a:solidFill>
                  <a:srgbClr val="000000"/>
                </a:solidFill>
                <a:latin typeface="Arial" charset="0"/>
                <a:cs typeface="Times New Roman" pitchFamily="18" charset="0"/>
                <a:sym typeface="Times New Roman" pitchFamily="18" charset="0"/>
              </a:rPr>
              <a:t>capacitaci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del </a:t>
            </a:r>
            <a:r>
              <a:rPr lang="en-US" sz="800" dirty="0" err="1" smtClean="0">
                <a:solidFill>
                  <a:srgbClr val="000000"/>
                </a:solidFill>
                <a:latin typeface="Arial" charset="0"/>
                <a:cs typeface="Times New Roman" pitchFamily="18" charset="0"/>
                <a:sym typeface="Times New Roman" pitchFamily="18" charset="0"/>
              </a:rPr>
              <a:t>trabajador</a:t>
            </a:r>
            <a:r>
              <a:rPr lang="en-US" sz="800" dirty="0" smtClean="0">
                <a:solidFill>
                  <a:srgbClr val="000000"/>
                </a:solidFill>
                <a:latin typeface="Arial" charset="0"/>
                <a:cs typeface="Times New Roman" pitchFamily="18" charset="0"/>
                <a:sym typeface="Times New Roman" pitchFamily="18" charset="0"/>
              </a:rPr>
              <a:t> y </a:t>
            </a:r>
            <a:r>
              <a:rPr lang="en-US" sz="800" dirty="0" err="1" smtClean="0">
                <a:solidFill>
                  <a:srgbClr val="000000"/>
                </a:solidFill>
                <a:latin typeface="Arial" charset="0"/>
                <a:cs typeface="Times New Roman" pitchFamily="18" charset="0"/>
                <a:sym typeface="Times New Roman" pitchFamily="18" charset="0"/>
              </a:rPr>
              <a:t>reducci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de los </a:t>
            </a:r>
            <a:r>
              <a:rPr lang="en-US" sz="800" dirty="0" err="1" smtClean="0">
                <a:solidFill>
                  <a:srgbClr val="000000"/>
                </a:solidFill>
                <a:latin typeface="Arial" charset="0"/>
                <a:cs typeface="Times New Roman" pitchFamily="18" charset="0"/>
                <a:sym typeface="Times New Roman" pitchFamily="18" charset="0"/>
              </a:rPr>
              <a:t>peligros</a:t>
            </a:r>
            <a:r>
              <a:rPr lang="en-US" sz="800" dirty="0" smtClean="0">
                <a:solidFill>
                  <a:srgbClr val="000000"/>
                </a:solidFill>
                <a:latin typeface="Arial" charset="0"/>
                <a:cs typeface="Times New Roman" pitchFamily="18" charset="0"/>
                <a:sym typeface="Times New Roman" pitchFamily="18" charset="0"/>
              </a:rPr>
              <a:t> del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en </a:t>
            </a:r>
            <a:r>
              <a:rPr lang="en-US" sz="800" dirty="0" err="1" smtClean="0">
                <a:solidFill>
                  <a:srgbClr val="000000"/>
                </a:solidFill>
                <a:latin typeface="Arial" charset="0"/>
                <a:cs typeface="Times New Roman" pitchFamily="18" charset="0"/>
                <a:sym typeface="Times New Roman" pitchFamily="18" charset="0"/>
              </a:rPr>
              <a:t>viviendas</a:t>
            </a:r>
            <a:r>
              <a:rPr lang="en-US" sz="800" dirty="0" smtClean="0">
                <a:solidFill>
                  <a:srgbClr val="000000"/>
                </a:solidFill>
                <a:latin typeface="Arial" charset="0"/>
                <a:cs typeface="Times New Roman" pitchFamily="18" charset="0"/>
                <a:sym typeface="Times New Roman" pitchFamily="18" charset="0"/>
              </a:rPr>
              <a:t> con </a:t>
            </a:r>
            <a:r>
              <a:rPr lang="en-US" sz="800" dirty="0" err="1" smtClean="0">
                <a:solidFill>
                  <a:srgbClr val="000000"/>
                </a:solidFill>
                <a:latin typeface="Arial" charset="0"/>
                <a:cs typeface="Times New Roman" pitchFamily="18" charset="0"/>
                <a:sym typeface="Times New Roman" pitchFamily="18" charset="0"/>
              </a:rPr>
              <a:t>ayuda</a:t>
            </a:r>
            <a:r>
              <a:rPr lang="en-US" sz="800" dirty="0" smtClean="0">
                <a:solidFill>
                  <a:srgbClr val="000000"/>
                </a:solidFill>
                <a:latin typeface="Arial" charset="0"/>
                <a:cs typeface="Times New Roman" pitchFamily="18" charset="0"/>
                <a:sym typeface="Times New Roman" pitchFamily="18" charset="0"/>
              </a:rPr>
              <a:t> federal.</a:t>
            </a:r>
          </a:p>
          <a:p>
            <a:pPr marL="228600" lvl="1" indent="-114300" eaLnBrk="1" hangingPunct="1">
              <a:lnSpc>
                <a:spcPct val="95000"/>
              </a:lnSpc>
              <a:spcBef>
                <a:spcPct val="10000"/>
              </a:spcBef>
            </a:pPr>
            <a:r>
              <a:rPr lang="en-US" sz="800" dirty="0" smtClean="0">
                <a:solidFill>
                  <a:srgbClr val="000000"/>
                </a:solidFill>
                <a:latin typeface="Arial" charset="0"/>
                <a:cs typeface="Times New Roman" pitchFamily="18" charset="0"/>
                <a:sym typeface="Times New Roman" pitchFamily="18" charset="0"/>
              </a:rPr>
              <a:t>El HUD </a:t>
            </a:r>
            <a:r>
              <a:rPr lang="en-US" sz="800" dirty="0" err="1" smtClean="0">
                <a:solidFill>
                  <a:srgbClr val="000000"/>
                </a:solidFill>
                <a:latin typeface="Arial" charset="0"/>
                <a:cs typeface="Times New Roman" pitchFamily="18" charset="0"/>
                <a:sym typeface="Times New Roman" pitchFamily="18" charset="0"/>
              </a:rPr>
              <a:t>cuenta</a:t>
            </a:r>
            <a:r>
              <a:rPr lang="en-US" sz="800" dirty="0" smtClean="0">
                <a:solidFill>
                  <a:srgbClr val="000000"/>
                </a:solidFill>
                <a:latin typeface="Arial" charset="0"/>
                <a:cs typeface="Times New Roman" pitchFamily="18" charset="0"/>
                <a:sym typeface="Times New Roman" pitchFamily="18" charset="0"/>
              </a:rPr>
              <a:t> con un </a:t>
            </a:r>
            <a:r>
              <a:rPr lang="en-US" sz="800" dirty="0" err="1" smtClean="0">
                <a:solidFill>
                  <a:srgbClr val="000000"/>
                </a:solidFill>
                <a:latin typeface="Arial" charset="0"/>
                <a:cs typeface="Times New Roman" pitchFamily="18" charset="0"/>
                <a:sym typeface="Times New Roman" pitchFamily="18" charset="0"/>
              </a:rPr>
              <a:t>programa</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subsidios</a:t>
            </a:r>
            <a:r>
              <a:rPr lang="en-US" sz="800" dirty="0" smtClean="0">
                <a:solidFill>
                  <a:srgbClr val="000000"/>
                </a:solidFill>
                <a:latin typeface="Arial" charset="0"/>
                <a:cs typeface="Times New Roman" pitchFamily="18" charset="0"/>
                <a:sym typeface="Times New Roman" pitchFamily="18" charset="0"/>
              </a:rPr>
              <a:t> para </a:t>
            </a:r>
            <a:r>
              <a:rPr lang="en-US" sz="800" dirty="0" err="1" smtClean="0">
                <a:solidFill>
                  <a:srgbClr val="000000"/>
                </a:solidFill>
                <a:latin typeface="Arial" charset="0"/>
                <a:cs typeface="Times New Roman" pitchFamily="18" charset="0"/>
                <a:sym typeface="Times New Roman" pitchFamily="18" charset="0"/>
              </a:rPr>
              <a:t>que</a:t>
            </a:r>
            <a:r>
              <a:rPr lang="en-US" sz="800" dirty="0" smtClean="0">
                <a:solidFill>
                  <a:srgbClr val="000000"/>
                </a:solidFill>
                <a:latin typeface="Arial" charset="0"/>
                <a:cs typeface="Times New Roman" pitchFamily="18" charset="0"/>
                <a:sym typeface="Times New Roman" pitchFamily="18" charset="0"/>
              </a:rPr>
              <a:t> los </a:t>
            </a:r>
            <a:r>
              <a:rPr lang="en-US" sz="800" dirty="0" err="1" smtClean="0">
                <a:solidFill>
                  <a:srgbClr val="000000"/>
                </a:solidFill>
                <a:latin typeface="Arial" charset="0"/>
                <a:cs typeface="Times New Roman" pitchFamily="18" charset="0"/>
                <a:sym typeface="Times New Roman" pitchFamily="18" charset="0"/>
              </a:rPr>
              <a:t>gobiernos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estatales</a:t>
            </a:r>
            <a:r>
              <a:rPr lang="en-US" sz="800" dirty="0" smtClean="0">
                <a:solidFill>
                  <a:srgbClr val="000000"/>
                </a:solidFill>
                <a:latin typeface="Arial" charset="0"/>
                <a:cs typeface="Times New Roman" pitchFamily="18" charset="0"/>
                <a:sym typeface="Times New Roman" pitchFamily="18" charset="0"/>
              </a:rPr>
              <a:t> y locales </a:t>
            </a:r>
            <a:r>
              <a:rPr lang="en-US" sz="800" dirty="0" err="1" smtClean="0">
                <a:solidFill>
                  <a:srgbClr val="000000"/>
                </a:solidFill>
                <a:latin typeface="Arial" charset="0"/>
                <a:cs typeface="Times New Roman" pitchFamily="18" charset="0"/>
                <a:sym typeface="Times New Roman" pitchFamily="18" charset="0"/>
              </a:rPr>
              <a:t>financien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actividades</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reducci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de los </a:t>
            </a:r>
            <a:r>
              <a:rPr lang="en-US" sz="800" dirty="0" err="1" smtClean="0">
                <a:solidFill>
                  <a:srgbClr val="000000"/>
                </a:solidFill>
                <a:latin typeface="Arial" charset="0"/>
                <a:cs typeface="Times New Roman" pitchFamily="18" charset="0"/>
                <a:sym typeface="Times New Roman" pitchFamily="18" charset="0"/>
              </a:rPr>
              <a:t>peligros</a:t>
            </a:r>
            <a:r>
              <a:rPr lang="en-US" sz="800" dirty="0" smtClean="0">
                <a:solidFill>
                  <a:srgbClr val="000000"/>
                </a:solidFill>
                <a:latin typeface="Arial" charset="0"/>
                <a:cs typeface="Times New Roman" pitchFamily="18" charset="0"/>
                <a:sym typeface="Times New Roman" pitchFamily="18" charset="0"/>
              </a:rPr>
              <a:t> del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a:t>
            </a:r>
          </a:p>
          <a:p>
            <a:pPr marL="228600" lvl="1" indent="-114300" eaLnBrk="1" hangingPunct="1">
              <a:lnSpc>
                <a:spcPct val="95000"/>
              </a:lnSpc>
              <a:spcBef>
                <a:spcPct val="10000"/>
              </a:spcBef>
            </a:pPr>
            <a:r>
              <a:rPr lang="en-US" sz="800" dirty="0" err="1" smtClean="0">
                <a:solidFill>
                  <a:srgbClr val="000000"/>
                </a:solidFill>
                <a:latin typeface="Arial" charset="0"/>
                <a:cs typeface="Times New Roman" pitchFamily="18" charset="0"/>
                <a:sym typeface="Times New Roman" pitchFamily="18" charset="0"/>
              </a:rPr>
              <a:t>Averig</a:t>
            </a:r>
            <a:r>
              <a:rPr lang="en-US" sz="800" dirty="0" err="1" smtClean="0">
                <a:solidFill>
                  <a:srgbClr val="000000"/>
                </a:solidFill>
                <a:latin typeface="Times New Roman" pitchFamily="18" charset="0"/>
                <a:cs typeface="Times New Roman" pitchFamily="18" charset="0"/>
                <a:sym typeface="Times New Roman" pitchFamily="18" charset="0"/>
              </a:rPr>
              <a:t>ü</a:t>
            </a:r>
            <a:r>
              <a:rPr lang="en-US" sz="800" dirty="0" err="1" smtClean="0">
                <a:solidFill>
                  <a:srgbClr val="000000"/>
                </a:solidFill>
                <a:latin typeface="Arial" charset="0"/>
                <a:cs typeface="Times New Roman" pitchFamily="18" charset="0"/>
                <a:sym typeface="Times New Roman" pitchFamily="18" charset="0"/>
              </a:rPr>
              <a:t>e</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si</a:t>
            </a:r>
            <a:r>
              <a:rPr lang="en-US" sz="800" dirty="0" smtClean="0">
                <a:solidFill>
                  <a:srgbClr val="000000"/>
                </a:solidFill>
                <a:latin typeface="Arial" charset="0"/>
                <a:cs typeface="Times New Roman" pitchFamily="18" charset="0"/>
                <a:sym typeface="Times New Roman" pitchFamily="18" charset="0"/>
              </a:rPr>
              <a:t> en los </a:t>
            </a:r>
            <a:r>
              <a:rPr lang="en-US" sz="800" dirty="0" err="1" smtClean="0">
                <a:solidFill>
                  <a:srgbClr val="000000"/>
                </a:solidFill>
                <a:latin typeface="Arial" charset="0"/>
                <a:cs typeface="Times New Roman" pitchFamily="18" charset="0"/>
                <a:sym typeface="Times New Roman" pitchFamily="18" charset="0"/>
              </a:rPr>
              <a:t>estados</a:t>
            </a:r>
            <a:r>
              <a:rPr lang="en-US" sz="800" dirty="0" smtClean="0">
                <a:solidFill>
                  <a:srgbClr val="000000"/>
                </a:solidFill>
                <a:latin typeface="Arial" charset="0"/>
                <a:cs typeface="Times New Roman" pitchFamily="18" charset="0"/>
                <a:sym typeface="Times New Roman" pitchFamily="18" charset="0"/>
              </a:rPr>
              <a:t> y </a:t>
            </a:r>
            <a:r>
              <a:rPr lang="en-US" sz="800" dirty="0" err="1" smtClean="0">
                <a:solidFill>
                  <a:srgbClr val="000000"/>
                </a:solidFill>
                <a:latin typeface="Arial" charset="0"/>
                <a:cs typeface="Times New Roman" pitchFamily="18" charset="0"/>
                <a:sym typeface="Times New Roman" pitchFamily="18" charset="0"/>
              </a:rPr>
              <a:t>las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localidades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lim</a:t>
            </a:r>
            <a:r>
              <a:rPr lang="en-US" sz="800" dirty="0" err="1" smtClean="0">
                <a:solidFill>
                  <a:srgbClr val="000000"/>
                </a:solidFill>
                <a:latin typeface="Times New Roman" pitchFamily="18" charset="0"/>
                <a:cs typeface="Times New Roman" pitchFamily="18" charset="0"/>
                <a:sym typeface="Times New Roman" pitchFamily="18" charset="0"/>
              </a:rPr>
              <a:t>í</a:t>
            </a:r>
            <a:r>
              <a:rPr lang="en-US" sz="800" dirty="0" err="1" smtClean="0">
                <a:solidFill>
                  <a:srgbClr val="000000"/>
                </a:solidFill>
                <a:latin typeface="Arial" charset="0"/>
                <a:cs typeface="Times New Roman" pitchFamily="18" charset="0"/>
                <a:sym typeface="Times New Roman" pitchFamily="18" charset="0"/>
              </a:rPr>
              <a:t>trofes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existe</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alg</a:t>
            </a:r>
            <a:r>
              <a:rPr lang="en-US" sz="800" dirty="0" err="1" smtClean="0">
                <a:solidFill>
                  <a:srgbClr val="000000"/>
                </a:solidFill>
                <a:latin typeface="Times New Roman" pitchFamily="18" charset="0"/>
                <a:cs typeface="Times New Roman" pitchFamily="18" charset="0"/>
                <a:sym typeface="Times New Roman" pitchFamily="18" charset="0"/>
              </a:rPr>
              <a:t>ú</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programa</a:t>
            </a:r>
            <a:r>
              <a:rPr lang="en-US" sz="800" dirty="0" smtClean="0">
                <a:solidFill>
                  <a:srgbClr val="000000"/>
                </a:solidFill>
                <a:latin typeface="Arial" charset="0"/>
                <a:cs typeface="Times New Roman" pitchFamily="18" charset="0"/>
                <a:sym typeface="Times New Roman" pitchFamily="18" charset="0"/>
              </a:rPr>
              <a:t> local (con </a:t>
            </a:r>
            <a:r>
              <a:rPr lang="en-US" sz="800" dirty="0" err="1" smtClean="0">
                <a:solidFill>
                  <a:srgbClr val="000000"/>
                </a:solidFill>
                <a:latin typeface="Arial" charset="0"/>
                <a:cs typeface="Times New Roman" pitchFamily="18" charset="0"/>
                <a:sym typeface="Times New Roman" pitchFamily="18" charset="0"/>
              </a:rPr>
              <a:t>fondos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estatales</a:t>
            </a:r>
            <a:r>
              <a:rPr lang="en-US" sz="800" dirty="0" smtClean="0">
                <a:solidFill>
                  <a:srgbClr val="000000"/>
                </a:solidFill>
                <a:latin typeface="Arial" charset="0"/>
                <a:cs typeface="Times New Roman" pitchFamily="18" charset="0"/>
                <a:sym typeface="Times New Roman" pitchFamily="18" charset="0"/>
              </a:rPr>
              <a:t> o </a:t>
            </a:r>
            <a:r>
              <a:rPr lang="en-US" sz="800" dirty="0" err="1" smtClean="0">
                <a:solidFill>
                  <a:srgbClr val="000000"/>
                </a:solidFill>
                <a:latin typeface="Arial" charset="0"/>
                <a:cs typeface="Times New Roman" pitchFamily="18" charset="0"/>
                <a:sym typeface="Times New Roman" pitchFamily="18" charset="0"/>
              </a:rPr>
              <a:t>federales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dise</a:t>
            </a:r>
            <a:r>
              <a:rPr lang="en-US" sz="800" dirty="0" err="1" smtClean="0">
                <a:solidFill>
                  <a:srgbClr val="000000"/>
                </a:solidFill>
                <a:latin typeface="Times New Roman" pitchFamily="18" charset="0"/>
                <a:cs typeface="Times New Roman" pitchFamily="18" charset="0"/>
                <a:sym typeface="Times New Roman" pitchFamily="18" charset="0"/>
              </a:rPr>
              <a:t>ñ</a:t>
            </a:r>
            <a:r>
              <a:rPr lang="en-US" sz="800" dirty="0" err="1" smtClean="0">
                <a:solidFill>
                  <a:srgbClr val="000000"/>
                </a:solidFill>
                <a:latin typeface="Arial" charset="0"/>
                <a:cs typeface="Times New Roman" pitchFamily="18" charset="0"/>
                <a:sym typeface="Times New Roman" pitchFamily="18" charset="0"/>
              </a:rPr>
              <a:t>ado</a:t>
            </a:r>
            <a:r>
              <a:rPr lang="en-US" sz="800" dirty="0" smtClean="0">
                <a:solidFill>
                  <a:srgbClr val="000000"/>
                </a:solidFill>
                <a:latin typeface="Arial" charset="0"/>
                <a:cs typeface="Times New Roman" pitchFamily="18" charset="0"/>
                <a:sym typeface="Times New Roman" pitchFamily="18" charset="0"/>
              </a:rPr>
              <a:t> para </a:t>
            </a:r>
            <a:r>
              <a:rPr lang="en-US" sz="800" dirty="0" err="1" smtClean="0">
                <a:solidFill>
                  <a:srgbClr val="000000"/>
                </a:solidFill>
                <a:latin typeface="Arial" charset="0"/>
                <a:cs typeface="Times New Roman" pitchFamily="18" charset="0"/>
                <a:sym typeface="Times New Roman" pitchFamily="18" charset="0"/>
              </a:rPr>
              <a:t>contrarrestar</a:t>
            </a:r>
            <a:r>
              <a:rPr lang="en-US" sz="800" dirty="0" smtClean="0">
                <a:solidFill>
                  <a:srgbClr val="000000"/>
                </a:solidFill>
                <a:latin typeface="Arial" charset="0"/>
                <a:cs typeface="Times New Roman" pitchFamily="18" charset="0"/>
                <a:sym typeface="Times New Roman" pitchFamily="18" charset="0"/>
              </a:rPr>
              <a:t> los </a:t>
            </a:r>
            <a:r>
              <a:rPr lang="en-US" sz="800" dirty="0" err="1" smtClean="0">
                <a:solidFill>
                  <a:srgbClr val="000000"/>
                </a:solidFill>
                <a:latin typeface="Arial" charset="0"/>
                <a:cs typeface="Times New Roman" pitchFamily="18" charset="0"/>
                <a:sym typeface="Times New Roman" pitchFamily="18" charset="0"/>
              </a:rPr>
              <a:t>peligros</a:t>
            </a:r>
            <a:r>
              <a:rPr lang="en-US" sz="800" dirty="0" smtClean="0">
                <a:solidFill>
                  <a:srgbClr val="000000"/>
                </a:solidFill>
                <a:latin typeface="Arial" charset="0"/>
                <a:cs typeface="Times New Roman" pitchFamily="18" charset="0"/>
                <a:sym typeface="Times New Roman" pitchFamily="18" charset="0"/>
              </a:rPr>
              <a:t> del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a:t>
            </a:r>
          </a:p>
          <a:p>
            <a:pPr marL="228600" lvl="1" indent="-114300" eaLnBrk="1" hangingPunct="1">
              <a:lnSpc>
                <a:spcPct val="95000"/>
              </a:lnSpc>
              <a:spcBef>
                <a:spcPct val="10000"/>
              </a:spcBef>
            </a:pPr>
            <a:endParaRPr lang="en-US" sz="800" dirty="0" smtClean="0">
              <a:solidFill>
                <a:srgbClr val="000000"/>
              </a:solidFill>
              <a:latin typeface="Arial" charset="0"/>
              <a:cs typeface="Times New Roman" pitchFamily="18" charset="0"/>
              <a:sym typeface="Times New Roman" pitchFamily="18" charset="0"/>
            </a:endParaRPr>
          </a:p>
          <a:p>
            <a:pPr eaLnBrk="1" hangingPunct="1">
              <a:lnSpc>
                <a:spcPct val="95000"/>
              </a:lnSpc>
              <a:spcBef>
                <a:spcPct val="10000"/>
              </a:spcBef>
              <a:buFontTx/>
              <a:buNone/>
            </a:pPr>
            <a:r>
              <a:rPr lang="en-US" sz="800" b="1" dirty="0" err="1" smtClean="0">
                <a:solidFill>
                  <a:srgbClr val="000000"/>
                </a:solidFill>
                <a:latin typeface="Arial" charset="0"/>
                <a:cs typeface="Times New Roman" pitchFamily="18" charset="0"/>
                <a:sym typeface="Times New Roman" pitchFamily="18" charset="0"/>
              </a:rPr>
              <a:t>Administraci</a:t>
            </a:r>
            <a:r>
              <a:rPr lang="en-US" sz="800" b="1" dirty="0" err="1" smtClean="0">
                <a:solidFill>
                  <a:srgbClr val="000000"/>
                </a:solidFill>
                <a:latin typeface="Times New Roman" pitchFamily="18" charset="0"/>
                <a:cs typeface="Times New Roman" pitchFamily="18" charset="0"/>
                <a:sym typeface="Times New Roman" pitchFamily="18" charset="0"/>
              </a:rPr>
              <a:t>ó</a:t>
            </a:r>
            <a:r>
              <a:rPr lang="en-US" sz="800" b="1" dirty="0" err="1" smtClean="0">
                <a:solidFill>
                  <a:srgbClr val="000000"/>
                </a:solidFill>
                <a:latin typeface="Arial" charset="0"/>
                <a:cs typeface="Times New Roman" pitchFamily="18" charset="0"/>
                <a:sym typeface="Times New Roman" pitchFamily="18" charset="0"/>
              </a:rPr>
              <a:t>n</a:t>
            </a:r>
            <a:r>
              <a:rPr lang="en-US" sz="800" b="1" dirty="0" smtClean="0">
                <a:solidFill>
                  <a:srgbClr val="000000"/>
                </a:solidFill>
                <a:latin typeface="Arial" charset="0"/>
                <a:cs typeface="Times New Roman" pitchFamily="18" charset="0"/>
                <a:sym typeface="Times New Roman" pitchFamily="18" charset="0"/>
              </a:rPr>
              <a:t> de </a:t>
            </a:r>
            <a:r>
              <a:rPr lang="en-US" sz="800" b="1" dirty="0" err="1" smtClean="0">
                <a:solidFill>
                  <a:srgbClr val="000000"/>
                </a:solidFill>
                <a:latin typeface="Arial" charset="0"/>
                <a:cs typeface="Times New Roman" pitchFamily="18" charset="0"/>
                <a:sym typeface="Times New Roman" pitchFamily="18" charset="0"/>
              </a:rPr>
              <a:t>Seguridad</a:t>
            </a:r>
            <a:r>
              <a:rPr lang="en-US" sz="800" b="1" dirty="0" smtClean="0">
                <a:solidFill>
                  <a:srgbClr val="000000"/>
                </a:solidFill>
                <a:latin typeface="Arial" charset="0"/>
                <a:cs typeface="Times New Roman" pitchFamily="18" charset="0"/>
                <a:sym typeface="Times New Roman" pitchFamily="18" charset="0"/>
              </a:rPr>
              <a:t> y </a:t>
            </a:r>
            <a:r>
              <a:rPr lang="en-US" sz="800" b="1" dirty="0" err="1" smtClean="0">
                <a:solidFill>
                  <a:srgbClr val="000000"/>
                </a:solidFill>
                <a:latin typeface="Arial" charset="0"/>
                <a:cs typeface="Times New Roman" pitchFamily="18" charset="0"/>
                <a:sym typeface="Times New Roman" pitchFamily="18" charset="0"/>
              </a:rPr>
              <a:t>Salud</a:t>
            </a:r>
            <a:r>
              <a:rPr lang="en-US" sz="800" b="1" dirty="0" smtClean="0">
                <a:solidFill>
                  <a:srgbClr val="000000"/>
                </a:solidFill>
                <a:latin typeface="Arial" charset="0"/>
                <a:cs typeface="Times New Roman" pitchFamily="18" charset="0"/>
                <a:sym typeface="Times New Roman" pitchFamily="18" charset="0"/>
              </a:rPr>
              <a:t> </a:t>
            </a:r>
            <a:r>
              <a:rPr lang="en-US" sz="800" b="1" dirty="0" err="1" smtClean="0">
                <a:solidFill>
                  <a:srgbClr val="000000"/>
                </a:solidFill>
                <a:latin typeface="Arial" charset="0"/>
                <a:cs typeface="Times New Roman" pitchFamily="18" charset="0"/>
                <a:sym typeface="Times New Roman" pitchFamily="18" charset="0"/>
              </a:rPr>
              <a:t>Ocupacional</a:t>
            </a:r>
            <a:r>
              <a:rPr lang="en-US" sz="800" b="1" dirty="0" smtClean="0">
                <a:solidFill>
                  <a:srgbClr val="000000"/>
                </a:solidFill>
                <a:latin typeface="Arial" charset="0"/>
                <a:cs typeface="Times New Roman" pitchFamily="18" charset="0"/>
                <a:sym typeface="Times New Roman" pitchFamily="18" charset="0"/>
              </a:rPr>
              <a:t> de los </a:t>
            </a:r>
            <a:r>
              <a:rPr lang="en-US" sz="800" b="1" dirty="0" err="1" smtClean="0">
                <a:solidFill>
                  <a:srgbClr val="000000"/>
                </a:solidFill>
                <a:latin typeface="Arial" charset="0"/>
                <a:cs typeface="Times New Roman" pitchFamily="18" charset="0"/>
                <a:sym typeface="Times New Roman" pitchFamily="18" charset="0"/>
              </a:rPr>
              <a:t>Estados</a:t>
            </a:r>
            <a:r>
              <a:rPr lang="en-US" sz="800" b="1" dirty="0" smtClean="0">
                <a:solidFill>
                  <a:srgbClr val="000000"/>
                </a:solidFill>
                <a:latin typeface="Arial" charset="0"/>
                <a:cs typeface="Times New Roman" pitchFamily="18" charset="0"/>
                <a:sym typeface="Times New Roman" pitchFamily="18" charset="0"/>
              </a:rPr>
              <a:t> </a:t>
            </a:r>
            <a:r>
              <a:rPr lang="en-US" sz="800" b="1" dirty="0" err="1" smtClean="0">
                <a:solidFill>
                  <a:srgbClr val="000000"/>
                </a:solidFill>
                <a:latin typeface="Arial" charset="0"/>
                <a:cs typeface="Times New Roman" pitchFamily="18" charset="0"/>
                <a:sym typeface="Times New Roman" pitchFamily="18" charset="0"/>
              </a:rPr>
              <a:t>Unidos</a:t>
            </a:r>
            <a:r>
              <a:rPr lang="en-US" sz="800" b="1" dirty="0" smtClean="0">
                <a:solidFill>
                  <a:srgbClr val="000000"/>
                </a:solidFill>
                <a:latin typeface="Arial" charset="0"/>
                <a:cs typeface="Times New Roman" pitchFamily="18" charset="0"/>
                <a:sym typeface="Times New Roman" pitchFamily="18" charset="0"/>
              </a:rPr>
              <a:t> (OSHA)</a:t>
            </a:r>
            <a:r>
              <a:rPr lang="en-US" sz="800" dirty="0" smtClean="0">
                <a:solidFill>
                  <a:srgbClr val="000000"/>
                </a:solidFill>
                <a:latin typeface="Arial" charset="0"/>
                <a:cs typeface="Times New Roman" pitchFamily="18" charset="0"/>
                <a:sym typeface="Times New Roman" pitchFamily="18" charset="0"/>
              </a:rPr>
              <a:t>: La OSHA </a:t>
            </a:r>
            <a:r>
              <a:rPr lang="en-US" sz="800" dirty="0" err="1" smtClean="0">
                <a:solidFill>
                  <a:srgbClr val="000000"/>
                </a:solidFill>
                <a:latin typeface="Arial" charset="0"/>
                <a:cs typeface="Times New Roman" pitchFamily="18" charset="0"/>
                <a:sym typeface="Times New Roman" pitchFamily="18" charset="0"/>
              </a:rPr>
              <a:t>tiene</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una</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norma</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sobre</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en la </a:t>
            </a:r>
            <a:r>
              <a:rPr lang="en-US" sz="800" dirty="0" err="1" smtClean="0">
                <a:solidFill>
                  <a:srgbClr val="000000"/>
                </a:solidFill>
                <a:latin typeface="Arial" charset="0"/>
                <a:cs typeface="Times New Roman" pitchFamily="18" charset="0"/>
                <a:sym typeface="Times New Roman" pitchFamily="18" charset="0"/>
              </a:rPr>
              <a:t>construcci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que</a:t>
            </a:r>
            <a:r>
              <a:rPr lang="en-US" sz="800" dirty="0" smtClean="0">
                <a:solidFill>
                  <a:srgbClr val="000000"/>
                </a:solidFill>
                <a:latin typeface="Arial" charset="0"/>
                <a:cs typeface="Times New Roman" pitchFamily="18" charset="0"/>
                <a:sym typeface="Times New Roman" pitchFamily="18" charset="0"/>
              </a:rPr>
              <a:t> resume los </a:t>
            </a:r>
            <a:r>
              <a:rPr lang="en-US" sz="800" dirty="0" err="1" smtClean="0">
                <a:solidFill>
                  <a:srgbClr val="000000"/>
                </a:solidFill>
                <a:latin typeface="Arial" charset="0"/>
                <a:cs typeface="Times New Roman" pitchFamily="18" charset="0"/>
                <a:sym typeface="Times New Roman" pitchFamily="18" charset="0"/>
              </a:rPr>
              <a:t>requisitos</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protecci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al </a:t>
            </a:r>
            <a:r>
              <a:rPr lang="en-US" sz="800" dirty="0" err="1" smtClean="0">
                <a:solidFill>
                  <a:srgbClr val="000000"/>
                </a:solidFill>
                <a:latin typeface="Arial" charset="0"/>
                <a:cs typeface="Times New Roman" pitchFamily="18" charset="0"/>
                <a:sym typeface="Times New Roman" pitchFamily="18" charset="0"/>
              </a:rPr>
              <a:t>trabajador</a:t>
            </a:r>
            <a:r>
              <a:rPr lang="en-US" sz="800" dirty="0" smtClean="0">
                <a:solidFill>
                  <a:srgbClr val="000000"/>
                </a:solidFill>
                <a:latin typeface="Arial" charset="0"/>
                <a:cs typeface="Times New Roman" pitchFamily="18" charset="0"/>
                <a:sym typeface="Times New Roman" pitchFamily="18" charset="0"/>
              </a:rPr>
              <a:t>. Su </a:t>
            </a:r>
            <a:r>
              <a:rPr lang="en-US" sz="800" dirty="0" err="1" smtClean="0">
                <a:solidFill>
                  <a:srgbClr val="000000"/>
                </a:solidFill>
                <a:latin typeface="Arial" charset="0"/>
                <a:cs typeface="Times New Roman" pitchFamily="18" charset="0"/>
                <a:sym typeface="Times New Roman" pitchFamily="18" charset="0"/>
              </a:rPr>
              <a:t>empleador</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debe</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estar</a:t>
            </a:r>
            <a:r>
              <a:rPr lang="en-US" sz="800" dirty="0" smtClean="0">
                <a:solidFill>
                  <a:srgbClr val="000000"/>
                </a:solidFill>
                <a:latin typeface="Arial" charset="0"/>
                <a:cs typeface="Times New Roman" pitchFamily="18" charset="0"/>
                <a:sym typeface="Times New Roman" pitchFamily="18" charset="0"/>
              </a:rPr>
              <a:t> al </a:t>
            </a:r>
            <a:r>
              <a:rPr lang="en-US" sz="800" dirty="0" err="1" smtClean="0">
                <a:solidFill>
                  <a:srgbClr val="000000"/>
                </a:solidFill>
                <a:latin typeface="Arial" charset="0"/>
                <a:cs typeface="Times New Roman" pitchFamily="18" charset="0"/>
                <a:sym typeface="Times New Roman" pitchFamily="18" charset="0"/>
              </a:rPr>
              <a:t>tanto</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dichos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requisitos</a:t>
            </a:r>
            <a:r>
              <a:rPr lang="en-US" sz="800" dirty="0" smtClean="0">
                <a:solidFill>
                  <a:srgbClr val="000000"/>
                </a:solidFill>
                <a:latin typeface="Arial" charset="0"/>
                <a:cs typeface="Times New Roman" pitchFamily="18" charset="0"/>
                <a:sym typeface="Times New Roman" pitchFamily="18" charset="0"/>
              </a:rPr>
              <a:t>. Para </a:t>
            </a:r>
            <a:r>
              <a:rPr lang="en-US" sz="800" dirty="0" err="1" smtClean="0">
                <a:solidFill>
                  <a:srgbClr val="000000"/>
                </a:solidFill>
                <a:latin typeface="Arial" charset="0"/>
                <a:cs typeface="Times New Roman" pitchFamily="18" charset="0"/>
                <a:sym typeface="Times New Roman" pitchFamily="18" charset="0"/>
              </a:rPr>
              <a:t>obtener</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m</a:t>
            </a:r>
            <a:r>
              <a:rPr lang="en-US" sz="800" dirty="0" err="1" smtClean="0">
                <a:solidFill>
                  <a:srgbClr val="000000"/>
                </a:solidFill>
                <a:latin typeface="Times New Roman" pitchFamily="18" charset="0"/>
                <a:cs typeface="Times New Roman" pitchFamily="18" charset="0"/>
                <a:sym typeface="Times New Roman" pitchFamily="18" charset="0"/>
              </a:rPr>
              <a:t>á</a:t>
            </a:r>
            <a:r>
              <a:rPr lang="en-US" sz="800" dirty="0" err="1" smtClean="0">
                <a:solidFill>
                  <a:srgbClr val="000000"/>
                </a:solidFill>
                <a:latin typeface="Arial" charset="0"/>
                <a:cs typeface="Times New Roman" pitchFamily="18" charset="0"/>
                <a:sym typeface="Times New Roman" pitchFamily="18" charset="0"/>
              </a:rPr>
              <a:t>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informaci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con </a:t>
            </a:r>
            <a:r>
              <a:rPr lang="en-US" sz="800" dirty="0" err="1" smtClean="0">
                <a:solidFill>
                  <a:srgbClr val="000000"/>
                </a:solidFill>
                <a:latin typeface="Arial" charset="0"/>
                <a:cs typeface="Times New Roman" pitchFamily="18" charset="0"/>
                <a:sym typeface="Times New Roman" pitchFamily="18" charset="0"/>
              </a:rPr>
              <a:t>respecto</a:t>
            </a:r>
            <a:r>
              <a:rPr lang="en-US" sz="800" dirty="0" smtClean="0">
                <a:solidFill>
                  <a:srgbClr val="000000"/>
                </a:solidFill>
                <a:latin typeface="Arial" charset="0"/>
                <a:cs typeface="Times New Roman" pitchFamily="18" charset="0"/>
                <a:sym typeface="Times New Roman" pitchFamily="18" charset="0"/>
              </a:rPr>
              <a:t> a la </a:t>
            </a:r>
            <a:r>
              <a:rPr lang="en-US" sz="800" dirty="0" err="1" smtClean="0">
                <a:solidFill>
                  <a:srgbClr val="000000"/>
                </a:solidFill>
                <a:latin typeface="Arial" charset="0"/>
                <a:cs typeface="Times New Roman" pitchFamily="18" charset="0"/>
                <a:sym typeface="Times New Roman" pitchFamily="18" charset="0"/>
              </a:rPr>
              <a:t>regla</a:t>
            </a:r>
            <a:r>
              <a:rPr lang="en-US" sz="800" dirty="0" smtClean="0">
                <a:solidFill>
                  <a:srgbClr val="000000"/>
                </a:solidFill>
                <a:latin typeface="Arial" charset="0"/>
                <a:cs typeface="Times New Roman" pitchFamily="18" charset="0"/>
                <a:sym typeface="Times New Roman" pitchFamily="18" charset="0"/>
              </a:rPr>
              <a:t> de OSHA </a:t>
            </a:r>
            <a:r>
              <a:rPr lang="en-US" sz="800" dirty="0" err="1" smtClean="0">
                <a:solidFill>
                  <a:srgbClr val="000000"/>
                </a:solidFill>
                <a:latin typeface="Arial" charset="0"/>
                <a:cs typeface="Times New Roman" pitchFamily="18" charset="0"/>
                <a:sym typeface="Times New Roman" pitchFamily="18" charset="0"/>
              </a:rPr>
              <a:t>sobre</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plomo</a:t>
            </a:r>
            <a:r>
              <a:rPr lang="en-US" sz="800" dirty="0" smtClean="0">
                <a:solidFill>
                  <a:srgbClr val="000000"/>
                </a:solidFill>
                <a:latin typeface="Arial" charset="0"/>
                <a:cs typeface="Times New Roman" pitchFamily="18" charset="0"/>
                <a:sym typeface="Times New Roman" pitchFamily="18" charset="0"/>
              </a:rPr>
              <a:t> en la </a:t>
            </a:r>
            <a:r>
              <a:rPr lang="en-US" sz="800" dirty="0" err="1" smtClean="0">
                <a:solidFill>
                  <a:srgbClr val="000000"/>
                </a:solidFill>
                <a:latin typeface="Arial" charset="0"/>
                <a:cs typeface="Times New Roman" pitchFamily="18" charset="0"/>
                <a:sym typeface="Times New Roman" pitchFamily="18" charset="0"/>
              </a:rPr>
              <a:t>construcci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consulte</a:t>
            </a:r>
            <a:r>
              <a:rPr lang="en-US" sz="800" dirty="0" smtClean="0">
                <a:solidFill>
                  <a:srgbClr val="000000"/>
                </a:solidFill>
                <a:latin typeface="Arial" charset="0"/>
                <a:cs typeface="Times New Roman" pitchFamily="18" charset="0"/>
                <a:sym typeface="Times New Roman" pitchFamily="18" charset="0"/>
              </a:rPr>
              <a:t> el </a:t>
            </a:r>
            <a:r>
              <a:rPr lang="en-US" sz="800" dirty="0" err="1" smtClean="0">
                <a:solidFill>
                  <a:srgbClr val="000000"/>
                </a:solidFill>
                <a:latin typeface="Arial" charset="0"/>
                <a:cs typeface="Times New Roman" pitchFamily="18" charset="0"/>
                <a:sym typeface="Times New Roman" pitchFamily="18" charset="0"/>
              </a:rPr>
              <a:t>C</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digo</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Regulaci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Federal 1926.62, parte 29 (http://www.osha.gov/Publications/osha3142). </a:t>
            </a:r>
          </a:p>
          <a:p>
            <a:pPr eaLnBrk="1" hangingPunct="1">
              <a:lnSpc>
                <a:spcPct val="95000"/>
              </a:lnSpc>
              <a:spcBef>
                <a:spcPct val="10000"/>
              </a:spcBef>
              <a:buFontTx/>
              <a:buNone/>
            </a:pPr>
            <a:r>
              <a:rPr lang="en-US" sz="800" b="1" dirty="0" err="1" smtClean="0">
                <a:solidFill>
                  <a:srgbClr val="000000"/>
                </a:solidFill>
                <a:latin typeface="Arial" charset="0"/>
                <a:cs typeface="Times New Roman" pitchFamily="18" charset="0"/>
                <a:sym typeface="Times New Roman" pitchFamily="18" charset="0"/>
              </a:rPr>
              <a:t>Reglamentos</a:t>
            </a:r>
            <a:r>
              <a:rPr lang="en-US" sz="800" b="1" dirty="0" smtClean="0">
                <a:solidFill>
                  <a:srgbClr val="000000"/>
                </a:solidFill>
                <a:latin typeface="Arial" charset="0"/>
                <a:cs typeface="Times New Roman" pitchFamily="18" charset="0"/>
                <a:sym typeface="Times New Roman" pitchFamily="18" charset="0"/>
              </a:rPr>
              <a:t> </a:t>
            </a:r>
            <a:r>
              <a:rPr lang="en-US" sz="800" b="1" dirty="0" err="1" smtClean="0">
                <a:solidFill>
                  <a:srgbClr val="000000"/>
                </a:solidFill>
                <a:latin typeface="Arial" charset="0"/>
                <a:cs typeface="Times New Roman" pitchFamily="18" charset="0"/>
                <a:sym typeface="Times New Roman" pitchFamily="18" charset="0"/>
              </a:rPr>
              <a:t>estatales</a:t>
            </a:r>
            <a:r>
              <a:rPr lang="en-US" sz="800" b="1" dirty="0" smtClean="0">
                <a:solidFill>
                  <a:srgbClr val="000000"/>
                </a:solidFill>
                <a:latin typeface="Arial" charset="0"/>
                <a:cs typeface="Times New Roman" pitchFamily="18" charset="0"/>
                <a:sym typeface="Times New Roman" pitchFamily="18" charset="0"/>
              </a:rPr>
              <a:t> y locales: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Es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posible</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que</a:t>
            </a:r>
            <a:r>
              <a:rPr lang="en-US" sz="800" dirty="0" smtClean="0">
                <a:solidFill>
                  <a:srgbClr val="000000"/>
                </a:solidFill>
                <a:latin typeface="Arial" charset="0"/>
                <a:cs typeface="Times New Roman" pitchFamily="18" charset="0"/>
                <a:sym typeface="Times New Roman" pitchFamily="18" charset="0"/>
              </a:rPr>
              <a:t> se </a:t>
            </a:r>
            <a:r>
              <a:rPr lang="en-US" sz="800" dirty="0" err="1" smtClean="0">
                <a:solidFill>
                  <a:srgbClr val="000000"/>
                </a:solidFill>
                <a:latin typeface="Arial" charset="0"/>
                <a:cs typeface="Times New Roman" pitchFamily="18" charset="0"/>
                <a:sym typeface="Times New Roman" pitchFamily="18" charset="0"/>
              </a:rPr>
              <a:t>apliquen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reglamentos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estatales</a:t>
            </a:r>
            <a:r>
              <a:rPr lang="en-US" sz="800" dirty="0" smtClean="0">
                <a:solidFill>
                  <a:srgbClr val="000000"/>
                </a:solidFill>
                <a:latin typeface="Arial" charset="0"/>
                <a:cs typeface="Times New Roman" pitchFamily="18" charset="0"/>
                <a:sym typeface="Times New Roman" pitchFamily="18" charset="0"/>
              </a:rPr>
              <a:t> y locales al </a:t>
            </a:r>
            <a:r>
              <a:rPr lang="en-US" sz="800" dirty="0" err="1" smtClean="0">
                <a:solidFill>
                  <a:srgbClr val="000000"/>
                </a:solidFill>
                <a:latin typeface="Arial" charset="0"/>
                <a:cs typeface="Times New Roman" pitchFamily="18" charset="0"/>
                <a:sym typeface="Times New Roman" pitchFamily="18" charset="0"/>
              </a:rPr>
              <a:t>trabajo</a:t>
            </a:r>
            <a:r>
              <a:rPr lang="en-US" sz="800" dirty="0" smtClean="0">
                <a:solidFill>
                  <a:srgbClr val="000000"/>
                </a:solidFill>
                <a:latin typeface="Arial" charset="0"/>
                <a:cs typeface="Times New Roman" pitchFamily="18" charset="0"/>
                <a:sym typeface="Times New Roman" pitchFamily="18" charset="0"/>
              </a:rPr>
              <a:t> de </a:t>
            </a:r>
            <a:r>
              <a:rPr lang="en-US" sz="800" dirty="0" err="1" smtClean="0">
                <a:solidFill>
                  <a:srgbClr val="000000"/>
                </a:solidFill>
                <a:latin typeface="Arial" charset="0"/>
                <a:cs typeface="Times New Roman" pitchFamily="18" charset="0"/>
                <a:sym typeface="Times New Roman" pitchFamily="18" charset="0"/>
              </a:rPr>
              <a:t>renovaci</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n</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que</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realiza</a:t>
            </a:r>
            <a:r>
              <a:rPr lang="en-US" sz="800" dirty="0" smtClean="0">
                <a:solidFill>
                  <a:srgbClr val="000000"/>
                </a:solidFill>
                <a:latin typeface="Arial" charset="0"/>
                <a:cs typeface="Times New Roman" pitchFamily="18" charset="0"/>
                <a:sym typeface="Times New Roman" pitchFamily="18" charset="0"/>
              </a:rPr>
              <a:t>. Si </a:t>
            </a:r>
            <a:r>
              <a:rPr lang="en-US" sz="800" dirty="0" err="1" smtClean="0">
                <a:solidFill>
                  <a:srgbClr val="000000"/>
                </a:solidFill>
                <a:latin typeface="Arial" charset="0"/>
                <a:cs typeface="Times New Roman" pitchFamily="18" charset="0"/>
                <a:sym typeface="Times New Roman" pitchFamily="18" charset="0"/>
              </a:rPr>
              <a:t>es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as</a:t>
            </a:r>
            <a:r>
              <a:rPr lang="en-US" sz="800" dirty="0" err="1" smtClean="0">
                <a:solidFill>
                  <a:srgbClr val="000000"/>
                </a:solidFill>
                <a:latin typeface="Times New Roman" pitchFamily="18" charset="0"/>
                <a:cs typeface="Times New Roman" pitchFamily="18" charset="0"/>
                <a:sym typeface="Times New Roman" pitchFamily="18" charset="0"/>
              </a:rPr>
              <a:t>í</a:t>
            </a:r>
            <a:r>
              <a:rPr lang="en-US" sz="800" dirty="0" smtClean="0">
                <a:solidFill>
                  <a:srgbClr val="000000"/>
                </a:solidFill>
                <a:latin typeface="Arial" charset="0"/>
                <a:cs typeface="Times New Roman" pitchFamily="18" charset="0"/>
                <a:sym typeface="Times New Roman" pitchFamily="18" charset="0"/>
              </a:rPr>
              <a:t>, al final de </a:t>
            </a:r>
            <a:r>
              <a:rPr lang="en-US" sz="800" dirty="0" err="1" smtClean="0">
                <a:solidFill>
                  <a:srgbClr val="000000"/>
                </a:solidFill>
                <a:latin typeface="Arial" charset="0"/>
                <a:cs typeface="Times New Roman" pitchFamily="18" charset="0"/>
                <a:sym typeface="Times New Roman" pitchFamily="18" charset="0"/>
              </a:rPr>
              <a:t>este</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m</a:t>
            </a:r>
            <a:r>
              <a:rPr lang="en-US" sz="800" dirty="0" err="1" smtClean="0">
                <a:solidFill>
                  <a:srgbClr val="000000"/>
                </a:solidFill>
                <a:latin typeface="Times New Roman" pitchFamily="18" charset="0"/>
                <a:cs typeface="Times New Roman" pitchFamily="18" charset="0"/>
                <a:sym typeface="Times New Roman" pitchFamily="18" charset="0"/>
              </a:rPr>
              <a:t>ó</a:t>
            </a:r>
            <a:r>
              <a:rPr lang="en-US" sz="800" dirty="0" err="1" smtClean="0">
                <a:solidFill>
                  <a:srgbClr val="000000"/>
                </a:solidFill>
                <a:latin typeface="Arial" charset="0"/>
                <a:cs typeface="Times New Roman" pitchFamily="18" charset="0"/>
                <a:sym typeface="Times New Roman" pitchFamily="18" charset="0"/>
              </a:rPr>
              <a:t>dulo</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encontrar</a:t>
            </a:r>
            <a:r>
              <a:rPr lang="en-US" sz="800" dirty="0" err="1" smtClean="0">
                <a:solidFill>
                  <a:srgbClr val="000000"/>
                </a:solidFill>
                <a:latin typeface="Times New Roman" pitchFamily="18" charset="0"/>
                <a:cs typeface="Times New Roman" pitchFamily="18" charset="0"/>
                <a:sym typeface="Times New Roman" pitchFamily="18" charset="0"/>
              </a:rPr>
              <a:t>á</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esos</a:t>
            </a:r>
            <a:r>
              <a:rPr lang="en-US" sz="800" dirty="0" smtClean="0">
                <a:solidFill>
                  <a:srgbClr val="000000"/>
                </a:solidFill>
                <a:latin typeface="Arial" charset="0"/>
                <a:cs typeface="Times New Roman" pitchFamily="18" charset="0"/>
                <a:sym typeface="Times New Roman" pitchFamily="18" charset="0"/>
              </a:rPr>
              <a:t> </a:t>
            </a:r>
            <a:r>
              <a:rPr lang="en-US" sz="800" dirty="0" err="1" smtClean="0">
                <a:solidFill>
                  <a:srgbClr val="000000"/>
                </a:solidFill>
                <a:latin typeface="Arial" charset="0"/>
                <a:cs typeface="Times New Roman" pitchFamily="18" charset="0"/>
                <a:sym typeface="Times New Roman" pitchFamily="18" charset="0"/>
              </a:rPr>
              <a:t>requisitos</a:t>
            </a:r>
            <a:r>
              <a:rPr lang="en-US" sz="800" dirty="0" smtClean="0">
                <a:solidFill>
                  <a:srgbClr val="000000"/>
                </a:solidFill>
                <a:latin typeface="Arial" charset="0"/>
                <a:cs typeface="Times New Roman" pitchFamily="18" charset="0"/>
                <a:sym typeface="Times New Roman" pitchFamily="18" charset="0"/>
              </a:rPr>
              <a:t>.</a:t>
            </a:r>
          </a:p>
        </p:txBody>
      </p:sp>
    </p:spTree>
    <p:extLst>
      <p:ext uri="{BB962C8B-B14F-4D97-AF65-F5344CB8AC3E}">
        <p14:creationId xmlns:p14="http://schemas.microsoft.com/office/powerpoint/2010/main" val="2751442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s-ES_tradnl" smtClean="0"/>
              <a:t>Prácticas seguras para trabajar con el plomo</a:t>
            </a:r>
            <a:r>
              <a:rPr lang="en-US" smtClean="0"/>
              <a:t> en labores de renovación, reparación y pintura</a:t>
            </a:r>
          </a:p>
        </p:txBody>
      </p:sp>
      <p:sp>
        <p:nvSpPr>
          <p:cNvPr id="19459" name="Rectangle 7"/>
          <p:cNvSpPr>
            <a:spLocks noGrp="1" noChangeArrowheads="1"/>
          </p:cNvSpPr>
          <p:nvPr>
            <p:ph type="sldNum" sz="quarter" idx="5"/>
          </p:nvPr>
        </p:nvSpPr>
        <p:spPr>
          <a:noFill/>
        </p:spPr>
        <p:txBody>
          <a:bodyPr/>
          <a:lstStyle/>
          <a:p>
            <a:r>
              <a:rPr lang="en-US" smtClean="0"/>
              <a:t>2-</a:t>
            </a:r>
            <a:fld id="{556EFA60-35FC-4EFC-A4D7-0C7B4557F71B}" type="slidenum">
              <a:rPr lang="en-US" smtClean="0"/>
              <a:pPr/>
              <a:t>16</a:t>
            </a:fld>
            <a:endParaRPr lang="en-US" smtClean="0"/>
          </a:p>
        </p:txBody>
      </p:sp>
      <p:sp>
        <p:nvSpPr>
          <p:cNvPr id="19460" name="Rectangle 9"/>
          <p:cNvSpPr>
            <a:spLocks noGrp="1" noChangeArrowheads="1"/>
          </p:cNvSpPr>
          <p:nvPr>
            <p:ph type="dt" sz="quarter" idx="1"/>
          </p:nvPr>
        </p:nvSpPr>
        <p:spPr>
          <a:noFill/>
        </p:spPr>
        <p:txBody>
          <a:bodyPr/>
          <a:lstStyle/>
          <a:p>
            <a:r>
              <a:rPr lang="en-US" smtClean="0"/>
              <a:t>Octubre de 2011</a:t>
            </a:r>
          </a:p>
        </p:txBody>
      </p:sp>
      <p:sp>
        <p:nvSpPr>
          <p:cNvPr id="19461" name="Rectangle 2"/>
          <p:cNvSpPr>
            <a:spLocks noGrp="1" noRot="1" noChangeAspect="1" noChangeArrowheads="1" noTextEdit="1"/>
          </p:cNvSpPr>
          <p:nvPr>
            <p:ph type="sldImg"/>
          </p:nvPr>
        </p:nvSpPr>
        <p:spPr>
          <a:xfrm>
            <a:off x="1217613" y="663575"/>
            <a:ext cx="4648200" cy="3486150"/>
          </a:xfrm>
          <a:ln/>
        </p:spPr>
      </p:sp>
      <p:sp>
        <p:nvSpPr>
          <p:cNvPr id="19462" name="Rectangle 3"/>
          <p:cNvSpPr>
            <a:spLocks noGrp="1" noChangeArrowheads="1"/>
          </p:cNvSpPr>
          <p:nvPr>
            <p:ph type="body" idx="1"/>
          </p:nvPr>
        </p:nvSpPr>
        <p:spPr>
          <a:xfrm>
            <a:off x="685800" y="4267200"/>
            <a:ext cx="5715000" cy="4648200"/>
          </a:xfrm>
          <a:noFill/>
          <a:ln/>
        </p:spPr>
        <p:txBody>
          <a:bodyPr lIns="93150" tIns="46576" rIns="93150" bIns="46576"/>
          <a:lstStyle/>
          <a:p>
            <a:pPr eaLnBrk="1" hangingPunct="1">
              <a:spcBef>
                <a:spcPct val="0"/>
              </a:spcBef>
              <a:buFontTx/>
              <a:buNone/>
              <a:tabLst>
                <a:tab pos="228600" algn="l"/>
              </a:tabLst>
            </a:pPr>
            <a:r>
              <a:rPr lang="en-US" sz="900" b="1" smtClean="0">
                <a:solidFill>
                  <a:srgbClr val="000000"/>
                </a:solidFill>
                <a:latin typeface="Arial" charset="0"/>
                <a:cs typeface="Times New Roman" pitchFamily="18" charset="0"/>
                <a:sym typeface="Times New Roman" pitchFamily="18" charset="0"/>
              </a:rPr>
              <a:t>Regla Final de la EPA para la Renovación, Reparación y Pintura:</a:t>
            </a:r>
          </a:p>
          <a:p>
            <a:pPr marL="228600" lvl="1" indent="-114300" eaLnBrk="1" hangingPunct="1">
              <a:spcBef>
                <a:spcPct val="0"/>
              </a:spcBef>
              <a:tabLst>
                <a:tab pos="228600" algn="l"/>
              </a:tabLst>
            </a:pPr>
            <a:r>
              <a:rPr lang="en-US" sz="900" smtClean="0">
                <a:solidFill>
                  <a:srgbClr val="000000"/>
                </a:solidFill>
                <a:latin typeface="Arial" charset="0"/>
                <a:cs typeface="Times New Roman" pitchFamily="18" charset="0"/>
                <a:sym typeface="Times New Roman" pitchFamily="18" charset="0"/>
              </a:rPr>
              <a:t>Publicada el 22 de abril de 2008, con la autoridad de la Ley de Control de Sustancias Tóxicas (sección 402(c)(3) de la Ley TSCA). </a:t>
            </a:r>
          </a:p>
          <a:p>
            <a:pPr marL="228600" lvl="1" indent="-114300" eaLnBrk="1" hangingPunct="1">
              <a:spcBef>
                <a:spcPct val="0"/>
              </a:spcBef>
              <a:tabLst>
                <a:tab pos="228600" algn="l"/>
              </a:tabLst>
            </a:pPr>
            <a:r>
              <a:rPr lang="es-ES_tradnl" sz="900" smtClean="0">
                <a:solidFill>
                  <a:srgbClr val="000000"/>
                </a:solidFill>
                <a:latin typeface="Arial" charset="0"/>
                <a:cs typeface="Times New Roman" pitchFamily="18" charset="0"/>
                <a:sym typeface="Times New Roman" pitchFamily="18" charset="0"/>
              </a:rPr>
              <a:t>Después del </a:t>
            </a:r>
            <a:r>
              <a:rPr lang="en-US" sz="900" smtClean="0">
                <a:solidFill>
                  <a:srgbClr val="000000"/>
                </a:solidFill>
                <a:latin typeface="Arial" charset="0"/>
                <a:cs typeface="Times New Roman" pitchFamily="18" charset="0"/>
                <a:sym typeface="Times New Roman" pitchFamily="18" charset="0"/>
              </a:rPr>
              <a:t>22 de abril de 2010, la regla final </a:t>
            </a:r>
            <a:r>
              <a:rPr lang="es-ES_tradnl" sz="900" smtClean="0">
                <a:solidFill>
                  <a:srgbClr val="000000"/>
                </a:solidFill>
                <a:latin typeface="Arial" charset="0"/>
                <a:cs typeface="Times New Roman" pitchFamily="18" charset="0"/>
                <a:sym typeface="Times New Roman" pitchFamily="18" charset="0"/>
              </a:rPr>
              <a:t>tratará sobre </a:t>
            </a:r>
            <a:r>
              <a:rPr lang="en-US" sz="900" smtClean="0">
                <a:solidFill>
                  <a:srgbClr val="000000"/>
                </a:solidFill>
                <a:latin typeface="Arial" charset="0"/>
                <a:cs typeface="Times New Roman" pitchFamily="18" charset="0"/>
                <a:sym typeface="Times New Roman" pitchFamily="18" charset="0"/>
              </a:rPr>
              <a:t>los peligros de la pintura a base de plomo que </a:t>
            </a:r>
            <a:r>
              <a:rPr lang="es-ES_tradnl" sz="900" smtClean="0">
                <a:solidFill>
                  <a:srgbClr val="000000"/>
                </a:solidFill>
                <a:latin typeface="Arial" charset="0"/>
                <a:cs typeface="Times New Roman" pitchFamily="18" charset="0"/>
                <a:sym typeface="Times New Roman" pitchFamily="18" charset="0"/>
              </a:rPr>
              <a:t>se </a:t>
            </a:r>
            <a:r>
              <a:rPr lang="en-US" sz="900" smtClean="0">
                <a:solidFill>
                  <a:srgbClr val="000000"/>
                </a:solidFill>
                <a:latin typeface="Arial" charset="0"/>
                <a:cs typeface="Times New Roman" pitchFamily="18" charset="0"/>
                <a:sym typeface="Times New Roman" pitchFamily="18" charset="0"/>
              </a:rPr>
              <a:t>deriven de actividades de renovación, reparación y pintura que alteran la pintura a base de plomo en las "viviendas de interés" y en las "instalaciones ocupadas por niños".</a:t>
            </a:r>
          </a:p>
          <a:p>
            <a:pPr marL="342900" lvl="2" eaLnBrk="1" hangingPunct="1">
              <a:spcBef>
                <a:spcPct val="0"/>
              </a:spcBef>
              <a:buFontTx/>
              <a:buNone/>
              <a:tabLst>
                <a:tab pos="228600" algn="l"/>
              </a:tabLst>
            </a:pPr>
            <a:r>
              <a:rPr lang="en-US" sz="900" b="1" u="sng" smtClean="0">
                <a:solidFill>
                  <a:srgbClr val="000000"/>
                </a:solidFill>
                <a:latin typeface="Arial" charset="0"/>
                <a:cs typeface="Times New Roman" pitchFamily="18" charset="0"/>
                <a:sym typeface="Times New Roman" pitchFamily="18" charset="0"/>
              </a:rPr>
              <a:t>Una vivienda de interés</a:t>
            </a:r>
            <a:r>
              <a:rPr lang="en-US" sz="900" b="1" smtClean="0">
                <a:solidFill>
                  <a:srgbClr val="000000"/>
                </a:solidFill>
                <a:latin typeface="Arial" charset="0"/>
                <a:cs typeface="Times New Roman" pitchFamily="18" charset="0"/>
                <a:sym typeface="Times New Roman" pitchFamily="18" charset="0"/>
              </a:rPr>
              <a:t> </a:t>
            </a:r>
            <a:r>
              <a:rPr lang="en-US" sz="900" smtClean="0">
                <a:solidFill>
                  <a:srgbClr val="000000"/>
                </a:solidFill>
                <a:latin typeface="Arial" charset="0"/>
                <a:cs typeface="Times New Roman" pitchFamily="18" charset="0"/>
                <a:sym typeface="Times New Roman" pitchFamily="18" charset="0"/>
              </a:rPr>
              <a:t>es un hogar o una unidad residencial construida antes del 31 de diciembre de 1977</a:t>
            </a:r>
            <a:r>
              <a:rPr lang="en-US" sz="900" smtClean="0">
                <a:solidFill>
                  <a:srgbClr val="000000"/>
                </a:solidFill>
                <a:latin typeface="Arial" charset="0"/>
                <a:cs typeface="Arial" charset="0"/>
                <a:sym typeface="Times New Roman" pitchFamily="18" charset="0"/>
              </a:rPr>
              <a:t>, </a:t>
            </a:r>
            <a:r>
              <a:rPr lang="en-US" sz="900" smtClean="0">
                <a:solidFill>
                  <a:srgbClr val="000000"/>
                </a:solidFill>
                <a:latin typeface="Arial" charset="0"/>
                <a:cs typeface="Times New Roman" pitchFamily="18" charset="0"/>
                <a:sym typeface="Times New Roman" pitchFamily="18" charset="0"/>
              </a:rPr>
              <a:t>excepto: </a:t>
            </a:r>
          </a:p>
          <a:p>
            <a:pPr marL="628650" lvl="3" indent="-171450" eaLnBrk="1" hangingPunct="1">
              <a:spcBef>
                <a:spcPct val="0"/>
              </a:spcBef>
              <a:tabLst>
                <a:tab pos="228600" algn="l"/>
              </a:tabLst>
            </a:pPr>
            <a:r>
              <a:rPr lang="en-US" sz="900" smtClean="0">
                <a:solidFill>
                  <a:srgbClr val="000000"/>
                </a:solidFill>
                <a:latin typeface="Arial" charset="0"/>
                <a:cs typeface="Times New Roman" pitchFamily="18" charset="0"/>
                <a:sym typeface="Times New Roman" pitchFamily="18" charset="0"/>
              </a:rPr>
              <a:t>Las viviendas destinadas a ancianos o personas con discapacidad (a menos que resida o vaya a residir en dicha vivienda algún niño menor de seis años).</a:t>
            </a:r>
          </a:p>
          <a:p>
            <a:pPr marL="628650" lvl="3" indent="-171450" eaLnBrk="1" hangingPunct="1">
              <a:spcBef>
                <a:spcPct val="0"/>
              </a:spcBef>
              <a:tabLst>
                <a:tab pos="228600" algn="l"/>
              </a:tabLst>
            </a:pPr>
            <a:r>
              <a:rPr lang="en-US" sz="900" smtClean="0">
                <a:solidFill>
                  <a:srgbClr val="000000"/>
                </a:solidFill>
                <a:latin typeface="Arial" charset="0"/>
                <a:cs typeface="Times New Roman" pitchFamily="18" charset="0"/>
                <a:sym typeface="Times New Roman" pitchFamily="18" charset="0"/>
              </a:rPr>
              <a:t>Cualquier vivienda sin dormitorios (por ejemplo, estudios, hospitales, hoteles, residencias, etc.)</a:t>
            </a:r>
          </a:p>
          <a:p>
            <a:pPr marL="342900" lvl="2" eaLnBrk="1" hangingPunct="1">
              <a:spcBef>
                <a:spcPct val="0"/>
              </a:spcBef>
              <a:buFontTx/>
              <a:buNone/>
              <a:tabLst>
                <a:tab pos="228600" algn="l"/>
              </a:tabLst>
            </a:pPr>
            <a:r>
              <a:rPr lang="en-US" sz="900" b="1" u="sng" smtClean="0">
                <a:solidFill>
                  <a:srgbClr val="000000"/>
                </a:solidFill>
                <a:latin typeface="Arial" charset="0"/>
                <a:cs typeface="Times New Roman" pitchFamily="18" charset="0"/>
                <a:sym typeface="Times New Roman" pitchFamily="18" charset="0"/>
              </a:rPr>
              <a:t>Una instalación ocupada por niños</a:t>
            </a:r>
            <a:r>
              <a:rPr lang="en-US" sz="900" b="1" smtClean="0">
                <a:solidFill>
                  <a:srgbClr val="000000"/>
                </a:solidFill>
                <a:latin typeface="Arial" charset="0"/>
                <a:cs typeface="Times New Roman" pitchFamily="18" charset="0"/>
                <a:sym typeface="Times New Roman" pitchFamily="18" charset="0"/>
              </a:rPr>
              <a:t> </a:t>
            </a:r>
            <a:r>
              <a:rPr lang="en-US" sz="900" smtClean="0">
                <a:solidFill>
                  <a:srgbClr val="000000"/>
                </a:solidFill>
                <a:latin typeface="Arial" charset="0"/>
                <a:cs typeface="Times New Roman" pitchFamily="18" charset="0"/>
                <a:sym typeface="Times New Roman" pitchFamily="18" charset="0"/>
              </a:rPr>
              <a:t>es una construcción anterior a 1978 que reúne los  tres criterios</a:t>
            </a:r>
            <a:r>
              <a:rPr lang="es-ES_tradnl" sz="900" smtClean="0">
                <a:solidFill>
                  <a:srgbClr val="000000"/>
                </a:solidFill>
                <a:latin typeface="Arial" charset="0"/>
                <a:cs typeface="Times New Roman" pitchFamily="18" charset="0"/>
                <a:sym typeface="Times New Roman" pitchFamily="18" charset="0"/>
              </a:rPr>
              <a:t> siguientes</a:t>
            </a:r>
            <a:r>
              <a:rPr lang="en-US" sz="900" smtClean="0">
                <a:solidFill>
                  <a:srgbClr val="000000"/>
                </a:solidFill>
                <a:latin typeface="Arial" charset="0"/>
                <a:cs typeface="Times New Roman" pitchFamily="18" charset="0"/>
                <a:sym typeface="Times New Roman" pitchFamily="18" charset="0"/>
              </a:rPr>
              <a:t>: </a:t>
            </a:r>
          </a:p>
          <a:p>
            <a:pPr marL="628650" lvl="3" indent="-171450" eaLnBrk="1" hangingPunct="1">
              <a:spcBef>
                <a:spcPct val="0"/>
              </a:spcBef>
              <a:tabLst>
                <a:tab pos="228600" algn="l"/>
              </a:tabLst>
            </a:pPr>
            <a:r>
              <a:rPr lang="en-US" sz="900" smtClean="0">
                <a:solidFill>
                  <a:srgbClr val="000000"/>
                </a:solidFill>
                <a:latin typeface="Arial" charset="0"/>
                <a:cs typeface="Times New Roman" pitchFamily="18" charset="0"/>
                <a:sym typeface="Times New Roman" pitchFamily="18" charset="0"/>
              </a:rPr>
              <a:t>Es visitada regularmente por niños menores de seis años. </a:t>
            </a:r>
          </a:p>
          <a:p>
            <a:pPr marL="628650" lvl="3" indent="-171450" eaLnBrk="1" hangingPunct="1">
              <a:spcBef>
                <a:spcPct val="0"/>
              </a:spcBef>
              <a:tabLst>
                <a:tab pos="228600" algn="l"/>
              </a:tabLst>
            </a:pPr>
            <a:r>
              <a:rPr lang="en-US" sz="900" smtClean="0">
                <a:solidFill>
                  <a:srgbClr val="000000"/>
                </a:solidFill>
                <a:latin typeface="Arial" charset="0"/>
                <a:cs typeface="Times New Roman" pitchFamily="18" charset="0"/>
                <a:sym typeface="Times New Roman" pitchFamily="18" charset="0"/>
              </a:rPr>
              <a:t>Las visitas son al menos en dos días distintos de </a:t>
            </a:r>
            <a:r>
              <a:rPr lang="es-ES_tradnl" sz="900" smtClean="0">
                <a:solidFill>
                  <a:srgbClr val="000000"/>
                </a:solidFill>
                <a:latin typeface="Arial" charset="0"/>
                <a:cs typeface="Times New Roman" pitchFamily="18" charset="0"/>
                <a:sym typeface="Times New Roman" pitchFamily="18" charset="0"/>
              </a:rPr>
              <a:t>la</a:t>
            </a:r>
            <a:r>
              <a:rPr lang="en-US" sz="900" smtClean="0">
                <a:solidFill>
                  <a:srgbClr val="000000"/>
                </a:solidFill>
                <a:latin typeface="Arial" charset="0"/>
                <a:cs typeface="Times New Roman" pitchFamily="18" charset="0"/>
                <a:sym typeface="Times New Roman" pitchFamily="18" charset="0"/>
              </a:rPr>
              <a:t> semana (período comprendido entre lunes y domingo), siempre y cuando la visita de cada día dure al menos 3 horas.</a:t>
            </a:r>
          </a:p>
          <a:p>
            <a:pPr marL="628650" lvl="3" indent="-171450" eaLnBrk="1" hangingPunct="1">
              <a:spcBef>
                <a:spcPct val="0"/>
              </a:spcBef>
              <a:tabLst>
                <a:tab pos="228600" algn="l"/>
              </a:tabLst>
            </a:pPr>
            <a:r>
              <a:rPr lang="en-US" sz="900" smtClean="0">
                <a:solidFill>
                  <a:srgbClr val="000000"/>
                </a:solidFill>
                <a:latin typeface="Arial" charset="0"/>
                <a:cs typeface="Times New Roman" pitchFamily="18" charset="0"/>
                <a:sym typeface="Times New Roman" pitchFamily="18" charset="0"/>
              </a:rPr>
              <a:t>Las visitas semanales en conjunto representan al menos 6 horas y las visitas anuales en conjunto representan al menos 60 horas.</a:t>
            </a:r>
          </a:p>
          <a:p>
            <a:pPr marL="342900" lvl="2" eaLnBrk="1" hangingPunct="1">
              <a:spcBef>
                <a:spcPct val="0"/>
              </a:spcBef>
              <a:buFontTx/>
              <a:buNone/>
              <a:tabLst>
                <a:tab pos="228600" algn="l"/>
              </a:tabLst>
            </a:pPr>
            <a:r>
              <a:rPr lang="en-US" sz="900" smtClean="0">
                <a:solidFill>
                  <a:srgbClr val="000000"/>
                </a:solidFill>
                <a:latin typeface="Arial" charset="0"/>
                <a:cs typeface="Times New Roman" pitchFamily="18" charset="0"/>
                <a:sym typeface="Times New Roman" pitchFamily="18" charset="0"/>
              </a:rPr>
              <a:t>Las instalaciones ocupadas por niños pueden encontrarse en una construcción pública o comercial, o en una de las viviendas de interés. Entre estas instalaciones se cuentan escuelas, servicios de cuidado infantil y guarderías.</a:t>
            </a:r>
          </a:p>
          <a:p>
            <a:pPr marL="228600" lvl="1" indent="-114300" eaLnBrk="1" hangingPunct="1">
              <a:spcBef>
                <a:spcPct val="0"/>
              </a:spcBef>
              <a:tabLst>
                <a:tab pos="228600" algn="l"/>
              </a:tabLst>
            </a:pPr>
            <a:r>
              <a:rPr lang="en-US" sz="900" b="1" u="sng" smtClean="0">
                <a:solidFill>
                  <a:srgbClr val="000000"/>
                </a:solidFill>
                <a:latin typeface="Arial" charset="0"/>
                <a:cs typeface="Arial" charset="0"/>
                <a:sym typeface="Times New Roman" pitchFamily="18" charset="0"/>
              </a:rPr>
              <a:t>Autorización estatal</a:t>
            </a:r>
            <a:r>
              <a:rPr lang="en-US" sz="900" b="1" smtClean="0">
                <a:solidFill>
                  <a:srgbClr val="000000"/>
                </a:solidFill>
                <a:latin typeface="Arial" charset="0"/>
                <a:cs typeface="Arial" charset="0"/>
                <a:sym typeface="Times New Roman" pitchFamily="18" charset="0"/>
              </a:rPr>
              <a:t>: </a:t>
            </a:r>
            <a:r>
              <a:rPr lang="en-US" sz="900" smtClean="0">
                <a:solidFill>
                  <a:srgbClr val="000000"/>
                </a:solidFill>
                <a:latin typeface="Arial" charset="0"/>
                <a:cs typeface="Arial" charset="0"/>
                <a:sym typeface="Times New Roman" pitchFamily="18" charset="0"/>
              </a:rPr>
              <a:t>La EPA puede autorizar </a:t>
            </a:r>
            <a:r>
              <a:rPr lang="es-ES_tradnl" sz="900" smtClean="0">
                <a:solidFill>
                  <a:srgbClr val="000000"/>
                </a:solidFill>
                <a:latin typeface="Arial" charset="0"/>
                <a:cs typeface="Arial" charset="0"/>
                <a:sym typeface="Times New Roman" pitchFamily="18" charset="0"/>
              </a:rPr>
              <a:t>a los </a:t>
            </a:r>
            <a:r>
              <a:rPr lang="en-US" sz="900" smtClean="0">
                <a:solidFill>
                  <a:srgbClr val="000000"/>
                </a:solidFill>
                <a:latin typeface="Arial" charset="0"/>
                <a:cs typeface="Arial" charset="0"/>
                <a:sym typeface="Times New Roman" pitchFamily="18" charset="0"/>
              </a:rPr>
              <a:t>estados, territorios y tribus</a:t>
            </a:r>
            <a:r>
              <a:rPr lang="es-ES_tradnl" sz="900" smtClean="0">
                <a:solidFill>
                  <a:srgbClr val="000000"/>
                </a:solidFill>
                <a:latin typeface="Arial" charset="0"/>
                <a:cs typeface="Arial" charset="0"/>
                <a:sym typeface="Times New Roman" pitchFamily="18" charset="0"/>
              </a:rPr>
              <a:t> que hagan cumplir los aspectos de la regla RRP</a:t>
            </a:r>
            <a:r>
              <a:rPr lang="en-US" sz="900" smtClean="0">
                <a:solidFill>
                  <a:srgbClr val="000000"/>
                </a:solidFill>
                <a:latin typeface="Arial" charset="0"/>
                <a:cs typeface="Arial" charset="0"/>
                <a:sym typeface="Times New Roman" pitchFamily="18" charset="0"/>
              </a:rPr>
              <a:t>. Estos estados reciben el nombre “estados en el acuerdo”. La EPA </a:t>
            </a:r>
            <a:r>
              <a:rPr lang="es-ES_tradnl" sz="900" smtClean="0">
                <a:solidFill>
                  <a:srgbClr val="000000"/>
                </a:solidFill>
                <a:latin typeface="Arial" charset="0"/>
                <a:cs typeface="Arial" charset="0"/>
                <a:sym typeface="Times New Roman" pitchFamily="18" charset="0"/>
              </a:rPr>
              <a:t>hará</a:t>
            </a:r>
            <a:r>
              <a:rPr lang="en-US" sz="900" smtClean="0">
                <a:solidFill>
                  <a:srgbClr val="000000"/>
                </a:solidFill>
                <a:latin typeface="Arial" charset="0"/>
                <a:cs typeface="Arial" charset="0"/>
                <a:sym typeface="Times New Roman" pitchFamily="18" charset="0"/>
              </a:rPr>
              <a:t> </a:t>
            </a:r>
            <a:r>
              <a:rPr lang="es-ES_tradnl" sz="900" smtClean="0">
                <a:solidFill>
                  <a:srgbClr val="000000"/>
                </a:solidFill>
                <a:latin typeface="Arial" charset="0"/>
                <a:cs typeface="Arial" charset="0"/>
                <a:sym typeface="Times New Roman" pitchFamily="18" charset="0"/>
              </a:rPr>
              <a:t>cumplir </a:t>
            </a:r>
            <a:r>
              <a:rPr lang="en-US" sz="900" smtClean="0">
                <a:solidFill>
                  <a:srgbClr val="000000"/>
                </a:solidFill>
                <a:latin typeface="Arial" charset="0"/>
                <a:cs typeface="Arial" charset="0"/>
                <a:sym typeface="Times New Roman" pitchFamily="18" charset="0"/>
              </a:rPr>
              <a:t>la regla en los estados que no integren el acuerdo.</a:t>
            </a:r>
          </a:p>
          <a:p>
            <a:pPr marL="228600" lvl="1" indent="-114300" eaLnBrk="1" hangingPunct="1">
              <a:spcBef>
                <a:spcPct val="0"/>
              </a:spcBef>
              <a:buFontTx/>
              <a:buNone/>
              <a:tabLst>
                <a:tab pos="228600" algn="l"/>
              </a:tabLst>
            </a:pPr>
            <a:endParaRPr lang="en-US" sz="900" smtClean="0">
              <a:solidFill>
                <a:srgbClr val="000000"/>
              </a:solidFill>
              <a:latin typeface="Arial" charset="0"/>
              <a:cs typeface="Arial" charset="0"/>
              <a:sym typeface="Times New Roman" pitchFamily="18" charset="0"/>
            </a:endParaRPr>
          </a:p>
          <a:p>
            <a:pPr eaLnBrk="1" hangingPunct="1">
              <a:spcBef>
                <a:spcPct val="0"/>
              </a:spcBef>
              <a:buFontTx/>
              <a:buNone/>
              <a:tabLst>
                <a:tab pos="228600" algn="l"/>
              </a:tabLst>
            </a:pPr>
            <a:r>
              <a:rPr lang="en-US" sz="900" b="1" smtClean="0">
                <a:solidFill>
                  <a:srgbClr val="000000"/>
                </a:solidFill>
                <a:latin typeface="Arial" charset="0"/>
                <a:cs typeface="Arial" charset="0"/>
                <a:sym typeface="Times New Roman" pitchFamily="18" charset="0"/>
              </a:rPr>
              <a:t>La regla requiere lo siguiente:</a:t>
            </a:r>
          </a:p>
          <a:p>
            <a:pPr marL="228600" lvl="1" indent="-114300" eaLnBrk="1" hangingPunct="1">
              <a:spcBef>
                <a:spcPct val="0"/>
              </a:spcBef>
              <a:tabLst>
                <a:tab pos="228600" algn="l"/>
              </a:tabLst>
            </a:pPr>
            <a:r>
              <a:rPr lang="en-US" sz="900" smtClean="0">
                <a:solidFill>
                  <a:srgbClr val="000000"/>
                </a:solidFill>
                <a:latin typeface="Arial" charset="0"/>
                <a:cs typeface="Arial" charset="0"/>
                <a:sym typeface="Times New Roman" pitchFamily="18" charset="0"/>
              </a:rPr>
              <a:t>Los proveedores de capacitación deben estar acreditados.</a:t>
            </a:r>
          </a:p>
          <a:p>
            <a:pPr marL="228600" lvl="1" indent="-114300" eaLnBrk="1" hangingPunct="1">
              <a:spcBef>
                <a:spcPct val="0"/>
              </a:spcBef>
              <a:tabLst>
                <a:tab pos="228600" algn="l"/>
              </a:tabLst>
            </a:pPr>
            <a:r>
              <a:rPr lang="en-US" sz="900" smtClean="0">
                <a:solidFill>
                  <a:srgbClr val="000000"/>
                </a:solidFill>
                <a:latin typeface="Arial" charset="0"/>
                <a:cs typeface="Arial" charset="0"/>
                <a:sym typeface="Times New Roman" pitchFamily="18" charset="0"/>
              </a:rPr>
              <a:t>Las empresas de renovación deben estar certificadas.</a:t>
            </a:r>
          </a:p>
          <a:p>
            <a:pPr marL="228600" lvl="1" indent="-114300" eaLnBrk="1" hangingPunct="1">
              <a:spcBef>
                <a:spcPct val="0"/>
              </a:spcBef>
              <a:tabLst>
                <a:tab pos="228600" algn="l"/>
              </a:tabLst>
            </a:pPr>
            <a:r>
              <a:rPr lang="en-US" sz="900" smtClean="0">
                <a:solidFill>
                  <a:srgbClr val="000000"/>
                </a:solidFill>
                <a:latin typeface="Arial" charset="0"/>
                <a:cs typeface="Arial" charset="0"/>
                <a:sym typeface="Times New Roman" pitchFamily="18" charset="0"/>
              </a:rPr>
              <a:t>Los renovadores y los técnicos de muestreo de polvo deben contar con capacitación y certificación.</a:t>
            </a:r>
          </a:p>
          <a:p>
            <a:pPr marL="228600" lvl="1" indent="-114300" eaLnBrk="1" hangingPunct="1">
              <a:spcBef>
                <a:spcPct val="0"/>
              </a:spcBef>
              <a:tabLst>
                <a:tab pos="228600" algn="l"/>
              </a:tabLst>
            </a:pPr>
            <a:r>
              <a:rPr lang="en-US" sz="900" smtClean="0">
                <a:solidFill>
                  <a:srgbClr val="000000"/>
                </a:solidFill>
                <a:latin typeface="Arial" charset="0"/>
                <a:cs typeface="Arial" charset="0"/>
                <a:sym typeface="Times New Roman" pitchFamily="18" charset="0"/>
              </a:rPr>
              <a:t>Los trabajadores no certificados deben trabajar bajo la supervisión e instrucción práctica de un renovador certificado.</a:t>
            </a:r>
          </a:p>
          <a:p>
            <a:pPr marL="228600" lvl="1" indent="-114300" eaLnBrk="1" hangingPunct="1">
              <a:spcBef>
                <a:spcPct val="0"/>
              </a:spcBef>
              <a:tabLst>
                <a:tab pos="228600" algn="l"/>
              </a:tabLst>
            </a:pPr>
            <a:r>
              <a:rPr lang="en-US" sz="900" smtClean="0">
                <a:solidFill>
                  <a:srgbClr val="000000"/>
                </a:solidFill>
                <a:latin typeface="Arial" charset="0"/>
                <a:cs typeface="Arial" charset="0"/>
                <a:sym typeface="Times New Roman" pitchFamily="18" charset="0"/>
              </a:rPr>
              <a:t>Se deben seguir prácticas de trabajo para los trabajos contemplados por la regla.</a:t>
            </a:r>
          </a:p>
          <a:p>
            <a:pPr marL="228600" lvl="1" indent="-114300" eaLnBrk="1" hangingPunct="1">
              <a:spcBef>
                <a:spcPct val="0"/>
              </a:spcBef>
              <a:tabLst>
                <a:tab pos="228600" algn="l"/>
              </a:tabLst>
            </a:pPr>
            <a:r>
              <a:rPr lang="en-US" sz="900" smtClean="0">
                <a:solidFill>
                  <a:srgbClr val="000000"/>
                </a:solidFill>
                <a:latin typeface="Arial" charset="0"/>
                <a:cs typeface="Arial" charset="0"/>
                <a:sym typeface="Times New Roman" pitchFamily="18" charset="0"/>
              </a:rPr>
              <a:t>Los renovadores deben educar a los propietarios y ocupantes (módulo 3).</a:t>
            </a:r>
          </a:p>
          <a:p>
            <a:pPr eaLnBrk="1" hangingPunct="1">
              <a:spcBef>
                <a:spcPct val="0"/>
              </a:spcBef>
              <a:buFontTx/>
              <a:buNone/>
              <a:tabLst>
                <a:tab pos="228600" algn="l"/>
              </a:tabLst>
            </a:pPr>
            <a:endParaRPr lang="en-US" sz="1000" smtClean="0">
              <a:solidFill>
                <a:srgbClr val="000000"/>
              </a:solidFill>
              <a:latin typeface="Arial" charset="0"/>
              <a:cs typeface="Arial" charset="0"/>
              <a:sym typeface="Times New Roman" pitchFamily="18" charset="0"/>
            </a:endParaRPr>
          </a:p>
        </p:txBody>
      </p:sp>
    </p:spTree>
    <p:extLst>
      <p:ext uri="{BB962C8B-B14F-4D97-AF65-F5344CB8AC3E}">
        <p14:creationId xmlns:p14="http://schemas.microsoft.com/office/powerpoint/2010/main" val="2553810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s-ES_tradnl" smtClean="0"/>
              <a:t>Prácticas seguras para trabajar con el plomo</a:t>
            </a:r>
            <a:r>
              <a:rPr lang="en-US" smtClean="0"/>
              <a:t> en labores de renovación, reparación y pintura</a:t>
            </a:r>
          </a:p>
        </p:txBody>
      </p:sp>
      <p:sp>
        <p:nvSpPr>
          <p:cNvPr id="20483" name="Rectangle 7"/>
          <p:cNvSpPr>
            <a:spLocks noGrp="1" noChangeArrowheads="1"/>
          </p:cNvSpPr>
          <p:nvPr>
            <p:ph type="sldNum" sz="quarter" idx="5"/>
          </p:nvPr>
        </p:nvSpPr>
        <p:spPr>
          <a:noFill/>
        </p:spPr>
        <p:txBody>
          <a:bodyPr/>
          <a:lstStyle/>
          <a:p>
            <a:r>
              <a:rPr lang="en-US" smtClean="0"/>
              <a:t>2-</a:t>
            </a:r>
            <a:fld id="{D193B31D-0917-4337-9690-56F874CE6FFD}" type="slidenum">
              <a:rPr lang="en-US" smtClean="0"/>
              <a:pPr/>
              <a:t>17</a:t>
            </a:fld>
            <a:endParaRPr lang="en-US" smtClean="0"/>
          </a:p>
        </p:txBody>
      </p:sp>
      <p:sp>
        <p:nvSpPr>
          <p:cNvPr id="20484" name="Rectangle 9"/>
          <p:cNvSpPr>
            <a:spLocks noGrp="1" noChangeArrowheads="1"/>
          </p:cNvSpPr>
          <p:nvPr>
            <p:ph type="dt" sz="quarter" idx="1"/>
          </p:nvPr>
        </p:nvSpPr>
        <p:spPr>
          <a:xfrm>
            <a:off x="2736850" y="8705850"/>
            <a:ext cx="1606550" cy="428625"/>
          </a:xfrm>
          <a:noFill/>
        </p:spPr>
        <p:txBody>
          <a:bodyPr/>
          <a:lstStyle/>
          <a:p>
            <a:r>
              <a:rPr lang="en-US" smtClean="0"/>
              <a:t>Octubre de 2011</a:t>
            </a:r>
          </a:p>
        </p:txBody>
      </p:sp>
      <p:sp>
        <p:nvSpPr>
          <p:cNvPr id="20485"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657225" y="4205288"/>
            <a:ext cx="5740400" cy="5091112"/>
          </a:xfrm>
        </p:spPr>
        <p:txBody>
          <a:bodyPr/>
          <a:lstStyle/>
          <a:p>
            <a:pPr marL="190500" indent="-190500" eaLnBrk="1" hangingPunct="1">
              <a:lnSpc>
                <a:spcPct val="90000"/>
              </a:lnSpc>
              <a:spcBef>
                <a:spcPct val="10000"/>
              </a:spcBef>
              <a:buFontTx/>
              <a:buNone/>
              <a:tabLst>
                <a:tab pos="571500" algn="l"/>
              </a:tabLst>
              <a:defRPr/>
            </a:pPr>
            <a:r>
              <a:rPr lang="en-US" sz="850" b="1" dirty="0" smtClean="0">
                <a:solidFill>
                  <a:srgbClr val="000000"/>
                </a:solidFill>
                <a:latin typeface="Arial" charset="0"/>
                <a:cs typeface="Times New Roman" charset="0"/>
                <a:sym typeface="Times New Roman" charset="0"/>
              </a:rPr>
              <a:t>La </a:t>
            </a:r>
            <a:r>
              <a:rPr lang="en-US" sz="850" b="1" dirty="0" err="1" smtClean="0">
                <a:solidFill>
                  <a:srgbClr val="000000"/>
                </a:solidFill>
                <a:latin typeface="Arial" charset="0"/>
                <a:cs typeface="Times New Roman" charset="0"/>
                <a:sym typeface="Times New Roman" charset="0"/>
              </a:rPr>
              <a:t>regla</a:t>
            </a:r>
            <a:r>
              <a:rPr lang="en-US" sz="850" b="1" dirty="0" smtClean="0">
                <a:solidFill>
                  <a:srgbClr val="000000"/>
                </a:solidFill>
                <a:latin typeface="Arial" charset="0"/>
                <a:cs typeface="Times New Roman" charset="0"/>
                <a:sym typeface="Times New Roman" charset="0"/>
              </a:rPr>
              <a:t> de </a:t>
            </a:r>
            <a:r>
              <a:rPr lang="en-US" sz="850" b="1" dirty="0" err="1" smtClean="0">
                <a:solidFill>
                  <a:srgbClr val="000000"/>
                </a:solidFill>
                <a:latin typeface="Arial" charset="0"/>
                <a:cs typeface="Times New Roman" charset="0"/>
                <a:sym typeface="Times New Roman" charset="0"/>
              </a:rPr>
              <a:t>renovaci</a:t>
            </a:r>
            <a:r>
              <a:rPr lang="en-US" sz="850" b="1" dirty="0" err="1" smtClean="0">
                <a:solidFill>
                  <a:srgbClr val="000000"/>
                </a:solidFill>
                <a:latin typeface="Times New Roman"/>
                <a:cs typeface="Times New Roman" charset="0"/>
                <a:sym typeface="Times New Roman" charset="0"/>
              </a:rPr>
              <a:t>ó</a:t>
            </a:r>
            <a:r>
              <a:rPr lang="en-US" sz="850" b="1" dirty="0" err="1" smtClean="0">
                <a:solidFill>
                  <a:srgbClr val="000000"/>
                </a:solidFill>
                <a:latin typeface="Arial" charset="0"/>
                <a:cs typeface="Times New Roman" charset="0"/>
                <a:sym typeface="Times New Roman" charset="0"/>
              </a:rPr>
              <a:t>n</a:t>
            </a:r>
            <a:r>
              <a:rPr lang="en-US" sz="850" b="1" dirty="0" smtClean="0">
                <a:solidFill>
                  <a:srgbClr val="000000"/>
                </a:solidFill>
                <a:latin typeface="Arial" charset="0"/>
                <a:cs typeface="Times New Roman" charset="0"/>
                <a:sym typeface="Times New Roman" charset="0"/>
              </a:rPr>
              <a:t>, </a:t>
            </a:r>
            <a:r>
              <a:rPr lang="en-US" sz="850" b="1" dirty="0" err="1" smtClean="0">
                <a:solidFill>
                  <a:srgbClr val="000000"/>
                </a:solidFill>
                <a:latin typeface="Arial" charset="0"/>
                <a:cs typeface="Times New Roman" charset="0"/>
                <a:sym typeface="Times New Roman" charset="0"/>
              </a:rPr>
              <a:t>reparaci</a:t>
            </a:r>
            <a:r>
              <a:rPr lang="en-US" sz="850" b="1" dirty="0" err="1" smtClean="0">
                <a:solidFill>
                  <a:srgbClr val="000000"/>
                </a:solidFill>
                <a:latin typeface="Times New Roman"/>
                <a:cs typeface="Times New Roman" charset="0"/>
                <a:sym typeface="Times New Roman" charset="0"/>
              </a:rPr>
              <a:t>ó</a:t>
            </a:r>
            <a:r>
              <a:rPr lang="en-US" sz="850" b="1" dirty="0" err="1" smtClean="0">
                <a:solidFill>
                  <a:srgbClr val="000000"/>
                </a:solidFill>
                <a:latin typeface="Arial" charset="0"/>
                <a:cs typeface="Times New Roman" charset="0"/>
                <a:sym typeface="Times New Roman" charset="0"/>
              </a:rPr>
              <a:t>n</a:t>
            </a:r>
            <a:r>
              <a:rPr lang="en-US" sz="850" b="1" dirty="0" smtClean="0">
                <a:solidFill>
                  <a:srgbClr val="000000"/>
                </a:solidFill>
                <a:latin typeface="Arial" charset="0"/>
                <a:cs typeface="Times New Roman" charset="0"/>
                <a:sym typeface="Times New Roman" charset="0"/>
              </a:rPr>
              <a:t> y </a:t>
            </a:r>
            <a:r>
              <a:rPr lang="en-US" sz="850" b="1" dirty="0" err="1" smtClean="0">
                <a:solidFill>
                  <a:srgbClr val="000000"/>
                </a:solidFill>
                <a:latin typeface="Arial" charset="0"/>
                <a:cs typeface="Times New Roman" charset="0"/>
                <a:sym typeface="Times New Roman" charset="0"/>
              </a:rPr>
              <a:t>pintura</a:t>
            </a:r>
            <a:r>
              <a:rPr lang="en-US" sz="850" b="1" dirty="0" smtClean="0">
                <a:solidFill>
                  <a:srgbClr val="000000"/>
                </a:solidFill>
                <a:latin typeface="Arial" charset="0"/>
                <a:cs typeface="Times New Roman" charset="0"/>
                <a:sym typeface="Times New Roman" charset="0"/>
              </a:rPr>
              <a:t> no se </a:t>
            </a:r>
            <a:r>
              <a:rPr lang="en-US" sz="850" b="1" dirty="0" err="1" smtClean="0">
                <a:solidFill>
                  <a:srgbClr val="000000"/>
                </a:solidFill>
                <a:latin typeface="Arial" charset="0"/>
                <a:cs typeface="Times New Roman" charset="0"/>
                <a:sym typeface="Times New Roman" charset="0"/>
              </a:rPr>
              <a:t>aplica</a:t>
            </a:r>
            <a:r>
              <a:rPr lang="en-US" sz="850" b="1" dirty="0" smtClean="0">
                <a:solidFill>
                  <a:srgbClr val="000000"/>
                </a:solidFill>
                <a:latin typeface="Arial" charset="0"/>
                <a:cs typeface="Times New Roman" charset="0"/>
                <a:sym typeface="Times New Roman" charset="0"/>
              </a:rPr>
              <a:t> a </a:t>
            </a:r>
            <a:r>
              <a:rPr lang="en-US" sz="850" b="1" dirty="0" err="1" smtClean="0">
                <a:solidFill>
                  <a:srgbClr val="000000"/>
                </a:solidFill>
                <a:latin typeface="Arial" charset="0"/>
                <a:cs typeface="Times New Roman" charset="0"/>
                <a:sym typeface="Times New Roman" charset="0"/>
              </a:rPr>
              <a:t>trabajos</a:t>
            </a:r>
            <a:r>
              <a:rPr lang="en-US" sz="850" b="1" dirty="0" smtClean="0">
                <a:solidFill>
                  <a:srgbClr val="000000"/>
                </a:solidFill>
                <a:latin typeface="Arial" charset="0"/>
                <a:cs typeface="Times New Roman" charset="0"/>
                <a:sym typeface="Times New Roman" charset="0"/>
              </a:rPr>
              <a:t> de </a:t>
            </a:r>
            <a:r>
              <a:rPr lang="en-US" sz="850" b="1" dirty="0" err="1" smtClean="0">
                <a:solidFill>
                  <a:srgbClr val="000000"/>
                </a:solidFill>
                <a:latin typeface="Arial" charset="0"/>
                <a:cs typeface="Times New Roman" charset="0"/>
                <a:sym typeface="Times New Roman" charset="0"/>
              </a:rPr>
              <a:t>renovaci</a:t>
            </a:r>
            <a:r>
              <a:rPr lang="en-US" sz="850" b="1" dirty="0" err="1" smtClean="0">
                <a:solidFill>
                  <a:srgbClr val="000000"/>
                </a:solidFill>
                <a:latin typeface="Times New Roman"/>
                <a:cs typeface="Times New Roman" charset="0"/>
                <a:sym typeface="Times New Roman" charset="0"/>
              </a:rPr>
              <a:t>ó</a:t>
            </a:r>
            <a:r>
              <a:rPr lang="en-US" sz="850" b="1" dirty="0" err="1" smtClean="0">
                <a:solidFill>
                  <a:srgbClr val="000000"/>
                </a:solidFill>
                <a:latin typeface="Arial" charset="0"/>
                <a:cs typeface="Times New Roman" charset="0"/>
                <a:sym typeface="Times New Roman" charset="0"/>
              </a:rPr>
              <a:t>n</a:t>
            </a:r>
            <a:r>
              <a:rPr lang="en-US" sz="850" b="1" dirty="0" smtClean="0">
                <a:solidFill>
                  <a:srgbClr val="000000"/>
                </a:solidFill>
                <a:latin typeface="Arial" charset="0"/>
                <a:cs typeface="Times New Roman" charset="0"/>
                <a:sym typeface="Times New Roman" charset="0"/>
              </a:rPr>
              <a:t> </a:t>
            </a:r>
            <a:r>
              <a:rPr lang="en-US" sz="850" b="1" dirty="0" err="1" smtClean="0">
                <a:solidFill>
                  <a:srgbClr val="000000"/>
                </a:solidFill>
                <a:latin typeface="Arial" charset="0"/>
                <a:cs typeface="Times New Roman" charset="0"/>
                <a:sym typeface="Times New Roman" charset="0"/>
              </a:rPr>
              <a:t>que</a:t>
            </a:r>
            <a:r>
              <a:rPr lang="en-US" sz="850" b="1" dirty="0" smtClean="0">
                <a:solidFill>
                  <a:srgbClr val="000000"/>
                </a:solidFill>
                <a:latin typeface="Arial" charset="0"/>
                <a:cs typeface="Times New Roman" charset="0"/>
                <a:sym typeface="Times New Roman" charset="0"/>
              </a:rPr>
              <a:t> </a:t>
            </a:r>
            <a:r>
              <a:rPr lang="en-US" sz="850" b="1" dirty="0" err="1" smtClean="0">
                <a:solidFill>
                  <a:srgbClr val="000000"/>
                </a:solidFill>
                <a:latin typeface="Arial" charset="0"/>
                <a:cs typeface="Times New Roman" charset="0"/>
                <a:sym typeface="Times New Roman" charset="0"/>
              </a:rPr>
              <a:t>re</a:t>
            </a:r>
            <a:r>
              <a:rPr lang="en-US" sz="850" b="1" dirty="0" err="1" smtClean="0">
                <a:solidFill>
                  <a:srgbClr val="000000"/>
                </a:solidFill>
                <a:latin typeface="Times New Roman"/>
                <a:cs typeface="Times New Roman" charset="0"/>
                <a:sym typeface="Times New Roman" charset="0"/>
              </a:rPr>
              <a:t>ú</a:t>
            </a:r>
            <a:r>
              <a:rPr lang="en-US" sz="850" b="1" dirty="0" err="1" smtClean="0">
                <a:solidFill>
                  <a:srgbClr val="000000"/>
                </a:solidFill>
                <a:latin typeface="Arial" charset="0"/>
                <a:cs typeface="Times New Roman" charset="0"/>
                <a:sym typeface="Times New Roman" charset="0"/>
              </a:rPr>
              <a:t>nan</a:t>
            </a:r>
            <a:r>
              <a:rPr lang="en-US" sz="850" b="1" dirty="0" smtClean="0">
                <a:solidFill>
                  <a:srgbClr val="000000"/>
                </a:solidFill>
                <a:latin typeface="Arial" charset="0"/>
                <a:cs typeface="Times New Roman" charset="0"/>
                <a:sym typeface="Times New Roman" charset="0"/>
              </a:rPr>
              <a:t> </a:t>
            </a:r>
            <a:r>
              <a:rPr lang="en-US" sz="850" b="1" dirty="0" err="1" smtClean="0">
                <a:solidFill>
                  <a:srgbClr val="000000"/>
                </a:solidFill>
                <a:latin typeface="Arial" charset="0"/>
                <a:cs typeface="Times New Roman" charset="0"/>
                <a:sym typeface="Times New Roman" charset="0"/>
              </a:rPr>
              <a:t>las</a:t>
            </a:r>
            <a:r>
              <a:rPr lang="en-US" sz="850" b="1" dirty="0" smtClean="0">
                <a:solidFill>
                  <a:srgbClr val="000000"/>
                </a:solidFill>
                <a:latin typeface="Arial" charset="0"/>
                <a:cs typeface="Times New Roman" charset="0"/>
                <a:sym typeface="Times New Roman" charset="0"/>
              </a:rPr>
              <a:t> </a:t>
            </a:r>
            <a:r>
              <a:rPr lang="en-US" sz="850" b="1" dirty="0" err="1" smtClean="0">
                <a:solidFill>
                  <a:srgbClr val="000000"/>
                </a:solidFill>
                <a:latin typeface="Arial" charset="0"/>
                <a:cs typeface="Times New Roman" charset="0"/>
                <a:sym typeface="Times New Roman" charset="0"/>
              </a:rPr>
              <a:t>siguientes</a:t>
            </a:r>
            <a:r>
              <a:rPr lang="en-US" sz="850" b="1" dirty="0" smtClean="0">
                <a:solidFill>
                  <a:srgbClr val="000000"/>
                </a:solidFill>
                <a:latin typeface="Arial" charset="0"/>
                <a:cs typeface="Times New Roman" charset="0"/>
                <a:sym typeface="Times New Roman" charset="0"/>
              </a:rPr>
              <a:t> </a:t>
            </a:r>
            <a:r>
              <a:rPr lang="en-US" sz="850" b="1" dirty="0" err="1" smtClean="0">
                <a:solidFill>
                  <a:srgbClr val="000000"/>
                </a:solidFill>
                <a:latin typeface="Arial" charset="0"/>
                <a:cs typeface="Times New Roman" charset="0"/>
                <a:sym typeface="Times New Roman" charset="0"/>
              </a:rPr>
              <a:t>exclusiones</a:t>
            </a:r>
            <a:r>
              <a:rPr lang="en-US" sz="850" dirty="0" smtClean="0">
                <a:solidFill>
                  <a:srgbClr val="000000"/>
                </a:solidFill>
                <a:latin typeface="Arial" charset="0"/>
                <a:cs typeface="Times New Roman" charset="0"/>
                <a:sym typeface="Times New Roman" charset="0"/>
              </a:rPr>
              <a:t>.</a:t>
            </a:r>
          </a:p>
          <a:p>
            <a:pPr marL="304800" lvl="1" indent="-190500" eaLnBrk="1" hangingPunct="1">
              <a:lnSpc>
                <a:spcPct val="90000"/>
              </a:lnSpc>
              <a:spcBef>
                <a:spcPct val="10000"/>
              </a:spcBef>
              <a:tabLst>
                <a:tab pos="571500" algn="l"/>
              </a:tabLst>
              <a:defRPr/>
            </a:pPr>
            <a:r>
              <a:rPr lang="en-US" sz="850" dirty="0" smtClean="0">
                <a:solidFill>
                  <a:srgbClr val="000000"/>
                </a:solidFill>
                <a:latin typeface="Arial" charset="0"/>
                <a:cs typeface="Times New Roman" charset="0"/>
                <a:sym typeface="Times New Roman" charset="0"/>
              </a:rPr>
              <a:t>Si la </a:t>
            </a:r>
            <a:r>
              <a:rPr lang="en-US" sz="850" dirty="0" err="1" smtClean="0">
                <a:solidFill>
                  <a:srgbClr val="000000"/>
                </a:solidFill>
                <a:latin typeface="Arial" charset="0"/>
                <a:cs typeface="Times New Roman" charset="0"/>
                <a:sym typeface="Times New Roman" charset="0"/>
              </a:rPr>
              <a:t>renovaci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latin typeface="Arial" charset="0"/>
                <a:cs typeface="Times New Roman" charset="0"/>
                <a:sym typeface="Times New Roman" charset="0"/>
              </a:rPr>
              <a:t>n</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afecta</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Times New Roman"/>
                <a:cs typeface="Times New Roman" charset="0"/>
                <a:sym typeface="Times New Roman" charset="0"/>
              </a:rPr>
              <a:t>ú</a:t>
            </a:r>
            <a:r>
              <a:rPr lang="en-US" sz="850" dirty="0" err="1" smtClean="0">
                <a:solidFill>
                  <a:srgbClr val="000000"/>
                </a:solidFill>
                <a:latin typeface="Arial" charset="0"/>
                <a:cs typeface="Times New Roman" charset="0"/>
                <a:sym typeface="Times New Roman" charset="0"/>
              </a:rPr>
              <a:t>nicamente</a:t>
            </a:r>
            <a:r>
              <a:rPr lang="en-US" sz="850" dirty="0" smtClean="0">
                <a:solidFill>
                  <a:srgbClr val="000000"/>
                </a:solidFill>
                <a:latin typeface="Arial" charset="0"/>
                <a:cs typeface="Times New Roman" charset="0"/>
                <a:sym typeface="Times New Roman" charset="0"/>
              </a:rPr>
              <a:t> a </a:t>
            </a:r>
            <a:r>
              <a:rPr lang="en-US" sz="850" dirty="0" err="1" smtClean="0">
                <a:solidFill>
                  <a:srgbClr val="000000"/>
                </a:solidFill>
                <a:latin typeface="Arial" charset="0"/>
                <a:cs typeface="Times New Roman" charset="0"/>
                <a:sym typeface="Times New Roman" charset="0"/>
              </a:rPr>
              <a:t>componentes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que</a:t>
            </a:r>
            <a:r>
              <a:rPr lang="en-US" sz="850" dirty="0" smtClean="0">
                <a:solidFill>
                  <a:srgbClr val="000000"/>
                </a:solidFill>
                <a:latin typeface="Arial" charset="0"/>
                <a:cs typeface="Times New Roman" charset="0"/>
                <a:sym typeface="Times New Roman" charset="0"/>
              </a:rPr>
              <a:t> no </a:t>
            </a:r>
            <a:r>
              <a:rPr lang="en-US" sz="850" dirty="0" err="1" smtClean="0">
                <a:solidFill>
                  <a:srgbClr val="000000"/>
                </a:solidFill>
                <a:latin typeface="Arial" charset="0"/>
                <a:cs typeface="Times New Roman" charset="0"/>
                <a:sym typeface="Times New Roman" charset="0"/>
              </a:rPr>
              <a:t>contienen</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pintura</a:t>
            </a:r>
            <a:r>
              <a:rPr lang="en-US" sz="850" dirty="0" smtClean="0">
                <a:solidFill>
                  <a:srgbClr val="000000"/>
                </a:solidFill>
                <a:latin typeface="Arial" charset="0"/>
                <a:cs typeface="Times New Roman" charset="0"/>
                <a:sym typeface="Times New Roman" charset="0"/>
              </a:rPr>
              <a:t> a base de </a:t>
            </a:r>
            <a:r>
              <a:rPr lang="en-US" sz="850" dirty="0" err="1" smtClean="0">
                <a:solidFill>
                  <a:srgbClr val="000000"/>
                </a:solidFill>
                <a:latin typeface="Arial" charset="0"/>
                <a:cs typeface="Times New Roman" charset="0"/>
                <a:sym typeface="Times New Roman" charset="0"/>
              </a:rPr>
              <a:t>plomo</a:t>
            </a:r>
            <a:r>
              <a:rPr lang="en-US" sz="850" dirty="0" smtClean="0">
                <a:solidFill>
                  <a:srgbClr val="000000"/>
                </a:solidFill>
                <a:latin typeface="Arial" charset="0"/>
                <a:cs typeface="Times New Roman" charset="0"/>
                <a:sym typeface="Times New Roman" charset="0"/>
              </a:rPr>
              <a:t>, la </a:t>
            </a:r>
            <a:r>
              <a:rPr lang="en-US" sz="850" dirty="0" err="1" smtClean="0">
                <a:solidFill>
                  <a:srgbClr val="000000"/>
                </a:solidFill>
                <a:latin typeface="Arial" charset="0"/>
                <a:cs typeface="Times New Roman" charset="0"/>
                <a:sym typeface="Times New Roman" charset="0"/>
              </a:rPr>
              <a:t>regla</a:t>
            </a:r>
            <a:r>
              <a:rPr lang="en-US" sz="850" dirty="0" smtClean="0">
                <a:solidFill>
                  <a:srgbClr val="000000"/>
                </a:solidFill>
                <a:latin typeface="Arial" charset="0"/>
                <a:cs typeface="Times New Roman" charset="0"/>
                <a:sym typeface="Times New Roman" charset="0"/>
              </a:rPr>
              <a:t> no se </a:t>
            </a:r>
            <a:r>
              <a:rPr lang="en-US" sz="850" dirty="0" err="1" smtClean="0">
                <a:solidFill>
                  <a:srgbClr val="000000"/>
                </a:solidFill>
                <a:latin typeface="Arial" charset="0"/>
                <a:cs typeface="Times New Roman" charset="0"/>
                <a:sym typeface="Times New Roman" charset="0"/>
              </a:rPr>
              <a:t>aplica</a:t>
            </a:r>
            <a:r>
              <a:rPr lang="en-US" sz="850" dirty="0" smtClean="0">
                <a:solidFill>
                  <a:srgbClr val="000000"/>
                </a:solidFill>
                <a:latin typeface="Arial" charset="0"/>
                <a:cs typeface="Times New Roman" charset="0"/>
                <a:sym typeface="Times New Roman" charset="0"/>
              </a:rPr>
              <a:t> a la </a:t>
            </a:r>
            <a:r>
              <a:rPr lang="en-US" sz="850" dirty="0" err="1" smtClean="0">
                <a:solidFill>
                  <a:srgbClr val="000000"/>
                </a:solidFill>
                <a:latin typeface="Arial" charset="0"/>
                <a:cs typeface="Times New Roman" charset="0"/>
                <a:sym typeface="Times New Roman" charset="0"/>
              </a:rPr>
              <a:t>renovaci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latin typeface="Arial" charset="0"/>
                <a:cs typeface="Times New Roman" charset="0"/>
                <a:sym typeface="Times New Roman" charset="0"/>
              </a:rPr>
              <a:t>n</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Times New Roman"/>
                <a:cs typeface="Times New Roman" charset="0"/>
                <a:sym typeface="Times New Roman" charset="0"/>
              </a:rPr>
              <a:t>é</a:t>
            </a:r>
            <a:r>
              <a:rPr lang="en-US" sz="850" dirty="0" err="1" smtClean="0">
                <a:solidFill>
                  <a:srgbClr val="000000"/>
                </a:solidFill>
                <a:latin typeface="Arial" charset="0"/>
                <a:cs typeface="Times New Roman" charset="0"/>
                <a:sym typeface="Times New Roman" charset="0"/>
              </a:rPr>
              <a:t>stos</a:t>
            </a:r>
            <a:r>
              <a:rPr lang="en-US" sz="850" dirty="0" smtClean="0">
                <a:solidFill>
                  <a:srgbClr val="000000"/>
                </a:solidFill>
                <a:latin typeface="Arial" charset="0"/>
                <a:cs typeface="Times New Roman" charset="0"/>
                <a:sym typeface="Times New Roman" charset="0"/>
              </a:rPr>
              <a:t>. </a:t>
            </a:r>
          </a:p>
          <a:p>
            <a:pPr marL="304800" lvl="1" indent="-190500" eaLnBrk="1" hangingPunct="1">
              <a:lnSpc>
                <a:spcPct val="90000"/>
              </a:lnSpc>
              <a:spcBef>
                <a:spcPct val="10000"/>
              </a:spcBef>
              <a:tabLst>
                <a:tab pos="571500" algn="l"/>
              </a:tabLst>
              <a:defRPr/>
            </a:pPr>
            <a:r>
              <a:rPr lang="en-US" sz="850" dirty="0" smtClean="0">
                <a:solidFill>
                  <a:srgbClr val="000000"/>
                </a:solidFill>
                <a:latin typeface="Arial" charset="0"/>
                <a:cs typeface="Times New Roman" charset="0"/>
                <a:sym typeface="Times New Roman" charset="0"/>
              </a:rPr>
              <a:t>La EPA ha </a:t>
            </a:r>
            <a:r>
              <a:rPr lang="en-US" sz="850" dirty="0" err="1" smtClean="0">
                <a:solidFill>
                  <a:srgbClr val="000000"/>
                </a:solidFill>
                <a:latin typeface="Arial" charset="0"/>
                <a:cs typeface="Times New Roman" charset="0"/>
                <a:sym typeface="Times New Roman" charset="0"/>
              </a:rPr>
              <a:t>establecido</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l</a:t>
            </a:r>
            <a:r>
              <a:rPr lang="en-US" sz="850" dirty="0" err="1" smtClean="0">
                <a:solidFill>
                  <a:srgbClr val="000000"/>
                </a:solidFill>
                <a:latin typeface="Times New Roman"/>
                <a:cs typeface="Times New Roman" charset="0"/>
                <a:sym typeface="Times New Roman" charset="0"/>
              </a:rPr>
              <a:t>í</a:t>
            </a:r>
            <a:r>
              <a:rPr lang="en-US" sz="850" dirty="0" err="1" smtClean="0">
                <a:solidFill>
                  <a:srgbClr val="000000"/>
                </a:solidFill>
                <a:latin typeface="Arial" charset="0"/>
                <a:cs typeface="Times New Roman" charset="0"/>
                <a:sym typeface="Times New Roman" charset="0"/>
              </a:rPr>
              <a:t>mites</a:t>
            </a:r>
            <a:r>
              <a:rPr lang="en-US" sz="850" dirty="0" smtClean="0">
                <a:solidFill>
                  <a:srgbClr val="000000"/>
                </a:solidFill>
                <a:latin typeface="Arial" charset="0"/>
                <a:cs typeface="Times New Roman" charset="0"/>
                <a:sym typeface="Times New Roman" charset="0"/>
              </a:rPr>
              <a:t> (a </a:t>
            </a:r>
            <a:r>
              <a:rPr lang="en-US" sz="850" dirty="0" err="1" smtClean="0">
                <a:solidFill>
                  <a:srgbClr val="000000"/>
                </a:solidFill>
                <a:latin typeface="Arial" charset="0"/>
                <a:cs typeface="Times New Roman" charset="0"/>
                <a:sym typeface="Times New Roman" charset="0"/>
              </a:rPr>
              <a:t>continuaci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latin typeface="Arial" charset="0"/>
                <a:cs typeface="Times New Roman" charset="0"/>
                <a:sym typeface="Times New Roman" charset="0"/>
              </a:rPr>
              <a:t>n</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para</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reparaciones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menores</a:t>
            </a:r>
            <a:r>
              <a:rPr lang="en-US" sz="850" dirty="0" smtClean="0">
                <a:solidFill>
                  <a:srgbClr val="000000"/>
                </a:solidFill>
                <a:latin typeface="Arial" charset="0"/>
                <a:cs typeface="Times New Roman" charset="0"/>
                <a:sym typeface="Times New Roman" charset="0"/>
              </a:rPr>
              <a:t> o </a:t>
            </a:r>
            <a:r>
              <a:rPr lang="en-US" sz="850" dirty="0" err="1" smtClean="0">
                <a:solidFill>
                  <a:srgbClr val="000000"/>
                </a:solidFill>
                <a:latin typeface="Arial" charset="0"/>
                <a:cs typeface="Times New Roman" charset="0"/>
                <a:sym typeface="Times New Roman" charset="0"/>
              </a:rPr>
              <a:t>mantenimiento</a:t>
            </a:r>
            <a:r>
              <a:rPr lang="en-US" sz="850" dirty="0" smtClean="0">
                <a:solidFill>
                  <a:srgbClr val="000000"/>
                </a:solidFill>
                <a:latin typeface="Arial" charset="0"/>
                <a:cs typeface="Times New Roman" charset="0"/>
                <a:sym typeface="Times New Roman" charset="0"/>
              </a:rPr>
              <a:t>. Los </a:t>
            </a:r>
            <a:r>
              <a:rPr lang="en-US" sz="850" dirty="0" err="1" smtClean="0">
                <a:solidFill>
                  <a:srgbClr val="000000"/>
                </a:solidFill>
                <a:latin typeface="Arial" charset="0"/>
                <a:cs typeface="Times New Roman" charset="0"/>
                <a:sym typeface="Times New Roman" charset="0"/>
              </a:rPr>
              <a:t>trabajos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que</a:t>
            </a:r>
            <a:r>
              <a:rPr lang="en-US" sz="850" dirty="0" smtClean="0">
                <a:solidFill>
                  <a:srgbClr val="000000"/>
                </a:solidFill>
                <a:latin typeface="Arial" charset="0"/>
                <a:cs typeface="Times New Roman" charset="0"/>
                <a:sym typeface="Times New Roman" charset="0"/>
              </a:rPr>
              <a:t> no </a:t>
            </a:r>
            <a:r>
              <a:rPr lang="en-US" sz="850" dirty="0" err="1" smtClean="0">
                <a:solidFill>
                  <a:srgbClr val="000000"/>
                </a:solidFill>
                <a:latin typeface="Arial" charset="0"/>
                <a:cs typeface="Times New Roman" charset="0"/>
                <a:sym typeface="Times New Roman" charset="0"/>
              </a:rPr>
              <a:t>superen</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estos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l</a:t>
            </a:r>
            <a:r>
              <a:rPr lang="en-US" sz="850" dirty="0" err="1" smtClean="0">
                <a:solidFill>
                  <a:srgbClr val="000000"/>
                </a:solidFill>
                <a:latin typeface="Times New Roman"/>
                <a:cs typeface="Times New Roman" charset="0"/>
                <a:sym typeface="Times New Roman" charset="0"/>
              </a:rPr>
              <a:t>í</a:t>
            </a:r>
            <a:r>
              <a:rPr lang="en-US" sz="850" dirty="0" err="1" smtClean="0">
                <a:solidFill>
                  <a:srgbClr val="000000"/>
                </a:solidFill>
                <a:latin typeface="Arial" charset="0"/>
                <a:cs typeface="Times New Roman" charset="0"/>
                <a:sym typeface="Times New Roman" charset="0"/>
              </a:rPr>
              <a:t>mites</a:t>
            </a:r>
            <a:r>
              <a:rPr lang="en-US" sz="850" dirty="0" smtClean="0">
                <a:solidFill>
                  <a:srgbClr val="000000"/>
                </a:solidFill>
                <a:latin typeface="Arial" charset="0"/>
                <a:cs typeface="Times New Roman" charset="0"/>
                <a:sym typeface="Times New Roman" charset="0"/>
              </a:rPr>
              <a:t> se </a:t>
            </a:r>
            <a:r>
              <a:rPr lang="en-US" sz="850" dirty="0" err="1" smtClean="0">
                <a:solidFill>
                  <a:srgbClr val="000000"/>
                </a:solidFill>
                <a:latin typeface="Arial" charset="0"/>
                <a:cs typeface="Times New Roman" charset="0"/>
                <a:sym typeface="Times New Roman" charset="0"/>
              </a:rPr>
              <a:t>eximen</a:t>
            </a:r>
            <a:r>
              <a:rPr lang="en-US" sz="850" dirty="0" smtClean="0">
                <a:solidFill>
                  <a:srgbClr val="000000"/>
                </a:solidFill>
                <a:latin typeface="Arial" charset="0"/>
                <a:cs typeface="Times New Roman" charset="0"/>
                <a:sym typeface="Times New Roman" charset="0"/>
              </a:rPr>
              <a:t> de los </a:t>
            </a:r>
            <a:r>
              <a:rPr lang="en-US" sz="850" dirty="0" err="1" smtClean="0">
                <a:solidFill>
                  <a:srgbClr val="000000"/>
                </a:solidFill>
                <a:latin typeface="Arial" charset="0"/>
                <a:cs typeface="Times New Roman" charset="0"/>
                <a:sym typeface="Times New Roman" charset="0"/>
              </a:rPr>
              <a:t>requisitos</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pr</a:t>
            </a:r>
            <a:r>
              <a:rPr lang="en-US" sz="850" dirty="0" err="1" smtClean="0">
                <a:solidFill>
                  <a:srgbClr val="000000"/>
                </a:solidFill>
                <a:latin typeface="Times New Roman"/>
                <a:cs typeface="Times New Roman" charset="0"/>
                <a:sym typeface="Times New Roman" charset="0"/>
              </a:rPr>
              <a:t>á</a:t>
            </a:r>
            <a:r>
              <a:rPr lang="en-US" sz="850" dirty="0" err="1" smtClean="0">
                <a:solidFill>
                  <a:srgbClr val="000000"/>
                </a:solidFill>
                <a:latin typeface="Arial" charset="0"/>
                <a:cs typeface="Times New Roman" charset="0"/>
                <a:sym typeface="Times New Roman" charset="0"/>
              </a:rPr>
              <a:t>cticas</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trabajo</a:t>
            </a:r>
            <a:r>
              <a:rPr lang="en-US" sz="850" dirty="0" smtClean="0">
                <a:solidFill>
                  <a:srgbClr val="000000"/>
                </a:solidFill>
                <a:latin typeface="Arial" charset="0"/>
                <a:cs typeface="Times New Roman" charset="0"/>
                <a:sym typeface="Times New Roman" charset="0"/>
              </a:rPr>
              <a:t> de la </a:t>
            </a:r>
            <a:r>
              <a:rPr lang="en-US" sz="850" dirty="0" err="1" smtClean="0">
                <a:solidFill>
                  <a:srgbClr val="000000"/>
                </a:solidFill>
                <a:latin typeface="Arial" charset="0"/>
                <a:cs typeface="Times New Roman" charset="0"/>
                <a:sym typeface="Times New Roman" charset="0"/>
              </a:rPr>
              <a:t>regla</a:t>
            </a:r>
            <a:r>
              <a:rPr lang="en-US" sz="850" dirty="0" smtClean="0">
                <a:solidFill>
                  <a:srgbClr val="000000"/>
                </a:solidFill>
                <a:latin typeface="Arial" charset="0"/>
                <a:cs typeface="Times New Roman" charset="0"/>
                <a:sym typeface="Times New Roman" charset="0"/>
              </a:rPr>
              <a:t>. Los </a:t>
            </a:r>
            <a:r>
              <a:rPr lang="en-US" sz="850" dirty="0" err="1" smtClean="0">
                <a:solidFill>
                  <a:srgbClr val="000000"/>
                </a:solidFill>
                <a:latin typeface="Arial" charset="0"/>
                <a:cs typeface="Times New Roman" charset="0"/>
                <a:sym typeface="Times New Roman" charset="0"/>
              </a:rPr>
              <a:t>l</a:t>
            </a:r>
            <a:r>
              <a:rPr lang="en-US" sz="850" dirty="0" err="1" smtClean="0">
                <a:solidFill>
                  <a:srgbClr val="000000"/>
                </a:solidFill>
                <a:latin typeface="Times New Roman"/>
                <a:cs typeface="Times New Roman" charset="0"/>
                <a:sym typeface="Times New Roman" charset="0"/>
              </a:rPr>
              <a:t>í</a:t>
            </a:r>
            <a:r>
              <a:rPr lang="en-US" sz="850" dirty="0" err="1" smtClean="0">
                <a:solidFill>
                  <a:srgbClr val="000000"/>
                </a:solidFill>
                <a:latin typeface="Arial" charset="0"/>
                <a:cs typeface="Times New Roman" charset="0"/>
                <a:sym typeface="Times New Roman" charset="0"/>
              </a:rPr>
              <a:t>mites</a:t>
            </a:r>
            <a:r>
              <a:rPr lang="en-US" sz="850" dirty="0" smtClean="0">
                <a:solidFill>
                  <a:srgbClr val="000000"/>
                </a:solidFill>
                <a:latin typeface="Arial" charset="0"/>
                <a:cs typeface="Times New Roman" charset="0"/>
                <a:sym typeface="Times New Roman" charset="0"/>
              </a:rPr>
              <a:t> de la EPA </a:t>
            </a:r>
            <a:r>
              <a:rPr lang="en-US" sz="850" dirty="0" err="1" smtClean="0">
                <a:solidFill>
                  <a:srgbClr val="000000"/>
                </a:solidFill>
                <a:latin typeface="Arial" charset="0"/>
                <a:cs typeface="Times New Roman" charset="0"/>
                <a:sym typeface="Times New Roman" charset="0"/>
              </a:rPr>
              <a:t>para</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reparaciones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menores</a:t>
            </a:r>
            <a:r>
              <a:rPr lang="en-US" sz="850" dirty="0" smtClean="0">
                <a:solidFill>
                  <a:srgbClr val="000000"/>
                </a:solidFill>
                <a:latin typeface="Arial" charset="0"/>
                <a:cs typeface="Times New Roman" charset="0"/>
                <a:sym typeface="Times New Roman" charset="0"/>
              </a:rPr>
              <a:t> y </a:t>
            </a:r>
            <a:r>
              <a:rPr lang="en-US" sz="850" dirty="0" err="1" smtClean="0">
                <a:solidFill>
                  <a:srgbClr val="000000"/>
                </a:solidFill>
                <a:latin typeface="Arial" charset="0"/>
                <a:cs typeface="Times New Roman" charset="0"/>
                <a:sym typeface="Times New Roman" charset="0"/>
              </a:rPr>
              <a:t>mantenimiento</a:t>
            </a:r>
            <a:r>
              <a:rPr lang="en-US" sz="850" dirty="0" smtClean="0">
                <a:solidFill>
                  <a:srgbClr val="000000"/>
                </a:solidFill>
                <a:latin typeface="Arial" charset="0"/>
                <a:cs typeface="Times New Roman" charset="0"/>
                <a:sym typeface="Times New Roman" charset="0"/>
              </a:rPr>
              <a:t> son </a:t>
            </a:r>
            <a:r>
              <a:rPr lang="en-US" sz="850" dirty="0" err="1" smtClean="0">
                <a:solidFill>
                  <a:srgbClr val="000000"/>
                </a:solidFill>
                <a:latin typeface="Arial" charset="0"/>
                <a:cs typeface="Times New Roman" charset="0"/>
                <a:sym typeface="Times New Roman" charset="0"/>
              </a:rPr>
              <a:t>superiores</a:t>
            </a:r>
            <a:r>
              <a:rPr lang="en-US" sz="850" dirty="0" smtClean="0">
                <a:solidFill>
                  <a:srgbClr val="000000"/>
                </a:solidFill>
                <a:latin typeface="Arial" charset="0"/>
                <a:cs typeface="Times New Roman" charset="0"/>
                <a:sym typeface="Times New Roman" charset="0"/>
              </a:rPr>
              <a:t> a los </a:t>
            </a:r>
            <a:r>
              <a:rPr lang="en-US" sz="850" dirty="0" err="1" smtClean="0">
                <a:solidFill>
                  <a:srgbClr val="000000"/>
                </a:solidFill>
                <a:latin typeface="Arial" charset="0"/>
                <a:cs typeface="Times New Roman" charset="0"/>
                <a:sym typeface="Times New Roman" charset="0"/>
              </a:rPr>
              <a:t>l</a:t>
            </a:r>
            <a:r>
              <a:rPr lang="en-US" sz="850" dirty="0" err="1" smtClean="0">
                <a:solidFill>
                  <a:srgbClr val="000000"/>
                </a:solidFill>
                <a:latin typeface="Times New Roman"/>
                <a:cs typeface="Times New Roman" charset="0"/>
                <a:sym typeface="Times New Roman" charset="0"/>
              </a:rPr>
              <a:t>í</a:t>
            </a:r>
            <a:r>
              <a:rPr lang="en-US" sz="850" dirty="0" err="1" smtClean="0">
                <a:solidFill>
                  <a:srgbClr val="000000"/>
                </a:solidFill>
                <a:latin typeface="Arial" charset="0"/>
                <a:cs typeface="Times New Roman" charset="0"/>
                <a:sym typeface="Times New Roman" charset="0"/>
              </a:rPr>
              <a:t>mites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fijados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por</a:t>
            </a:r>
            <a:r>
              <a:rPr lang="en-US" sz="850" dirty="0" smtClean="0">
                <a:solidFill>
                  <a:srgbClr val="000000"/>
                </a:solidFill>
                <a:latin typeface="Arial" charset="0"/>
                <a:cs typeface="Times New Roman" charset="0"/>
                <a:sym typeface="Times New Roman" charset="0"/>
              </a:rPr>
              <a:t> el HUD (</a:t>
            </a:r>
            <a:r>
              <a:rPr lang="en-US" sz="850" dirty="0" err="1" smtClean="0">
                <a:solidFill>
                  <a:srgbClr val="000000"/>
                </a:solidFill>
                <a:latin typeface="Arial" charset="0"/>
                <a:cs typeface="Times New Roman" charset="0"/>
                <a:sym typeface="Times New Roman" charset="0"/>
              </a:rPr>
              <a:t>informaci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latin typeface="Arial" charset="0"/>
                <a:cs typeface="Times New Roman" charset="0"/>
                <a:sym typeface="Times New Roman" charset="0"/>
              </a:rPr>
              <a:t>n</a:t>
            </a:r>
            <a:r>
              <a:rPr lang="en-US" sz="850" dirty="0" smtClean="0">
                <a:solidFill>
                  <a:srgbClr val="000000"/>
                </a:solidFill>
                <a:latin typeface="Arial" charset="0"/>
                <a:cs typeface="Times New Roman" charset="0"/>
                <a:sym typeface="Times New Roman" charset="0"/>
              </a:rPr>
              <a:t> del HUD en el </a:t>
            </a:r>
            <a:r>
              <a:rPr lang="en-US" sz="850" dirty="0" err="1" smtClean="0">
                <a:solidFill>
                  <a:srgbClr val="000000"/>
                </a:solidFill>
                <a:latin typeface="Arial" charset="0"/>
                <a:cs typeface="Times New Roman" charset="0"/>
                <a:sym typeface="Times New Roman" charset="0"/>
              </a:rPr>
              <a:t>siguiente</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recuadro</a:t>
            </a:r>
            <a:r>
              <a:rPr lang="en-US" sz="850" dirty="0" smtClean="0">
                <a:solidFill>
                  <a:srgbClr val="000000"/>
                </a:solidFill>
                <a:latin typeface="Arial" charset="0"/>
                <a:cs typeface="Times New Roman" charset="0"/>
                <a:sym typeface="Times New Roman" charset="0"/>
              </a:rPr>
              <a:t>).</a:t>
            </a:r>
          </a:p>
          <a:p>
            <a:pPr marL="304800" lvl="1" indent="-190500" eaLnBrk="1" hangingPunct="1">
              <a:lnSpc>
                <a:spcPct val="90000"/>
              </a:lnSpc>
              <a:spcBef>
                <a:spcPct val="10000"/>
              </a:spcBef>
              <a:buFontTx/>
              <a:buNone/>
              <a:tabLst>
                <a:tab pos="571500" algn="l"/>
              </a:tabLst>
              <a:defRPr/>
            </a:pPr>
            <a:endParaRPr lang="en-US" sz="850" dirty="0" smtClean="0">
              <a:solidFill>
                <a:srgbClr val="000000"/>
              </a:solidFill>
              <a:latin typeface="Arial" charset="0"/>
              <a:cs typeface="Times New Roman" charset="0"/>
              <a:sym typeface="Times New Roman" charset="0"/>
            </a:endParaRPr>
          </a:p>
          <a:p>
            <a:pPr marL="190500" indent="-190500" eaLnBrk="1" hangingPunct="1">
              <a:lnSpc>
                <a:spcPct val="90000"/>
              </a:lnSpc>
              <a:spcBef>
                <a:spcPct val="10000"/>
              </a:spcBef>
              <a:buFontTx/>
              <a:buNone/>
              <a:tabLst>
                <a:tab pos="571500" algn="l"/>
              </a:tabLst>
              <a:defRPr/>
            </a:pPr>
            <a:r>
              <a:rPr lang="en-US" sz="850" b="1" dirty="0" smtClean="0">
                <a:solidFill>
                  <a:srgbClr val="000000"/>
                </a:solidFill>
                <a:latin typeface="Arial" charset="0"/>
                <a:cs typeface="Times New Roman" charset="0"/>
                <a:sym typeface="Times New Roman" charset="0"/>
              </a:rPr>
              <a:t>En la </a:t>
            </a:r>
            <a:r>
              <a:rPr lang="en-US" sz="850" b="1" dirty="0" err="1" smtClean="0">
                <a:solidFill>
                  <a:srgbClr val="000000"/>
                </a:solidFill>
                <a:latin typeface="Arial" charset="0"/>
                <a:cs typeface="Times New Roman" charset="0"/>
                <a:sym typeface="Times New Roman" charset="0"/>
              </a:rPr>
              <a:t>regla</a:t>
            </a:r>
            <a:r>
              <a:rPr lang="en-US" sz="850" b="1" dirty="0" smtClean="0">
                <a:solidFill>
                  <a:srgbClr val="000000"/>
                </a:solidFill>
                <a:latin typeface="Arial" charset="0"/>
                <a:cs typeface="Times New Roman" charset="0"/>
                <a:sym typeface="Times New Roman" charset="0"/>
              </a:rPr>
              <a:t> hay </a:t>
            </a:r>
            <a:r>
              <a:rPr lang="en-US" sz="850" b="1" dirty="0" err="1" smtClean="0">
                <a:solidFill>
                  <a:srgbClr val="000000"/>
                </a:solidFill>
                <a:latin typeface="Arial" charset="0"/>
                <a:cs typeface="Times New Roman" charset="0"/>
                <a:sym typeface="Times New Roman" charset="0"/>
              </a:rPr>
              <a:t>definiciones</a:t>
            </a:r>
            <a:r>
              <a:rPr lang="en-US" sz="850" b="1" dirty="0" smtClean="0">
                <a:solidFill>
                  <a:srgbClr val="000000"/>
                </a:solidFill>
                <a:latin typeface="Arial" charset="0"/>
                <a:cs typeface="Times New Roman" charset="0"/>
                <a:sym typeface="Times New Roman" charset="0"/>
              </a:rPr>
              <a:t> </a:t>
            </a:r>
            <a:r>
              <a:rPr lang="en-US" sz="850" b="1" dirty="0" err="1" smtClean="0">
                <a:solidFill>
                  <a:srgbClr val="000000"/>
                </a:solidFill>
                <a:latin typeface="Arial" charset="0"/>
                <a:cs typeface="Times New Roman" charset="0"/>
                <a:sym typeface="Times New Roman" charset="0"/>
              </a:rPr>
              <a:t>para</a:t>
            </a:r>
            <a:r>
              <a:rPr lang="en-US" sz="850" b="1" dirty="0" smtClean="0">
                <a:solidFill>
                  <a:srgbClr val="000000"/>
                </a:solidFill>
                <a:latin typeface="Arial" charset="0"/>
                <a:cs typeface="Times New Roman" charset="0"/>
                <a:sym typeface="Times New Roman" charset="0"/>
              </a:rPr>
              <a:t> </a:t>
            </a:r>
            <a:r>
              <a:rPr lang="en-US" sz="850" b="1" dirty="0" err="1" smtClean="0">
                <a:solidFill>
                  <a:srgbClr val="000000"/>
                </a:solidFill>
                <a:latin typeface="Arial" charset="0"/>
                <a:cs typeface="Times New Roman" charset="0"/>
                <a:sym typeface="Times New Roman" charset="0"/>
              </a:rPr>
              <a:t>las</a:t>
            </a:r>
            <a:r>
              <a:rPr lang="en-US" sz="850" b="1" dirty="0" smtClean="0">
                <a:solidFill>
                  <a:srgbClr val="000000"/>
                </a:solidFill>
                <a:latin typeface="Arial" charset="0"/>
                <a:cs typeface="Times New Roman" charset="0"/>
                <a:sym typeface="Times New Roman" charset="0"/>
              </a:rPr>
              <a:t> </a:t>
            </a:r>
            <a:r>
              <a:rPr lang="en-US" sz="850" b="1" dirty="0" err="1" smtClean="0">
                <a:solidFill>
                  <a:srgbClr val="000000"/>
                </a:solidFill>
                <a:latin typeface="Arial" charset="0"/>
                <a:cs typeface="Times New Roman" charset="0"/>
                <a:sym typeface="Times New Roman" charset="0"/>
              </a:rPr>
              <a:t>actividades</a:t>
            </a:r>
            <a:r>
              <a:rPr lang="en-US" sz="850" b="1" dirty="0" smtClean="0">
                <a:solidFill>
                  <a:srgbClr val="000000"/>
                </a:solidFill>
                <a:latin typeface="Arial" charset="0"/>
                <a:cs typeface="Times New Roman" charset="0"/>
                <a:sym typeface="Times New Roman" charset="0"/>
              </a:rPr>
              <a:t> de </a:t>
            </a:r>
            <a:r>
              <a:rPr lang="en-US" sz="850" b="1" dirty="0" err="1" smtClean="0">
                <a:solidFill>
                  <a:srgbClr val="000000"/>
                </a:solidFill>
                <a:latin typeface="Arial" charset="0"/>
                <a:cs typeface="Times New Roman" charset="0"/>
                <a:sym typeface="Times New Roman" charset="0"/>
              </a:rPr>
              <a:t>reparaci</a:t>
            </a:r>
            <a:r>
              <a:rPr lang="en-US" sz="850" b="1" dirty="0" err="1" smtClean="0">
                <a:solidFill>
                  <a:srgbClr val="000000"/>
                </a:solidFill>
                <a:latin typeface="Times New Roman"/>
                <a:cs typeface="Times New Roman" charset="0"/>
                <a:sym typeface="Times New Roman" charset="0"/>
              </a:rPr>
              <a:t>ó</a:t>
            </a:r>
            <a:r>
              <a:rPr lang="en-US" sz="850" b="1" dirty="0" err="1" smtClean="0">
                <a:solidFill>
                  <a:srgbClr val="000000"/>
                </a:solidFill>
                <a:latin typeface="Arial" charset="0"/>
                <a:cs typeface="Times New Roman" charset="0"/>
                <a:sym typeface="Times New Roman" charset="0"/>
              </a:rPr>
              <a:t>n</a:t>
            </a:r>
            <a:r>
              <a:rPr lang="en-US" sz="850" b="1" dirty="0" smtClean="0">
                <a:solidFill>
                  <a:srgbClr val="000000"/>
                </a:solidFill>
                <a:latin typeface="Arial" charset="0"/>
                <a:cs typeface="Times New Roman" charset="0"/>
                <a:sym typeface="Times New Roman" charset="0"/>
              </a:rPr>
              <a:t> </a:t>
            </a:r>
            <a:r>
              <a:rPr lang="en-US" sz="850" b="1" dirty="0" err="1" smtClean="0">
                <a:solidFill>
                  <a:srgbClr val="000000"/>
                </a:solidFill>
                <a:latin typeface="Arial" charset="0"/>
                <a:cs typeface="Times New Roman" charset="0"/>
                <a:sym typeface="Times New Roman" charset="0"/>
              </a:rPr>
              <a:t>menor</a:t>
            </a:r>
            <a:r>
              <a:rPr lang="en-US" sz="850" b="1" dirty="0" smtClean="0">
                <a:solidFill>
                  <a:srgbClr val="000000"/>
                </a:solidFill>
                <a:latin typeface="Arial" charset="0"/>
                <a:cs typeface="Times New Roman" charset="0"/>
                <a:sym typeface="Times New Roman" charset="0"/>
              </a:rPr>
              <a:t> y </a:t>
            </a:r>
            <a:r>
              <a:rPr lang="en-US" sz="850" b="1" dirty="0" err="1" smtClean="0">
                <a:solidFill>
                  <a:srgbClr val="000000"/>
                </a:solidFill>
                <a:latin typeface="Arial" charset="0"/>
                <a:cs typeface="Times New Roman" charset="0"/>
                <a:sym typeface="Times New Roman" charset="0"/>
              </a:rPr>
              <a:t>mantenimiento</a:t>
            </a:r>
            <a:r>
              <a:rPr lang="en-US" sz="850" b="1" dirty="0" smtClean="0">
                <a:solidFill>
                  <a:srgbClr val="000000"/>
                </a:solidFill>
                <a:latin typeface="Arial" charset="0"/>
                <a:cs typeface="Times New Roman" charset="0"/>
                <a:sym typeface="Times New Roman" charset="0"/>
              </a:rPr>
              <a:t>.</a:t>
            </a:r>
          </a:p>
          <a:p>
            <a:pPr marL="304800" lvl="1" indent="-190500" eaLnBrk="1" hangingPunct="1">
              <a:lnSpc>
                <a:spcPct val="90000"/>
              </a:lnSpc>
              <a:spcBef>
                <a:spcPct val="10000"/>
              </a:spcBef>
              <a:tabLst>
                <a:tab pos="571500" algn="l"/>
              </a:tabLst>
              <a:defRPr/>
            </a:pPr>
            <a:r>
              <a:rPr lang="en-US" sz="850" dirty="0" smtClean="0">
                <a:solidFill>
                  <a:srgbClr val="000000"/>
                </a:solidFill>
                <a:latin typeface="Arial" charset="0"/>
                <a:cs typeface="Times New Roman" charset="0"/>
                <a:sym typeface="Times New Roman" charset="0"/>
              </a:rPr>
              <a:t>La EPA ha </a:t>
            </a:r>
            <a:r>
              <a:rPr lang="en-US" sz="850" dirty="0" err="1" smtClean="0">
                <a:solidFill>
                  <a:srgbClr val="000000"/>
                </a:solidFill>
                <a:latin typeface="Arial" charset="0"/>
                <a:cs typeface="Times New Roman" charset="0"/>
                <a:sym typeface="Times New Roman" charset="0"/>
              </a:rPr>
              <a:t>definido</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las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actividades</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reparaci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latin typeface="Arial" charset="0"/>
                <a:cs typeface="Times New Roman" charset="0"/>
                <a:sym typeface="Times New Roman" charset="0"/>
              </a:rPr>
              <a:t>n</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menor</a:t>
            </a:r>
            <a:r>
              <a:rPr lang="en-US" sz="850" dirty="0" smtClean="0">
                <a:solidFill>
                  <a:srgbClr val="000000"/>
                </a:solidFill>
                <a:latin typeface="Arial" charset="0"/>
                <a:cs typeface="Times New Roman" charset="0"/>
                <a:sym typeface="Times New Roman" charset="0"/>
              </a:rPr>
              <a:t> y </a:t>
            </a:r>
            <a:r>
              <a:rPr lang="en-US" sz="850" dirty="0" err="1" smtClean="0">
                <a:solidFill>
                  <a:srgbClr val="000000"/>
                </a:solidFill>
                <a:latin typeface="Arial" charset="0"/>
                <a:cs typeface="Times New Roman" charset="0"/>
                <a:sym typeface="Times New Roman" charset="0"/>
              </a:rPr>
              <a:t>mantenimiento</a:t>
            </a:r>
            <a:r>
              <a:rPr lang="en-US" sz="850" dirty="0" smtClean="0">
                <a:solidFill>
                  <a:srgbClr val="000000"/>
                </a:solidFill>
                <a:latin typeface="Arial" charset="0"/>
                <a:cs typeface="Times New Roman" charset="0"/>
                <a:sym typeface="Times New Roman" charset="0"/>
              </a:rPr>
              <a:t> del </a:t>
            </a:r>
            <a:r>
              <a:rPr lang="en-US" sz="850" dirty="0" err="1" smtClean="0">
                <a:solidFill>
                  <a:srgbClr val="000000"/>
                </a:solidFill>
                <a:latin typeface="Arial" charset="0"/>
                <a:cs typeface="Times New Roman" charset="0"/>
                <a:sym typeface="Times New Roman" charset="0"/>
              </a:rPr>
              <a:t>siguiente</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modo</a:t>
            </a:r>
            <a:r>
              <a:rPr lang="en-US" sz="850" dirty="0" smtClean="0">
                <a:solidFill>
                  <a:srgbClr val="000000"/>
                </a:solidFill>
                <a:latin typeface="Arial" charset="0"/>
                <a:cs typeface="Times New Roman" charset="0"/>
                <a:sym typeface="Times New Roman" charset="0"/>
              </a:rPr>
              <a:t>.</a:t>
            </a:r>
          </a:p>
          <a:p>
            <a:pPr marL="590550" lvl="2" indent="-190500" eaLnBrk="1" hangingPunct="1">
              <a:lnSpc>
                <a:spcPct val="90000"/>
              </a:lnSpc>
              <a:spcBef>
                <a:spcPct val="10000"/>
              </a:spcBef>
              <a:buFontTx/>
              <a:buAutoNum type="arabicPeriod"/>
              <a:tabLst>
                <a:tab pos="571500" algn="l"/>
              </a:tabLst>
              <a:defRPr/>
            </a:pPr>
            <a:r>
              <a:rPr lang="en-US" sz="850" u="sng" dirty="0" smtClean="0">
                <a:solidFill>
                  <a:srgbClr val="000000"/>
                </a:solidFill>
                <a:latin typeface="Arial" charset="0"/>
                <a:cs typeface="Times New Roman" charset="0"/>
                <a:sym typeface="Times New Roman" charset="0"/>
              </a:rPr>
              <a:t>Los </a:t>
            </a:r>
            <a:r>
              <a:rPr lang="en-US" sz="850" u="sng" dirty="0" err="1" smtClean="0">
                <a:solidFill>
                  <a:srgbClr val="000000"/>
                </a:solidFill>
                <a:latin typeface="Arial" charset="0"/>
                <a:cs typeface="Times New Roman" charset="0"/>
                <a:sym typeface="Times New Roman" charset="0"/>
              </a:rPr>
              <a:t>trabajos</a:t>
            </a:r>
            <a:r>
              <a:rPr lang="en-US" sz="850" u="sng" dirty="0" smtClean="0">
                <a:solidFill>
                  <a:srgbClr val="000000"/>
                </a:solidFill>
                <a:latin typeface="Arial" charset="0"/>
                <a:cs typeface="Times New Roman" charset="0"/>
                <a:sym typeface="Times New Roman" charset="0"/>
              </a:rPr>
              <a:t> de interior</a:t>
            </a:r>
            <a:r>
              <a:rPr lang="es-ES_tradnl" sz="850" u="sng" dirty="0" smtClean="0">
                <a:solidFill>
                  <a:srgbClr val="000000"/>
                </a:solidFill>
                <a:latin typeface="Arial" charset="0"/>
                <a:cs typeface="Times New Roman" charset="0"/>
                <a:sym typeface="Times New Roman" charset="0"/>
              </a:rPr>
              <a:t>es</a:t>
            </a:r>
            <a:r>
              <a:rPr lang="en-US" sz="850" u="sng" dirty="0" smtClean="0">
                <a:solidFill>
                  <a:srgbClr val="000000"/>
                </a:solidFill>
                <a:latin typeface="Arial" charset="0"/>
                <a:cs typeface="Times New Roman" charset="0"/>
                <a:sym typeface="Times New Roman" charset="0"/>
              </a:rPr>
              <a:t> </a:t>
            </a:r>
            <a:r>
              <a:rPr lang="en-US" sz="850" u="sng" dirty="0" err="1" smtClean="0">
                <a:solidFill>
                  <a:srgbClr val="000000"/>
                </a:solidFill>
                <a:latin typeface="Arial" charset="0"/>
                <a:cs typeface="Times New Roman" charset="0"/>
                <a:sym typeface="Times New Roman" charset="0"/>
              </a:rPr>
              <a:t>que</a:t>
            </a:r>
            <a:r>
              <a:rPr lang="en-US" sz="850" u="sng" dirty="0" smtClean="0">
                <a:solidFill>
                  <a:srgbClr val="000000"/>
                </a:solidFill>
                <a:latin typeface="Arial" charset="0"/>
                <a:cs typeface="Times New Roman" charset="0"/>
                <a:sym typeface="Times New Roman" charset="0"/>
              </a:rPr>
              <a:t> </a:t>
            </a:r>
            <a:r>
              <a:rPr lang="en-US" sz="850" u="sng" dirty="0" err="1" smtClean="0">
                <a:solidFill>
                  <a:srgbClr val="000000"/>
                </a:solidFill>
                <a:latin typeface="Arial" charset="0"/>
                <a:cs typeface="Times New Roman" charset="0"/>
                <a:sym typeface="Times New Roman" charset="0"/>
              </a:rPr>
              <a:t>afectan</a:t>
            </a:r>
            <a:r>
              <a:rPr lang="en-US" sz="850" u="sng" dirty="0" smtClean="0">
                <a:solidFill>
                  <a:srgbClr val="000000"/>
                </a:solidFill>
                <a:latin typeface="Arial" charset="0"/>
                <a:cs typeface="Times New Roman" charset="0"/>
                <a:sym typeface="Times New Roman" charset="0"/>
              </a:rPr>
              <a:t> a </a:t>
            </a:r>
            <a:r>
              <a:rPr lang="en-US" sz="850" u="sng" dirty="0" err="1" smtClean="0">
                <a:solidFill>
                  <a:srgbClr val="000000"/>
                </a:solidFill>
                <a:latin typeface="Arial" charset="0"/>
                <a:cs typeface="Times New Roman" charset="0"/>
                <a:sym typeface="Times New Roman" charset="0"/>
              </a:rPr>
              <a:t>menos</a:t>
            </a:r>
            <a:r>
              <a:rPr lang="en-US" sz="850" u="sng" dirty="0" smtClean="0">
                <a:solidFill>
                  <a:srgbClr val="000000"/>
                </a:solidFill>
                <a:latin typeface="Arial" charset="0"/>
                <a:cs typeface="Times New Roman" charset="0"/>
                <a:sym typeface="Times New Roman" charset="0"/>
              </a:rPr>
              <a:t> de 6 pies </a:t>
            </a:r>
            <a:r>
              <a:rPr lang="en-US" sz="850" u="sng" dirty="0" err="1" smtClean="0">
                <a:solidFill>
                  <a:srgbClr val="000000"/>
                </a:solidFill>
                <a:latin typeface="Arial" charset="0"/>
                <a:cs typeface="Times New Roman" charset="0"/>
                <a:sym typeface="Times New Roman" charset="0"/>
              </a:rPr>
              <a:t>cuadrados</a:t>
            </a:r>
            <a:r>
              <a:rPr lang="en-US" sz="850" u="sng" dirty="0" smtClean="0">
                <a:solidFill>
                  <a:srgbClr val="000000"/>
                </a:solidFill>
                <a:latin typeface="Arial" charset="0"/>
                <a:cs typeface="Times New Roman" charset="0"/>
                <a:sym typeface="Times New Roman" charset="0"/>
              </a:rPr>
              <a:t> (6 pie</a:t>
            </a:r>
            <a:r>
              <a:rPr lang="en-US" sz="850" u="sng" baseline="30000" dirty="0" smtClean="0">
                <a:solidFill>
                  <a:srgbClr val="000000"/>
                </a:solidFill>
                <a:latin typeface="Arial" charset="0"/>
                <a:cs typeface="Times New Roman" charset="0"/>
                <a:sym typeface="Times New Roman" charset="0"/>
              </a:rPr>
              <a:t>2</a:t>
            </a:r>
            <a:r>
              <a:rPr lang="en-US" sz="850" u="sng" dirty="0" smtClean="0">
                <a:solidFill>
                  <a:srgbClr val="000000"/>
                </a:solidFill>
                <a:latin typeface="Arial" charset="0"/>
                <a:cs typeface="Times New Roman" charset="0"/>
                <a:sym typeface="Times New Roman" charset="0"/>
              </a:rPr>
              <a:t>) </a:t>
            </a:r>
            <a:r>
              <a:rPr lang="en-US" sz="850" u="sng" dirty="0" err="1" smtClean="0">
                <a:solidFill>
                  <a:srgbClr val="000000"/>
                </a:solidFill>
                <a:latin typeface="Arial" charset="0"/>
                <a:cs typeface="Times New Roman" charset="0"/>
                <a:sym typeface="Times New Roman" charset="0"/>
              </a:rPr>
              <a:t>por</a:t>
            </a:r>
            <a:r>
              <a:rPr lang="en-US" sz="850" u="sng" dirty="0" smtClean="0">
                <a:solidFill>
                  <a:srgbClr val="000000"/>
                </a:solidFill>
                <a:latin typeface="Arial" charset="0"/>
                <a:cs typeface="Times New Roman" charset="0"/>
                <a:sym typeface="Times New Roman" charset="0"/>
              </a:rPr>
              <a:t> </a:t>
            </a:r>
            <a:r>
              <a:rPr lang="en-US" sz="850" u="sng" dirty="0" err="1" smtClean="0">
                <a:solidFill>
                  <a:srgbClr val="000000"/>
                </a:solidFill>
                <a:latin typeface="Arial" charset="0"/>
                <a:cs typeface="Times New Roman" charset="0"/>
                <a:sym typeface="Times New Roman" charset="0"/>
              </a:rPr>
              <a:t>habitaci</a:t>
            </a:r>
            <a:r>
              <a:rPr lang="en-US" sz="850" u="sng" dirty="0" err="1" smtClean="0">
                <a:solidFill>
                  <a:srgbClr val="000000"/>
                </a:solidFill>
                <a:latin typeface="Times New Roman"/>
                <a:cs typeface="Times New Roman" charset="0"/>
                <a:sym typeface="Times New Roman" charset="0"/>
              </a:rPr>
              <a:t>ó</a:t>
            </a:r>
            <a:r>
              <a:rPr lang="en-US" sz="850" u="sng" dirty="0" err="1" smtClean="0">
                <a:solidFill>
                  <a:srgbClr val="000000"/>
                </a:solidFill>
                <a:latin typeface="Arial" charset="0"/>
                <a:cs typeface="Times New Roman" charset="0"/>
                <a:sym typeface="Times New Roman" charset="0"/>
              </a:rPr>
              <a:t>n</a:t>
            </a:r>
            <a:r>
              <a:rPr lang="en-US" sz="850" u="sng" dirty="0" smtClean="0">
                <a:solidFill>
                  <a:srgbClr val="000000"/>
                </a:solidFill>
                <a:latin typeface="Arial" charset="0"/>
                <a:cs typeface="Times New Roman" charset="0"/>
                <a:sym typeface="Times New Roman" charset="0"/>
              </a:rPr>
              <a:t> de </a:t>
            </a:r>
            <a:r>
              <a:rPr lang="en-US" sz="850" u="sng" dirty="0" err="1" smtClean="0">
                <a:solidFill>
                  <a:srgbClr val="000000"/>
                </a:solidFill>
                <a:latin typeface="Arial" charset="0"/>
                <a:cs typeface="Times New Roman" charset="0"/>
                <a:sym typeface="Times New Roman" charset="0"/>
              </a:rPr>
              <a:t>superficie</a:t>
            </a:r>
            <a:r>
              <a:rPr lang="en-US" sz="850" u="sng" dirty="0" smtClean="0">
                <a:solidFill>
                  <a:srgbClr val="000000"/>
                </a:solidFill>
                <a:latin typeface="Arial" charset="0"/>
                <a:cs typeface="Times New Roman" charset="0"/>
                <a:sym typeface="Times New Roman" charset="0"/>
              </a:rPr>
              <a:t> </a:t>
            </a:r>
            <a:r>
              <a:rPr lang="en-US" sz="850" u="sng" dirty="0" err="1" smtClean="0">
                <a:solidFill>
                  <a:srgbClr val="000000"/>
                </a:solidFill>
                <a:latin typeface="Arial" charset="0"/>
                <a:cs typeface="Times New Roman" charset="0"/>
                <a:sym typeface="Times New Roman" charset="0"/>
              </a:rPr>
              <a:t>pintada</a:t>
            </a:r>
            <a:r>
              <a:rPr lang="en-US" sz="850" u="sng" dirty="0" smtClean="0">
                <a:solidFill>
                  <a:srgbClr val="000000"/>
                </a:solidFill>
                <a:latin typeface="Arial" charset="0"/>
                <a:cs typeface="Times New Roman" charset="0"/>
                <a:sym typeface="Times New Roman" charset="0"/>
              </a:rPr>
              <a:t> </a:t>
            </a:r>
            <a:r>
              <a:rPr lang="en-US" sz="850" dirty="0" smtClean="0">
                <a:solidFill>
                  <a:srgbClr val="000000"/>
                </a:solidFill>
                <a:latin typeface="Arial" charset="0"/>
                <a:cs typeface="Times New Roman" charset="0"/>
                <a:sym typeface="Times New Roman" charset="0"/>
              </a:rPr>
              <a:t>se </a:t>
            </a:r>
            <a:r>
              <a:rPr lang="en-US" sz="850" dirty="0" err="1" smtClean="0">
                <a:solidFill>
                  <a:srgbClr val="000000"/>
                </a:solidFill>
                <a:latin typeface="Arial" charset="0"/>
                <a:cs typeface="Times New Roman" charset="0"/>
                <a:sym typeface="Times New Roman" charset="0"/>
              </a:rPr>
              <a:t>eximen</a:t>
            </a:r>
            <a:r>
              <a:rPr lang="en-US" sz="850" dirty="0" smtClean="0">
                <a:solidFill>
                  <a:srgbClr val="000000"/>
                </a:solidFill>
                <a:latin typeface="Arial" charset="0"/>
                <a:cs typeface="Times New Roman" charset="0"/>
                <a:sym typeface="Times New Roman" charset="0"/>
              </a:rPr>
              <a:t> de los </a:t>
            </a:r>
            <a:r>
              <a:rPr lang="en-US" sz="850" dirty="0" err="1" smtClean="0">
                <a:solidFill>
                  <a:srgbClr val="000000"/>
                </a:solidFill>
                <a:latin typeface="Arial" charset="0"/>
                <a:cs typeface="Times New Roman" charset="0"/>
                <a:sym typeface="Times New Roman" charset="0"/>
              </a:rPr>
              <a:t>requisitos</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pr</a:t>
            </a:r>
            <a:r>
              <a:rPr lang="en-US" sz="850" dirty="0" err="1" smtClean="0">
                <a:solidFill>
                  <a:srgbClr val="000000"/>
                </a:solidFill>
                <a:latin typeface="Times New Roman"/>
                <a:cs typeface="Times New Roman" charset="0"/>
                <a:sym typeface="Times New Roman" charset="0"/>
              </a:rPr>
              <a:t>á</a:t>
            </a:r>
            <a:r>
              <a:rPr lang="en-US" sz="850" dirty="0" err="1" smtClean="0">
                <a:solidFill>
                  <a:srgbClr val="000000"/>
                </a:solidFill>
                <a:latin typeface="Arial" charset="0"/>
                <a:cs typeface="Times New Roman" charset="0"/>
                <a:sym typeface="Times New Roman" charset="0"/>
              </a:rPr>
              <a:t>cticas</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trabajo</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esta</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regla</a:t>
            </a:r>
            <a:r>
              <a:rPr lang="en-US" sz="850" dirty="0" smtClean="0">
                <a:solidFill>
                  <a:srgbClr val="000000"/>
                </a:solidFill>
                <a:latin typeface="Arial" charset="0"/>
                <a:cs typeface="Times New Roman" charset="0"/>
                <a:sym typeface="Times New Roman" charset="0"/>
              </a:rPr>
              <a:t>. No se </a:t>
            </a:r>
            <a:r>
              <a:rPr lang="en-US" sz="850" dirty="0" err="1" smtClean="0">
                <a:solidFill>
                  <a:srgbClr val="000000"/>
                </a:solidFill>
                <a:latin typeface="Arial" charset="0"/>
                <a:cs typeface="Times New Roman" charset="0"/>
                <a:sym typeface="Times New Roman" charset="0"/>
              </a:rPr>
              <a:t>requiere</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limpieza</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ni</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verificaci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latin typeface="Arial" charset="0"/>
                <a:cs typeface="Times New Roman" charset="0"/>
                <a:sym typeface="Times New Roman" charset="0"/>
              </a:rPr>
              <a:t>n</a:t>
            </a:r>
            <a:r>
              <a:rPr lang="en-US" sz="850" dirty="0" smtClean="0">
                <a:solidFill>
                  <a:srgbClr val="000000"/>
                </a:solidFill>
                <a:latin typeface="Arial" charset="0"/>
                <a:cs typeface="Times New Roman" charset="0"/>
                <a:sym typeface="Times New Roman" charset="0"/>
              </a:rPr>
              <a:t> de la </a:t>
            </a:r>
            <a:r>
              <a:rPr lang="en-US" sz="850" dirty="0" err="1" smtClean="0">
                <a:solidFill>
                  <a:srgbClr val="000000"/>
                </a:solidFill>
                <a:latin typeface="Arial" charset="0"/>
                <a:cs typeface="Times New Roman" charset="0"/>
                <a:sym typeface="Times New Roman" charset="0"/>
              </a:rPr>
              <a:t>limpieza</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despu</a:t>
            </a:r>
            <a:r>
              <a:rPr lang="en-US" sz="850" dirty="0" err="1" smtClean="0">
                <a:solidFill>
                  <a:srgbClr val="000000"/>
                </a:solidFill>
                <a:latin typeface="Times New Roman"/>
                <a:cs typeface="Times New Roman" charset="0"/>
                <a:sym typeface="Times New Roman" charset="0"/>
              </a:rPr>
              <a:t>é</a:t>
            </a:r>
            <a:r>
              <a:rPr lang="en-US" sz="850" dirty="0" err="1" smtClean="0">
                <a:solidFill>
                  <a:srgbClr val="000000"/>
                </a:solidFill>
                <a:latin typeface="Arial" charset="0"/>
                <a:cs typeface="Times New Roman" charset="0"/>
                <a:sym typeface="Times New Roman" charset="0"/>
              </a:rPr>
              <a:t>s</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efectuar</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actividades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menores</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reparaci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latin typeface="Arial" charset="0"/>
                <a:cs typeface="Times New Roman" charset="0"/>
                <a:sym typeface="Times New Roman" charset="0"/>
              </a:rPr>
              <a:t>n</a:t>
            </a:r>
            <a:r>
              <a:rPr lang="en-US" sz="850" dirty="0" smtClean="0">
                <a:solidFill>
                  <a:srgbClr val="000000"/>
                </a:solidFill>
                <a:latin typeface="Arial" charset="0"/>
                <a:cs typeface="Times New Roman" charset="0"/>
                <a:sym typeface="Times New Roman" charset="0"/>
              </a:rPr>
              <a:t> y </a:t>
            </a:r>
            <a:r>
              <a:rPr lang="en-US" sz="850" dirty="0" err="1" smtClean="0">
                <a:solidFill>
                  <a:srgbClr val="000000"/>
                </a:solidFill>
                <a:latin typeface="Arial" charset="0"/>
                <a:cs typeface="Times New Roman" charset="0"/>
                <a:sym typeface="Times New Roman" charset="0"/>
              </a:rPr>
              <a:t>mantenimiento</a:t>
            </a:r>
            <a:r>
              <a:rPr lang="en-US" sz="850" dirty="0" smtClean="0">
                <a:solidFill>
                  <a:srgbClr val="000000"/>
                </a:solidFill>
                <a:latin typeface="Arial" charset="0"/>
                <a:cs typeface="Times New Roman" charset="0"/>
                <a:sym typeface="Times New Roman" charset="0"/>
              </a:rPr>
              <a:t>, a </a:t>
            </a:r>
            <a:r>
              <a:rPr lang="en-US" sz="850" dirty="0" err="1" smtClean="0">
                <a:solidFill>
                  <a:srgbClr val="000000"/>
                </a:solidFill>
                <a:latin typeface="Arial" charset="0"/>
                <a:cs typeface="Times New Roman" charset="0"/>
                <a:sym typeface="Times New Roman" charset="0"/>
              </a:rPr>
              <a:t>menos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que</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impliquen</a:t>
            </a:r>
            <a:r>
              <a:rPr lang="en-US" sz="850" dirty="0" smtClean="0">
                <a:solidFill>
                  <a:srgbClr val="000000"/>
                </a:solidFill>
                <a:latin typeface="Arial" charset="0"/>
                <a:cs typeface="Times New Roman" charset="0"/>
                <a:sym typeface="Times New Roman" charset="0"/>
              </a:rPr>
              <a:t> </a:t>
            </a:r>
            <a:r>
              <a:rPr lang="es-ES_tradnl" sz="850" dirty="0" smtClean="0">
                <a:solidFill>
                  <a:srgbClr val="000000"/>
                </a:solidFill>
                <a:latin typeface="Arial" charset="0"/>
                <a:cs typeface="Times New Roman" charset="0"/>
                <a:sym typeface="Times New Roman" charset="0"/>
              </a:rPr>
              <a:t>un </a:t>
            </a:r>
            <a:r>
              <a:rPr lang="en-US" sz="850" dirty="0" err="1" smtClean="0">
                <a:solidFill>
                  <a:srgbClr val="000000"/>
                </a:solidFill>
                <a:latin typeface="Arial" charset="0"/>
                <a:cs typeface="Times New Roman" charset="0"/>
                <a:sym typeface="Times New Roman" charset="0"/>
              </a:rPr>
              <a:t>cambio</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ventanas</a:t>
            </a:r>
            <a:r>
              <a:rPr lang="en-US" sz="850" dirty="0" smtClean="0">
                <a:solidFill>
                  <a:srgbClr val="000000"/>
                </a:solidFill>
                <a:latin typeface="Arial" charset="0"/>
                <a:cs typeface="Times New Roman" charset="0"/>
                <a:sym typeface="Times New Roman" charset="0"/>
              </a:rPr>
              <a:t>, </a:t>
            </a:r>
            <a:r>
              <a:rPr lang="es-ES_tradnl" sz="850" dirty="0" smtClean="0">
                <a:solidFill>
                  <a:srgbClr val="000000"/>
                </a:solidFill>
                <a:latin typeface="Arial" charset="0"/>
                <a:cs typeface="Times New Roman" charset="0"/>
                <a:sym typeface="Times New Roman" charset="0"/>
              </a:rPr>
              <a:t>tareas de </a:t>
            </a:r>
            <a:r>
              <a:rPr lang="en-US" sz="850" dirty="0" err="1" smtClean="0">
                <a:solidFill>
                  <a:srgbClr val="000000"/>
                </a:solidFill>
                <a:latin typeface="Arial" charset="0"/>
                <a:cs typeface="Times New Roman" charset="0"/>
                <a:sym typeface="Times New Roman" charset="0"/>
              </a:rPr>
              <a:t>demolici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latin typeface="Arial" charset="0"/>
                <a:cs typeface="Times New Roman" charset="0"/>
                <a:sym typeface="Times New Roman" charset="0"/>
              </a:rPr>
              <a:t>n</a:t>
            </a:r>
            <a:r>
              <a:rPr lang="en-US" sz="850" dirty="0" smtClean="0">
                <a:solidFill>
                  <a:srgbClr val="000000"/>
                </a:solidFill>
                <a:latin typeface="Arial" charset="0"/>
                <a:cs typeface="Times New Roman" charset="0"/>
                <a:sym typeface="Times New Roman" charset="0"/>
              </a:rPr>
              <a:t> u </a:t>
            </a:r>
            <a:r>
              <a:rPr lang="en-US" sz="850" dirty="0" err="1" smtClean="0">
                <a:solidFill>
                  <a:srgbClr val="000000"/>
                </a:solidFill>
                <a:latin typeface="Arial" charset="0"/>
                <a:cs typeface="Times New Roman" charset="0"/>
                <a:sym typeface="Times New Roman" charset="0"/>
              </a:rPr>
              <a:t>otras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pr</a:t>
            </a:r>
            <a:r>
              <a:rPr lang="en-US" sz="850" dirty="0" err="1" smtClean="0">
                <a:solidFill>
                  <a:srgbClr val="000000"/>
                </a:solidFill>
                <a:latin typeface="Times New Roman"/>
                <a:cs typeface="Times New Roman" charset="0"/>
                <a:sym typeface="Times New Roman" charset="0"/>
              </a:rPr>
              <a:t>á</a:t>
            </a:r>
            <a:r>
              <a:rPr lang="en-US" sz="850" dirty="0" err="1" smtClean="0">
                <a:solidFill>
                  <a:srgbClr val="000000"/>
                </a:solidFill>
                <a:latin typeface="Arial" charset="0"/>
                <a:cs typeface="Times New Roman" charset="0"/>
                <a:sym typeface="Times New Roman" charset="0"/>
              </a:rPr>
              <a:t>cticas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prohibidas</a:t>
            </a:r>
            <a:r>
              <a:rPr lang="en-US" sz="850" dirty="0" smtClean="0">
                <a:solidFill>
                  <a:srgbClr val="000000"/>
                </a:solidFill>
                <a:latin typeface="Arial" charset="0"/>
                <a:cs typeface="Times New Roman" charset="0"/>
                <a:sym typeface="Times New Roman" charset="0"/>
              </a:rPr>
              <a:t>.</a:t>
            </a:r>
          </a:p>
          <a:p>
            <a:pPr marL="590550" lvl="2" indent="-190500" eaLnBrk="1" hangingPunct="1">
              <a:lnSpc>
                <a:spcPct val="90000"/>
              </a:lnSpc>
              <a:spcBef>
                <a:spcPct val="10000"/>
              </a:spcBef>
              <a:buFontTx/>
              <a:buAutoNum type="arabicPeriod"/>
              <a:tabLst>
                <a:tab pos="571500" algn="l"/>
              </a:tabLst>
              <a:defRPr/>
            </a:pPr>
            <a:r>
              <a:rPr lang="en-US" sz="850" u="sng" dirty="0" smtClean="0">
                <a:solidFill>
                  <a:srgbClr val="000000"/>
                </a:solidFill>
                <a:latin typeface="Arial" charset="0"/>
                <a:cs typeface="Times New Roman" charset="0"/>
                <a:sym typeface="Times New Roman" charset="0"/>
              </a:rPr>
              <a:t>Los </a:t>
            </a:r>
            <a:r>
              <a:rPr lang="en-US" sz="850" u="sng" dirty="0" err="1" smtClean="0">
                <a:solidFill>
                  <a:srgbClr val="000000"/>
                </a:solidFill>
                <a:latin typeface="Arial" charset="0"/>
                <a:cs typeface="Times New Roman" charset="0"/>
                <a:sym typeface="Times New Roman" charset="0"/>
              </a:rPr>
              <a:t>trabajos</a:t>
            </a:r>
            <a:r>
              <a:rPr lang="en-US" sz="850" u="sng" dirty="0" smtClean="0">
                <a:solidFill>
                  <a:srgbClr val="000000"/>
                </a:solidFill>
                <a:latin typeface="Arial" charset="0"/>
                <a:cs typeface="Times New Roman" charset="0"/>
                <a:sym typeface="Times New Roman" charset="0"/>
              </a:rPr>
              <a:t> de exterior</a:t>
            </a:r>
            <a:r>
              <a:rPr lang="es-ES_tradnl" sz="850" u="sng" dirty="0" smtClean="0">
                <a:solidFill>
                  <a:srgbClr val="000000"/>
                </a:solidFill>
                <a:latin typeface="Arial" charset="0"/>
                <a:cs typeface="Times New Roman" charset="0"/>
                <a:sym typeface="Times New Roman" charset="0"/>
              </a:rPr>
              <a:t>es</a:t>
            </a:r>
            <a:r>
              <a:rPr lang="en-US" sz="850" u="sng" dirty="0" smtClean="0">
                <a:solidFill>
                  <a:srgbClr val="000000"/>
                </a:solidFill>
                <a:latin typeface="Arial" charset="0"/>
                <a:cs typeface="Times New Roman" charset="0"/>
                <a:sym typeface="Times New Roman" charset="0"/>
              </a:rPr>
              <a:t> </a:t>
            </a:r>
            <a:r>
              <a:rPr lang="en-US" sz="850" u="sng" dirty="0" err="1" smtClean="0">
                <a:solidFill>
                  <a:srgbClr val="000000"/>
                </a:solidFill>
                <a:latin typeface="Arial" charset="0"/>
                <a:cs typeface="Times New Roman" charset="0"/>
                <a:sym typeface="Times New Roman" charset="0"/>
              </a:rPr>
              <a:t>que</a:t>
            </a:r>
            <a:r>
              <a:rPr lang="en-US" sz="850" u="sng" dirty="0" smtClean="0">
                <a:solidFill>
                  <a:srgbClr val="000000"/>
                </a:solidFill>
                <a:latin typeface="Arial" charset="0"/>
                <a:cs typeface="Times New Roman" charset="0"/>
                <a:sym typeface="Times New Roman" charset="0"/>
              </a:rPr>
              <a:t> </a:t>
            </a:r>
            <a:r>
              <a:rPr lang="en-US" sz="850" u="sng" dirty="0" err="1" smtClean="0">
                <a:solidFill>
                  <a:srgbClr val="000000"/>
                </a:solidFill>
                <a:latin typeface="Arial" charset="0"/>
                <a:cs typeface="Times New Roman" charset="0"/>
                <a:sym typeface="Times New Roman" charset="0"/>
              </a:rPr>
              <a:t>afectan</a:t>
            </a:r>
            <a:r>
              <a:rPr lang="en-US" sz="850" u="sng" dirty="0" smtClean="0">
                <a:solidFill>
                  <a:srgbClr val="000000"/>
                </a:solidFill>
                <a:latin typeface="Arial" charset="0"/>
                <a:cs typeface="Times New Roman" charset="0"/>
                <a:sym typeface="Times New Roman" charset="0"/>
              </a:rPr>
              <a:t> a </a:t>
            </a:r>
            <a:r>
              <a:rPr lang="en-US" sz="850" u="sng" dirty="0" err="1" smtClean="0">
                <a:solidFill>
                  <a:srgbClr val="000000"/>
                </a:solidFill>
                <a:latin typeface="Arial" charset="0"/>
                <a:cs typeface="Times New Roman" charset="0"/>
                <a:sym typeface="Times New Roman" charset="0"/>
              </a:rPr>
              <a:t>menos</a:t>
            </a:r>
            <a:r>
              <a:rPr lang="en-US" sz="850" u="sng" dirty="0" smtClean="0">
                <a:solidFill>
                  <a:srgbClr val="000000"/>
                </a:solidFill>
                <a:latin typeface="Arial" charset="0"/>
                <a:cs typeface="Times New Roman" charset="0"/>
                <a:sym typeface="Times New Roman" charset="0"/>
              </a:rPr>
              <a:t> de 20 pies </a:t>
            </a:r>
            <a:r>
              <a:rPr lang="en-US" sz="850" u="sng" dirty="0" err="1" smtClean="0">
                <a:solidFill>
                  <a:srgbClr val="000000"/>
                </a:solidFill>
                <a:latin typeface="Arial" charset="0"/>
                <a:cs typeface="Times New Roman" charset="0"/>
                <a:sym typeface="Times New Roman" charset="0"/>
              </a:rPr>
              <a:t>cuadrados</a:t>
            </a:r>
            <a:r>
              <a:rPr lang="en-US" sz="850" u="sng" dirty="0" smtClean="0">
                <a:solidFill>
                  <a:srgbClr val="000000"/>
                </a:solidFill>
                <a:latin typeface="Arial" charset="0"/>
                <a:cs typeface="Times New Roman" charset="0"/>
                <a:sym typeface="Times New Roman" charset="0"/>
              </a:rPr>
              <a:t> (20 pie</a:t>
            </a:r>
            <a:r>
              <a:rPr lang="en-US" sz="850" u="sng" baseline="30000" dirty="0" smtClean="0">
                <a:solidFill>
                  <a:srgbClr val="000000"/>
                </a:solidFill>
                <a:latin typeface="Arial" charset="0"/>
                <a:cs typeface="Times New Roman" charset="0"/>
                <a:sym typeface="Times New Roman" charset="0"/>
              </a:rPr>
              <a:t>2</a:t>
            </a:r>
            <a:r>
              <a:rPr lang="en-US" sz="850" u="sng" dirty="0" smtClean="0">
                <a:solidFill>
                  <a:srgbClr val="000000"/>
                </a:solidFill>
                <a:latin typeface="Arial" charset="0"/>
                <a:cs typeface="Times New Roman" charset="0"/>
                <a:sym typeface="Times New Roman" charset="0"/>
              </a:rPr>
              <a:t>) </a:t>
            </a:r>
            <a:r>
              <a:rPr lang="en-US" sz="850" u="sng" dirty="0" err="1" smtClean="0">
                <a:solidFill>
                  <a:srgbClr val="000000"/>
                </a:solidFill>
                <a:latin typeface="Arial" charset="0"/>
                <a:cs typeface="Times New Roman" charset="0"/>
                <a:sym typeface="Times New Roman" charset="0"/>
              </a:rPr>
              <a:t>por</a:t>
            </a:r>
            <a:r>
              <a:rPr lang="en-US" sz="850" u="sng" dirty="0" smtClean="0">
                <a:solidFill>
                  <a:srgbClr val="000000"/>
                </a:solidFill>
                <a:latin typeface="Arial" charset="0"/>
                <a:cs typeface="Times New Roman" charset="0"/>
                <a:sym typeface="Times New Roman" charset="0"/>
              </a:rPr>
              <a:t> </a:t>
            </a:r>
            <a:r>
              <a:rPr lang="en-US" sz="850" u="sng" dirty="0" err="1" smtClean="0">
                <a:solidFill>
                  <a:srgbClr val="000000"/>
                </a:solidFill>
                <a:latin typeface="Arial" charset="0"/>
                <a:cs typeface="Times New Roman" charset="0"/>
                <a:sym typeface="Times New Roman" charset="0"/>
              </a:rPr>
              <a:t>lado</a:t>
            </a:r>
            <a:r>
              <a:rPr lang="en-US" sz="850" u="sng" dirty="0" smtClean="0">
                <a:solidFill>
                  <a:srgbClr val="000000"/>
                </a:solidFill>
                <a:latin typeface="Arial" charset="0"/>
                <a:cs typeface="Times New Roman" charset="0"/>
                <a:sym typeface="Times New Roman" charset="0"/>
              </a:rPr>
              <a:t> de </a:t>
            </a:r>
            <a:r>
              <a:rPr lang="en-US" sz="850" u="sng" dirty="0" err="1" smtClean="0">
                <a:solidFill>
                  <a:srgbClr val="000000"/>
                </a:solidFill>
                <a:latin typeface="Arial" charset="0"/>
                <a:cs typeface="Times New Roman" charset="0"/>
                <a:sym typeface="Times New Roman" charset="0"/>
              </a:rPr>
              <a:t>superficie</a:t>
            </a:r>
            <a:r>
              <a:rPr lang="en-US" sz="850" u="sng" dirty="0" smtClean="0">
                <a:solidFill>
                  <a:srgbClr val="000000"/>
                </a:solidFill>
                <a:latin typeface="Arial" charset="0"/>
                <a:cs typeface="Times New Roman" charset="0"/>
                <a:sym typeface="Times New Roman" charset="0"/>
              </a:rPr>
              <a:t> </a:t>
            </a:r>
            <a:r>
              <a:rPr lang="en-US" sz="850" u="sng" dirty="0" err="1" smtClean="0">
                <a:solidFill>
                  <a:srgbClr val="000000"/>
                </a:solidFill>
                <a:latin typeface="Arial" charset="0"/>
                <a:cs typeface="Times New Roman" charset="0"/>
                <a:sym typeface="Times New Roman" charset="0"/>
              </a:rPr>
              <a:t>pintada</a:t>
            </a:r>
            <a:r>
              <a:rPr lang="en-US" sz="850" u="sng" dirty="0" smtClean="0">
                <a:solidFill>
                  <a:srgbClr val="000000"/>
                </a:solidFill>
                <a:latin typeface="Arial" charset="0"/>
                <a:cs typeface="Times New Roman" charset="0"/>
                <a:sym typeface="Times New Roman" charset="0"/>
              </a:rPr>
              <a:t> </a:t>
            </a:r>
            <a:r>
              <a:rPr lang="en-US" sz="850" dirty="0" smtClean="0">
                <a:solidFill>
                  <a:srgbClr val="000000"/>
                </a:solidFill>
                <a:latin typeface="Arial" charset="0"/>
                <a:cs typeface="Times New Roman" charset="0"/>
                <a:sym typeface="Times New Roman" charset="0"/>
              </a:rPr>
              <a:t>se </a:t>
            </a:r>
            <a:r>
              <a:rPr lang="en-US" sz="850" dirty="0" err="1" smtClean="0">
                <a:solidFill>
                  <a:srgbClr val="000000"/>
                </a:solidFill>
                <a:latin typeface="Arial" charset="0"/>
                <a:cs typeface="Times New Roman" charset="0"/>
                <a:sym typeface="Times New Roman" charset="0"/>
              </a:rPr>
              <a:t>eximen</a:t>
            </a:r>
            <a:r>
              <a:rPr lang="en-US" sz="850" dirty="0" smtClean="0">
                <a:solidFill>
                  <a:srgbClr val="000000"/>
                </a:solidFill>
                <a:latin typeface="Arial" charset="0"/>
                <a:cs typeface="Times New Roman" charset="0"/>
                <a:sym typeface="Times New Roman" charset="0"/>
              </a:rPr>
              <a:t> de los </a:t>
            </a:r>
            <a:r>
              <a:rPr lang="en-US" sz="850" dirty="0" err="1" smtClean="0">
                <a:solidFill>
                  <a:srgbClr val="000000"/>
                </a:solidFill>
                <a:latin typeface="Arial" charset="0"/>
                <a:cs typeface="Times New Roman" charset="0"/>
                <a:sym typeface="Times New Roman" charset="0"/>
              </a:rPr>
              <a:t>requisitos</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pr</a:t>
            </a:r>
            <a:r>
              <a:rPr lang="en-US" sz="850" dirty="0" err="1" smtClean="0">
                <a:solidFill>
                  <a:srgbClr val="000000"/>
                </a:solidFill>
                <a:latin typeface="Times New Roman"/>
                <a:cs typeface="Times New Roman" charset="0"/>
                <a:sym typeface="Times New Roman" charset="0"/>
              </a:rPr>
              <a:t>á</a:t>
            </a:r>
            <a:r>
              <a:rPr lang="en-US" sz="850" dirty="0" err="1" smtClean="0">
                <a:solidFill>
                  <a:srgbClr val="000000"/>
                </a:solidFill>
                <a:latin typeface="Arial" charset="0"/>
                <a:cs typeface="Times New Roman" charset="0"/>
                <a:sym typeface="Times New Roman" charset="0"/>
              </a:rPr>
              <a:t>cticas</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trabajo</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esta</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regla</a:t>
            </a:r>
            <a:r>
              <a:rPr lang="en-US" sz="850" dirty="0" smtClean="0">
                <a:solidFill>
                  <a:srgbClr val="000000"/>
                </a:solidFill>
                <a:latin typeface="Arial" charset="0"/>
                <a:cs typeface="Times New Roman" charset="0"/>
                <a:sym typeface="Times New Roman" charset="0"/>
              </a:rPr>
              <a:t>. No se </a:t>
            </a:r>
            <a:r>
              <a:rPr lang="en-US" sz="850" dirty="0" err="1" smtClean="0">
                <a:solidFill>
                  <a:srgbClr val="000000"/>
                </a:solidFill>
                <a:latin typeface="Arial" charset="0"/>
                <a:cs typeface="Times New Roman" charset="0"/>
                <a:sym typeface="Times New Roman" charset="0"/>
              </a:rPr>
              <a:t>requiere</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limpieza</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ni</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verificaci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latin typeface="Arial" charset="0"/>
                <a:cs typeface="Times New Roman" charset="0"/>
                <a:sym typeface="Times New Roman" charset="0"/>
              </a:rPr>
              <a:t>n</a:t>
            </a:r>
            <a:r>
              <a:rPr lang="en-US" sz="850" dirty="0" smtClean="0">
                <a:solidFill>
                  <a:srgbClr val="000000"/>
                </a:solidFill>
                <a:latin typeface="Arial" charset="0"/>
                <a:cs typeface="Times New Roman" charset="0"/>
                <a:sym typeface="Times New Roman" charset="0"/>
              </a:rPr>
              <a:t> de la </a:t>
            </a:r>
            <a:r>
              <a:rPr lang="en-US" sz="850" dirty="0" err="1" smtClean="0">
                <a:solidFill>
                  <a:srgbClr val="000000"/>
                </a:solidFill>
                <a:latin typeface="Arial" charset="0"/>
                <a:cs typeface="Times New Roman" charset="0"/>
                <a:sym typeface="Times New Roman" charset="0"/>
              </a:rPr>
              <a:t>limpieza</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despu</a:t>
            </a:r>
            <a:r>
              <a:rPr lang="en-US" sz="850" dirty="0" err="1" smtClean="0">
                <a:solidFill>
                  <a:srgbClr val="000000"/>
                </a:solidFill>
                <a:latin typeface="Times New Roman"/>
                <a:cs typeface="Times New Roman" charset="0"/>
                <a:sym typeface="Times New Roman" charset="0"/>
              </a:rPr>
              <a:t>é</a:t>
            </a:r>
            <a:r>
              <a:rPr lang="en-US" sz="850" dirty="0" err="1" smtClean="0">
                <a:solidFill>
                  <a:srgbClr val="000000"/>
                </a:solidFill>
                <a:latin typeface="Arial" charset="0"/>
                <a:cs typeface="Times New Roman" charset="0"/>
                <a:sym typeface="Times New Roman" charset="0"/>
              </a:rPr>
              <a:t>s</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efectuar</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actividades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menores</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reparaci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latin typeface="Arial" charset="0"/>
                <a:cs typeface="Times New Roman" charset="0"/>
                <a:sym typeface="Times New Roman" charset="0"/>
              </a:rPr>
              <a:t>n</a:t>
            </a:r>
            <a:r>
              <a:rPr lang="en-US" sz="850" dirty="0" smtClean="0">
                <a:solidFill>
                  <a:srgbClr val="000000"/>
                </a:solidFill>
                <a:latin typeface="Arial" charset="0"/>
                <a:cs typeface="Times New Roman" charset="0"/>
                <a:sym typeface="Times New Roman" charset="0"/>
              </a:rPr>
              <a:t> y </a:t>
            </a:r>
            <a:r>
              <a:rPr lang="en-US" sz="850" dirty="0" err="1" smtClean="0">
                <a:solidFill>
                  <a:srgbClr val="000000"/>
                </a:solidFill>
                <a:latin typeface="Arial" charset="0"/>
                <a:cs typeface="Times New Roman" charset="0"/>
                <a:sym typeface="Times New Roman" charset="0"/>
              </a:rPr>
              <a:t>mantenimiento</a:t>
            </a:r>
            <a:r>
              <a:rPr lang="en-US" sz="850" dirty="0" smtClean="0">
                <a:solidFill>
                  <a:srgbClr val="000000"/>
                </a:solidFill>
                <a:latin typeface="Arial" charset="0"/>
                <a:cs typeface="Times New Roman" charset="0"/>
                <a:sym typeface="Times New Roman" charset="0"/>
              </a:rPr>
              <a:t>, a </a:t>
            </a:r>
            <a:r>
              <a:rPr lang="en-US" sz="850" dirty="0" err="1" smtClean="0">
                <a:solidFill>
                  <a:srgbClr val="000000"/>
                </a:solidFill>
                <a:latin typeface="Arial" charset="0"/>
                <a:cs typeface="Times New Roman" charset="0"/>
                <a:sym typeface="Times New Roman" charset="0"/>
              </a:rPr>
              <a:t>menos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que</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impliquen</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cambio</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ventanas</a:t>
            </a:r>
            <a:r>
              <a:rPr lang="en-US" sz="850" dirty="0" smtClean="0">
                <a:solidFill>
                  <a:srgbClr val="000000"/>
                </a:solidFill>
                <a:latin typeface="Arial" charset="0"/>
                <a:cs typeface="Times New Roman" charset="0"/>
                <a:sym typeface="Times New Roman" charset="0"/>
              </a:rPr>
              <a:t>, </a:t>
            </a:r>
            <a:r>
              <a:rPr lang="es-ES_tradnl" sz="850" dirty="0" smtClean="0">
                <a:solidFill>
                  <a:srgbClr val="000000"/>
                </a:solidFill>
                <a:latin typeface="Arial" charset="0"/>
                <a:cs typeface="Times New Roman" charset="0"/>
                <a:sym typeface="Times New Roman" charset="0"/>
              </a:rPr>
              <a:t>tareas de </a:t>
            </a:r>
            <a:r>
              <a:rPr lang="en-US" sz="850" dirty="0" err="1" smtClean="0">
                <a:solidFill>
                  <a:srgbClr val="000000"/>
                </a:solidFill>
                <a:latin typeface="Arial" charset="0"/>
                <a:cs typeface="Times New Roman" charset="0"/>
                <a:sym typeface="Times New Roman" charset="0"/>
              </a:rPr>
              <a:t>demolici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latin typeface="Arial" charset="0"/>
                <a:cs typeface="Times New Roman" charset="0"/>
                <a:sym typeface="Times New Roman" charset="0"/>
              </a:rPr>
              <a:t>n</a:t>
            </a:r>
            <a:r>
              <a:rPr lang="en-US" sz="850" dirty="0" smtClean="0">
                <a:solidFill>
                  <a:srgbClr val="000000"/>
                </a:solidFill>
                <a:latin typeface="Arial" charset="0"/>
                <a:cs typeface="Times New Roman" charset="0"/>
                <a:sym typeface="Times New Roman" charset="0"/>
              </a:rPr>
              <a:t> u </a:t>
            </a:r>
            <a:r>
              <a:rPr lang="en-US" sz="850" dirty="0" err="1" smtClean="0">
                <a:solidFill>
                  <a:srgbClr val="000000"/>
                </a:solidFill>
                <a:latin typeface="Arial" charset="0"/>
                <a:cs typeface="Times New Roman" charset="0"/>
                <a:sym typeface="Times New Roman" charset="0"/>
              </a:rPr>
              <a:t>otras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pr</a:t>
            </a:r>
            <a:r>
              <a:rPr lang="en-US" sz="850" dirty="0" err="1" smtClean="0">
                <a:solidFill>
                  <a:srgbClr val="000000"/>
                </a:solidFill>
                <a:latin typeface="Times New Roman"/>
                <a:cs typeface="Times New Roman" charset="0"/>
                <a:sym typeface="Times New Roman" charset="0"/>
              </a:rPr>
              <a:t>á</a:t>
            </a:r>
            <a:r>
              <a:rPr lang="en-US" sz="850" dirty="0" err="1" smtClean="0">
                <a:solidFill>
                  <a:srgbClr val="000000"/>
                </a:solidFill>
                <a:latin typeface="Arial" charset="0"/>
                <a:cs typeface="Times New Roman" charset="0"/>
                <a:sym typeface="Times New Roman" charset="0"/>
              </a:rPr>
              <a:t>cticas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prohibidas</a:t>
            </a:r>
            <a:r>
              <a:rPr lang="en-US" sz="850" dirty="0" smtClean="0">
                <a:solidFill>
                  <a:srgbClr val="000000"/>
                </a:solidFill>
                <a:latin typeface="Arial" charset="0"/>
                <a:cs typeface="Times New Roman" charset="0"/>
                <a:sym typeface="Times New Roman" charset="0"/>
              </a:rPr>
              <a:t>.</a:t>
            </a:r>
          </a:p>
          <a:p>
            <a:pPr marL="590550" lvl="2" indent="-190500" eaLnBrk="1" hangingPunct="1">
              <a:lnSpc>
                <a:spcPct val="90000"/>
              </a:lnSpc>
              <a:spcBef>
                <a:spcPct val="10000"/>
              </a:spcBef>
              <a:buFontTx/>
              <a:buAutoNum type="arabicPeriod"/>
              <a:tabLst>
                <a:tab pos="571500" algn="l"/>
              </a:tabLst>
              <a:defRPr/>
            </a:pPr>
            <a:r>
              <a:rPr lang="en-US" sz="850" dirty="0" smtClean="0">
                <a:solidFill>
                  <a:srgbClr val="000000"/>
                </a:solidFill>
                <a:latin typeface="Arial" charset="0"/>
                <a:cs typeface="Times New Roman" charset="0"/>
                <a:sym typeface="Times New Roman" charset="0"/>
              </a:rPr>
              <a:t>Las </a:t>
            </a:r>
            <a:r>
              <a:rPr lang="en-US" sz="850" dirty="0" err="1" smtClean="0">
                <a:solidFill>
                  <a:srgbClr val="000000"/>
                </a:solidFill>
                <a:latin typeface="Arial" charset="0"/>
                <a:cs typeface="Times New Roman" charset="0"/>
                <a:sym typeface="Times New Roman" charset="0"/>
              </a:rPr>
              <a:t>actividades</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reparaci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latin typeface="Arial" charset="0"/>
                <a:cs typeface="Times New Roman" charset="0"/>
                <a:sym typeface="Times New Roman" charset="0"/>
              </a:rPr>
              <a:t>n</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menor</a:t>
            </a:r>
            <a:r>
              <a:rPr lang="es-ES_tradnl" sz="850" dirty="0" smtClean="0">
                <a:solidFill>
                  <a:srgbClr val="000000"/>
                </a:solidFill>
                <a:latin typeface="Arial" charset="0"/>
                <a:cs typeface="Times New Roman" charset="0"/>
                <a:sym typeface="Times New Roman" charset="0"/>
              </a:rPr>
              <a:t>es</a:t>
            </a:r>
            <a:r>
              <a:rPr lang="en-US" sz="850" dirty="0" smtClean="0">
                <a:solidFill>
                  <a:srgbClr val="000000"/>
                </a:solidFill>
                <a:latin typeface="Arial" charset="0"/>
                <a:cs typeface="Times New Roman" charset="0"/>
                <a:sym typeface="Times New Roman" charset="0"/>
              </a:rPr>
              <a:t> y de </a:t>
            </a:r>
            <a:r>
              <a:rPr lang="en-US" sz="850" dirty="0" err="1" smtClean="0">
                <a:solidFill>
                  <a:srgbClr val="000000"/>
                </a:solidFill>
                <a:latin typeface="Arial" charset="0"/>
                <a:cs typeface="Times New Roman" charset="0"/>
                <a:sym typeface="Times New Roman" charset="0"/>
              </a:rPr>
              <a:t>mantenimiento</a:t>
            </a:r>
            <a:r>
              <a:rPr lang="en-US" sz="850" dirty="0" smtClean="0">
                <a:solidFill>
                  <a:srgbClr val="000000"/>
                </a:solidFill>
                <a:latin typeface="Arial" charset="0"/>
                <a:cs typeface="Times New Roman" charset="0"/>
                <a:sym typeface="Times New Roman" charset="0"/>
              </a:rPr>
              <a:t> no </a:t>
            </a:r>
            <a:r>
              <a:rPr lang="es-ES_tradnl" sz="850" dirty="0" smtClean="0">
                <a:solidFill>
                  <a:srgbClr val="000000"/>
                </a:solidFill>
                <a:latin typeface="Arial" charset="0"/>
                <a:cs typeface="Times New Roman" charset="0"/>
                <a:sym typeface="Times New Roman" charset="0"/>
              </a:rPr>
              <a:t>incluyen </a:t>
            </a:r>
            <a:r>
              <a:rPr lang="en-US" sz="850" dirty="0" err="1" smtClean="0">
                <a:solidFill>
                  <a:srgbClr val="000000"/>
                </a:solidFill>
                <a:latin typeface="Arial" charset="0"/>
                <a:cs typeface="Times New Roman" charset="0"/>
                <a:sym typeface="Times New Roman" charset="0"/>
              </a:rPr>
              <a:t>cambios</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ventana</a:t>
            </a:r>
            <a:r>
              <a:rPr lang="es-ES_tradnl" sz="850" dirty="0" smtClean="0">
                <a:solidFill>
                  <a:srgbClr val="000000"/>
                </a:solidFill>
                <a:latin typeface="Arial" charset="0"/>
                <a:cs typeface="Times New Roman" charset="0"/>
                <a:sym typeface="Times New Roman" charset="0"/>
              </a:rPr>
              <a:t>s</a:t>
            </a:r>
            <a:r>
              <a:rPr lang="en-US" sz="850" dirty="0" smtClean="0">
                <a:solidFill>
                  <a:srgbClr val="000000"/>
                </a:solidFill>
                <a:latin typeface="Arial" charset="0"/>
                <a:cs typeface="Times New Roman" charset="0"/>
                <a:sym typeface="Times New Roman" charset="0"/>
              </a:rPr>
              <a:t>, </a:t>
            </a:r>
            <a:r>
              <a:rPr lang="es-ES_tradnl" sz="850" dirty="0" smtClean="0">
                <a:solidFill>
                  <a:srgbClr val="000000"/>
                </a:solidFill>
                <a:latin typeface="Arial" charset="0"/>
                <a:cs typeface="Times New Roman" charset="0"/>
                <a:sym typeface="Times New Roman" charset="0"/>
              </a:rPr>
              <a:t>tareas de demolici</a:t>
            </a:r>
            <a:r>
              <a:rPr lang="es-ES_tradnl" sz="850" dirty="0" smtClean="0">
                <a:solidFill>
                  <a:srgbClr val="000000"/>
                </a:solidFill>
                <a:latin typeface="Times New Roman"/>
                <a:cs typeface="Times New Roman" charset="0"/>
                <a:sym typeface="Times New Roman" charset="0"/>
              </a:rPr>
              <a:t>ó</a:t>
            </a:r>
            <a:r>
              <a:rPr lang="es-ES_tradnl" sz="850" dirty="0" smtClean="0">
                <a:solidFill>
                  <a:srgbClr val="000000"/>
                </a:solidFill>
                <a:latin typeface="Arial" charset="0"/>
                <a:cs typeface="Times New Roman" charset="0"/>
                <a:sym typeface="Times New Roman" charset="0"/>
              </a:rPr>
              <a:t>n </a:t>
            </a:r>
            <a:r>
              <a:rPr lang="en-US" sz="850" dirty="0" err="1" smtClean="0">
                <a:solidFill>
                  <a:srgbClr val="000000"/>
                </a:solidFill>
                <a:latin typeface="Arial" charset="0"/>
                <a:cs typeface="Times New Roman" charset="0"/>
                <a:sym typeface="Times New Roman" charset="0"/>
              </a:rPr>
              <a:t>ni</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actividades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que</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impliquen</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pr</a:t>
            </a:r>
            <a:r>
              <a:rPr lang="en-US" sz="850" dirty="0" err="1" smtClean="0">
                <a:solidFill>
                  <a:srgbClr val="000000"/>
                </a:solidFill>
                <a:latin typeface="Times New Roman"/>
                <a:cs typeface="Times New Roman" charset="0"/>
                <a:sym typeface="Times New Roman" charset="0"/>
              </a:rPr>
              <a:t>á</a:t>
            </a:r>
            <a:r>
              <a:rPr lang="en-US" sz="850" dirty="0" err="1" smtClean="0">
                <a:solidFill>
                  <a:srgbClr val="000000"/>
                </a:solidFill>
                <a:latin typeface="Arial" charset="0"/>
                <a:cs typeface="Times New Roman" charset="0"/>
                <a:sym typeface="Times New Roman" charset="0"/>
              </a:rPr>
              <a:t>cticas</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prohibidas</a:t>
            </a:r>
            <a:r>
              <a:rPr lang="en-US" sz="850" dirty="0" smtClean="0">
                <a:solidFill>
                  <a:srgbClr val="000000"/>
                </a:solidFill>
                <a:latin typeface="Arial" charset="0"/>
                <a:cs typeface="Times New Roman" charset="0"/>
                <a:sym typeface="Times New Roman" charset="0"/>
              </a:rPr>
              <a:t>. </a:t>
            </a:r>
          </a:p>
          <a:p>
            <a:pPr marL="590550" lvl="2" indent="-190500" eaLnBrk="1" hangingPunct="1">
              <a:lnSpc>
                <a:spcPct val="90000"/>
              </a:lnSpc>
              <a:spcBef>
                <a:spcPct val="10000"/>
              </a:spcBef>
              <a:buFontTx/>
              <a:buAutoNum type="arabicPeriod"/>
              <a:tabLst>
                <a:tab pos="571500" algn="l"/>
              </a:tabLst>
              <a:defRPr/>
            </a:pPr>
            <a:r>
              <a:rPr lang="en-US" sz="850" dirty="0" smtClean="0">
                <a:solidFill>
                  <a:srgbClr val="000000"/>
                </a:solidFill>
                <a:latin typeface="Arial" charset="0"/>
                <a:cs typeface="Times New Roman" charset="0"/>
                <a:sym typeface="Times New Roman" charset="0"/>
              </a:rPr>
              <a:t>La </a:t>
            </a:r>
            <a:r>
              <a:rPr lang="en-US" sz="850" dirty="0" err="1" smtClean="0">
                <a:solidFill>
                  <a:srgbClr val="000000"/>
                </a:solidFill>
                <a:latin typeface="Arial" charset="0"/>
                <a:cs typeface="Times New Roman" charset="0"/>
                <a:sym typeface="Times New Roman" charset="0"/>
              </a:rPr>
              <a:t>cantidad</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superficie</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pintada</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alterada</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corresponde</a:t>
            </a:r>
            <a:r>
              <a:rPr lang="en-US" sz="850" dirty="0" smtClean="0">
                <a:solidFill>
                  <a:srgbClr val="000000"/>
                </a:solidFill>
                <a:latin typeface="Arial" charset="0"/>
                <a:cs typeface="Times New Roman" charset="0"/>
                <a:sym typeface="Times New Roman" charset="0"/>
              </a:rPr>
              <a:t> al total de la </a:t>
            </a:r>
            <a:r>
              <a:rPr lang="en-US" sz="850" dirty="0" err="1" smtClean="0">
                <a:solidFill>
                  <a:srgbClr val="000000"/>
                </a:solidFill>
                <a:latin typeface="Arial" charset="0"/>
                <a:cs typeface="Times New Roman" charset="0"/>
                <a:sym typeface="Times New Roman" charset="0"/>
              </a:rPr>
              <a:t>superficie</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que</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ocupaba</a:t>
            </a:r>
            <a:r>
              <a:rPr lang="en-US" sz="850" dirty="0" smtClean="0">
                <a:solidFill>
                  <a:srgbClr val="000000"/>
                </a:solidFill>
                <a:latin typeface="Arial" charset="0"/>
                <a:cs typeface="Times New Roman" charset="0"/>
                <a:sym typeface="Times New Roman" charset="0"/>
              </a:rPr>
              <a:t> el </a:t>
            </a:r>
            <a:r>
              <a:rPr lang="en-US" sz="850" dirty="0" err="1" smtClean="0">
                <a:solidFill>
                  <a:srgbClr val="000000"/>
                </a:solidFill>
                <a:latin typeface="Arial" charset="0"/>
                <a:cs typeface="Times New Roman" charset="0"/>
                <a:sym typeface="Times New Roman" charset="0"/>
              </a:rPr>
              <a:t>componente</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retirado</a:t>
            </a:r>
            <a:r>
              <a:rPr lang="en-US" sz="850" dirty="0" smtClean="0">
                <a:solidFill>
                  <a:srgbClr val="000000"/>
                </a:solidFill>
                <a:latin typeface="Arial" charset="0"/>
                <a:cs typeface="Times New Roman" charset="0"/>
                <a:sym typeface="Times New Roman" charset="0"/>
              </a:rPr>
              <a:t>. Salvo en el </a:t>
            </a:r>
            <a:r>
              <a:rPr lang="en-US" sz="850" dirty="0" err="1" smtClean="0">
                <a:solidFill>
                  <a:srgbClr val="000000"/>
                </a:solidFill>
                <a:latin typeface="Arial" charset="0"/>
                <a:cs typeface="Times New Roman" charset="0"/>
                <a:sym typeface="Times New Roman" charset="0"/>
              </a:rPr>
              <a:t>caso</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renovaciones</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emergencia</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efectuadas</a:t>
            </a:r>
            <a:r>
              <a:rPr lang="en-US" sz="850" dirty="0" smtClean="0">
                <a:solidFill>
                  <a:srgbClr val="000000"/>
                </a:solidFill>
                <a:latin typeface="Arial" charset="0"/>
                <a:cs typeface="Times New Roman" charset="0"/>
                <a:sym typeface="Times New Roman" charset="0"/>
              </a:rPr>
              <a:t> en un </a:t>
            </a:r>
            <a:r>
              <a:rPr lang="en-US" sz="850" dirty="0" err="1" smtClean="0">
                <a:solidFill>
                  <a:srgbClr val="000000"/>
                </a:solidFill>
                <a:latin typeface="Arial" charset="0"/>
                <a:cs typeface="Times New Roman" charset="0"/>
                <a:sym typeface="Times New Roman" charset="0"/>
              </a:rPr>
              <a:t>per</a:t>
            </a:r>
            <a:r>
              <a:rPr lang="en-US" sz="850" dirty="0" err="1" smtClean="0">
                <a:solidFill>
                  <a:srgbClr val="000000"/>
                </a:solidFill>
                <a:latin typeface="Times New Roman"/>
                <a:cs typeface="Times New Roman" charset="0"/>
                <a:sym typeface="Times New Roman" charset="0"/>
              </a:rPr>
              <a:t>í</a:t>
            </a:r>
            <a:r>
              <a:rPr lang="en-US" sz="850" dirty="0" err="1" smtClean="0">
                <a:solidFill>
                  <a:srgbClr val="000000"/>
                </a:solidFill>
                <a:latin typeface="Arial" charset="0"/>
                <a:cs typeface="Times New Roman" charset="0"/>
                <a:sym typeface="Times New Roman" charset="0"/>
              </a:rPr>
              <a:t>odo</a:t>
            </a:r>
            <a:r>
              <a:rPr lang="en-US" sz="850" dirty="0" smtClean="0">
                <a:solidFill>
                  <a:srgbClr val="000000"/>
                </a:solidFill>
                <a:latin typeface="Arial" charset="0"/>
                <a:cs typeface="Times New Roman" charset="0"/>
                <a:sym typeface="Times New Roman" charset="0"/>
              </a:rPr>
              <a:t> de 30 </a:t>
            </a:r>
            <a:r>
              <a:rPr lang="en-US" sz="850" dirty="0" err="1" smtClean="0">
                <a:solidFill>
                  <a:srgbClr val="000000"/>
                </a:solidFill>
                <a:latin typeface="Arial" charset="0"/>
                <a:cs typeface="Times New Roman" charset="0"/>
                <a:sym typeface="Times New Roman" charset="0"/>
              </a:rPr>
              <a:t>d</a:t>
            </a:r>
            <a:r>
              <a:rPr lang="en-US" sz="850" dirty="0" err="1" smtClean="0">
                <a:solidFill>
                  <a:srgbClr val="000000"/>
                </a:solidFill>
                <a:latin typeface="Times New Roman"/>
                <a:cs typeface="Times New Roman" charset="0"/>
                <a:sym typeface="Times New Roman" charset="0"/>
              </a:rPr>
              <a:t>í</a:t>
            </a:r>
            <a:r>
              <a:rPr lang="en-US" sz="850" dirty="0" err="1" smtClean="0">
                <a:solidFill>
                  <a:srgbClr val="000000"/>
                </a:solidFill>
                <a:latin typeface="Arial" charset="0"/>
                <a:cs typeface="Times New Roman" charset="0"/>
                <a:sym typeface="Times New Roman" charset="0"/>
              </a:rPr>
              <a:t>as</a:t>
            </a:r>
            <a:r>
              <a:rPr lang="en-US" sz="850" dirty="0" smtClean="0">
                <a:solidFill>
                  <a:srgbClr val="000000"/>
                </a:solidFill>
                <a:latin typeface="Arial" charset="0"/>
                <a:cs typeface="Times New Roman" charset="0"/>
                <a:sym typeface="Times New Roman" charset="0"/>
              </a:rPr>
              <a:t>, se </a:t>
            </a:r>
            <a:r>
              <a:rPr lang="en-US" sz="850" dirty="0" err="1" smtClean="0">
                <a:solidFill>
                  <a:srgbClr val="000000"/>
                </a:solidFill>
                <a:latin typeface="Arial" charset="0"/>
                <a:cs typeface="Times New Roman" charset="0"/>
                <a:sym typeface="Times New Roman" charset="0"/>
              </a:rPr>
              <a:t>considerar</a:t>
            </a:r>
            <a:r>
              <a:rPr lang="en-US" sz="850" dirty="0" err="1" smtClean="0">
                <a:solidFill>
                  <a:srgbClr val="000000"/>
                </a:solidFill>
                <a:latin typeface="Times New Roman"/>
                <a:cs typeface="Times New Roman" charset="0"/>
                <a:sym typeface="Times New Roman" charset="0"/>
              </a:rPr>
              <a:t>á</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que</a:t>
            </a:r>
            <a:r>
              <a:rPr lang="en-US" sz="850" dirty="0" smtClean="0">
                <a:solidFill>
                  <a:srgbClr val="000000"/>
                </a:solidFill>
                <a:latin typeface="Arial" charset="0"/>
                <a:cs typeface="Times New Roman" charset="0"/>
                <a:sym typeface="Times New Roman" charset="0"/>
              </a:rPr>
              <a:t> el </a:t>
            </a:r>
            <a:r>
              <a:rPr lang="en-US" sz="850" dirty="0" err="1" smtClean="0">
                <a:solidFill>
                  <a:srgbClr val="000000"/>
                </a:solidFill>
                <a:latin typeface="Arial" charset="0"/>
                <a:cs typeface="Times New Roman" charset="0"/>
                <a:sym typeface="Times New Roman" charset="0"/>
              </a:rPr>
              <a:t>trabajo</a:t>
            </a:r>
            <a:r>
              <a:rPr lang="en-US" sz="850" dirty="0" smtClean="0">
                <a:solidFill>
                  <a:srgbClr val="000000"/>
                </a:solidFill>
                <a:latin typeface="Arial" charset="0"/>
                <a:cs typeface="Times New Roman" charset="0"/>
                <a:sym typeface="Times New Roman" charset="0"/>
              </a:rPr>
              <a:t> </a:t>
            </a:r>
            <a:r>
              <a:rPr lang="en-US" sz="850" dirty="0" err="1" smtClean="0">
                <a:solidFill>
                  <a:srgbClr val="000000"/>
                </a:solidFill>
                <a:latin typeface="Arial" charset="0"/>
                <a:cs typeface="Times New Roman" charset="0"/>
                <a:sym typeface="Times New Roman" charset="0"/>
              </a:rPr>
              <a:t>es</a:t>
            </a:r>
            <a:r>
              <a:rPr lang="en-US" sz="850" dirty="0" smtClean="0">
                <a:solidFill>
                  <a:srgbClr val="000000"/>
                </a:solidFill>
                <a:latin typeface="Arial" charset="0"/>
                <a:cs typeface="Times New Roman" charset="0"/>
                <a:sym typeface="Times New Roman" charset="0"/>
              </a:rPr>
              <a:t> el </a:t>
            </a:r>
            <a:r>
              <a:rPr lang="en-US" sz="850" dirty="0" err="1" smtClean="0">
                <a:solidFill>
                  <a:srgbClr val="000000"/>
                </a:solidFill>
                <a:latin typeface="Arial" charset="0"/>
                <a:cs typeface="Times New Roman" charset="0"/>
                <a:sym typeface="Times New Roman" charset="0"/>
              </a:rPr>
              <a:t>mismo</a:t>
            </a:r>
            <a:r>
              <a:rPr lang="en-US" sz="850" dirty="0" smtClean="0">
                <a:solidFill>
                  <a:srgbClr val="000000"/>
                </a:solidFill>
                <a:latin typeface="Arial" charset="0"/>
                <a:cs typeface="Times New Roman" charset="0"/>
                <a:sym typeface="Times New Roman" charset="0"/>
              </a:rPr>
              <a:t> al </a:t>
            </a:r>
            <a:r>
              <a:rPr lang="en-US" sz="850" dirty="0" err="1" smtClean="0">
                <a:solidFill>
                  <a:srgbClr val="000000"/>
                </a:solidFill>
                <a:latin typeface="Arial" charset="0"/>
                <a:cs typeface="Times New Roman" charset="0"/>
                <a:sym typeface="Times New Roman" charset="0"/>
              </a:rPr>
              <a:t>momento</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determinar</a:t>
            </a:r>
            <a:r>
              <a:rPr lang="en-US" sz="850" dirty="0" smtClean="0">
                <a:solidFill>
                  <a:srgbClr val="000000"/>
                </a:solidFill>
                <a:latin typeface="Arial" charset="0"/>
                <a:cs typeface="Times New Roman" charset="0"/>
                <a:sym typeface="Times New Roman" charset="0"/>
              </a:rPr>
              <a:t> la </a:t>
            </a:r>
            <a:r>
              <a:rPr lang="en-US" sz="850" dirty="0" err="1" smtClean="0">
                <a:solidFill>
                  <a:srgbClr val="000000"/>
                </a:solidFill>
                <a:latin typeface="Arial" charset="0"/>
                <a:cs typeface="Times New Roman" charset="0"/>
                <a:sym typeface="Times New Roman" charset="0"/>
              </a:rPr>
              <a:t>cantidad</a:t>
            </a:r>
            <a:r>
              <a:rPr lang="en-US" sz="850" dirty="0" smtClean="0">
                <a:solidFill>
                  <a:srgbClr val="000000"/>
                </a:solidFill>
                <a:latin typeface="Arial" charset="0"/>
                <a:cs typeface="Times New Roman" charset="0"/>
                <a:sym typeface="Times New Roman" charset="0"/>
              </a:rPr>
              <a:t> de </a:t>
            </a:r>
            <a:r>
              <a:rPr lang="en-US" sz="850" dirty="0" err="1" smtClean="0">
                <a:solidFill>
                  <a:srgbClr val="000000"/>
                </a:solidFill>
                <a:latin typeface="Arial" charset="0"/>
                <a:cs typeface="Times New Roman" charset="0"/>
                <a:sym typeface="Times New Roman" charset="0"/>
              </a:rPr>
              <a:t>pintura</a:t>
            </a:r>
            <a:r>
              <a:rPr lang="en-US" sz="850" dirty="0" smtClean="0">
                <a:solidFill>
                  <a:srgbClr val="000000"/>
                </a:solidFill>
                <a:latin typeface="Arial" charset="0"/>
                <a:cs typeface="Times New Roman" charset="0"/>
                <a:sym typeface="Times New Roman" charset="0"/>
              </a:rPr>
              <a:t> </a:t>
            </a:r>
            <a:r>
              <a:rPr lang="en-US" sz="1000" dirty="0" err="1" smtClean="0">
                <a:solidFill>
                  <a:srgbClr val="000000"/>
                </a:solidFill>
                <a:latin typeface="Arial" charset="0"/>
                <a:cs typeface="Times New Roman" charset="0"/>
                <a:sym typeface="Times New Roman" charset="0"/>
              </a:rPr>
              <a:t>alterada</a:t>
            </a:r>
            <a:r>
              <a:rPr lang="en-US" sz="1000" dirty="0" smtClean="0">
                <a:solidFill>
                  <a:srgbClr val="000000"/>
                </a:solidFill>
                <a:latin typeface="Arial" charset="0"/>
                <a:cs typeface="Times New Roman" charset="0"/>
                <a:sym typeface="Times New Roman" charset="0"/>
              </a:rPr>
              <a:t>.</a:t>
            </a:r>
          </a:p>
        </p:txBody>
      </p:sp>
      <p:sp>
        <p:nvSpPr>
          <p:cNvPr id="20487" name="Text Box 5"/>
          <p:cNvSpPr txBox="1">
            <a:spLocks noChangeArrowheads="1"/>
          </p:cNvSpPr>
          <p:nvPr/>
        </p:nvSpPr>
        <p:spPr bwMode="auto">
          <a:xfrm>
            <a:off x="762000" y="7440613"/>
            <a:ext cx="5791200" cy="1479550"/>
          </a:xfrm>
          <a:prstGeom prst="rect">
            <a:avLst/>
          </a:prstGeom>
          <a:solidFill>
            <a:srgbClr val="EAEAEA"/>
          </a:solidFill>
          <a:ln w="9525">
            <a:solidFill>
              <a:schemeClr val="tx1"/>
            </a:solidFill>
            <a:miter lim="800000"/>
            <a:headEnd/>
            <a:tailEnd/>
          </a:ln>
        </p:spPr>
        <p:txBody>
          <a:bodyPr lIns="0" tIns="46577" rIns="88119" bIns="46577">
            <a:spAutoFit/>
          </a:bodyPr>
          <a:lstStyle/>
          <a:p>
            <a:pPr marL="931863" lvl="2" defTabSz="931863">
              <a:spcBef>
                <a:spcPct val="50000"/>
              </a:spcBef>
              <a:buSzPct val="100000"/>
            </a:pPr>
            <a:r>
              <a:rPr lang="en-US" sz="1000" b="1">
                <a:solidFill>
                  <a:srgbClr val="000000"/>
                </a:solidFill>
                <a:latin typeface="Arial" charset="0"/>
                <a:cs typeface="Times New Roman" pitchFamily="18" charset="0"/>
                <a:sym typeface="Times New Roman" pitchFamily="18" charset="0"/>
              </a:rPr>
              <a:t>La regla del HUD sobre viviendas sin plomo se aplica a todos los hogares construidos antes de 1978 que reciben ayuda federal para la vivienda, la que habitualmente se entrega a trav</a:t>
            </a:r>
            <a:r>
              <a:rPr lang="en-US" sz="1000" b="1">
                <a:solidFill>
                  <a:srgbClr val="000000"/>
                </a:solidFill>
                <a:cs typeface="Times New Roman" pitchFamily="18" charset="0"/>
                <a:sym typeface="Times New Roman" pitchFamily="18" charset="0"/>
              </a:rPr>
              <a:t>é</a:t>
            </a:r>
            <a:r>
              <a:rPr lang="en-US" sz="1000" b="1">
                <a:solidFill>
                  <a:srgbClr val="000000"/>
                </a:solidFill>
                <a:latin typeface="Arial" charset="0"/>
                <a:cs typeface="Times New Roman" pitchFamily="18" charset="0"/>
                <a:sym typeface="Times New Roman" pitchFamily="18" charset="0"/>
              </a:rPr>
              <a:t>s de los gobiernos estatales y locales, en los que se vayan a afectar superficies pintadas mayores a las cantidades </a:t>
            </a:r>
            <a:r>
              <a:rPr lang="en-US" sz="1000" b="1" i="1">
                <a:solidFill>
                  <a:srgbClr val="000000"/>
                </a:solidFill>
                <a:latin typeface="Arial" charset="0"/>
                <a:cs typeface="Times New Roman" pitchFamily="18" charset="0"/>
                <a:sym typeface="Times New Roman" pitchFamily="18" charset="0"/>
              </a:rPr>
              <a:t>de minimis</a:t>
            </a:r>
            <a:r>
              <a:rPr lang="en-US" sz="1000" b="1">
                <a:solidFill>
                  <a:srgbClr val="000000"/>
                </a:solidFill>
                <a:latin typeface="Arial" charset="0"/>
                <a:cs typeface="Times New Roman" pitchFamily="18" charset="0"/>
                <a:sym typeface="Times New Roman" pitchFamily="18" charset="0"/>
              </a:rPr>
              <a:t> definidas por el HUD. Las cantidades </a:t>
            </a:r>
            <a:r>
              <a:rPr lang="en-US" sz="1000" b="1" i="1">
                <a:solidFill>
                  <a:srgbClr val="000000"/>
                </a:solidFill>
                <a:latin typeface="Arial" charset="0"/>
                <a:cs typeface="Times New Roman" pitchFamily="18" charset="0"/>
                <a:sym typeface="Times New Roman" pitchFamily="18" charset="0"/>
              </a:rPr>
              <a:t>de minimis</a:t>
            </a:r>
            <a:r>
              <a:rPr lang="en-US" sz="1000" b="1">
                <a:solidFill>
                  <a:srgbClr val="000000"/>
                </a:solidFill>
                <a:latin typeface="Arial" charset="0"/>
                <a:cs typeface="Times New Roman" pitchFamily="18" charset="0"/>
                <a:sym typeface="Times New Roman" pitchFamily="18" charset="0"/>
              </a:rPr>
              <a:t> del HUD</a:t>
            </a:r>
            <a:r>
              <a:rPr lang="en-US" sz="1000">
                <a:solidFill>
                  <a:srgbClr val="000000"/>
                </a:solidFill>
                <a:latin typeface="Arial" charset="0"/>
                <a:cs typeface="Times New Roman" pitchFamily="18" charset="0"/>
                <a:sym typeface="Times New Roman" pitchFamily="18" charset="0"/>
              </a:rPr>
              <a:t> </a:t>
            </a:r>
            <a:r>
              <a:rPr lang="en-US" sz="1000" b="1">
                <a:solidFill>
                  <a:srgbClr val="000000"/>
                </a:solidFill>
                <a:latin typeface="Arial" charset="0"/>
                <a:cs typeface="Times New Roman" pitchFamily="18" charset="0"/>
                <a:sym typeface="Times New Roman" pitchFamily="18" charset="0"/>
              </a:rPr>
              <a:t>son: 2 pies cuadrados de pintura interior a base de plomo, 20 pies cuadrados de pintura exterior a base de plomo </a:t>
            </a:r>
            <a:r>
              <a:rPr lang="en-US" sz="1000" b="1">
                <a:solidFill>
                  <a:srgbClr val="000000"/>
                </a:solidFill>
                <a:cs typeface="Times New Roman" pitchFamily="18" charset="0"/>
                <a:sym typeface="Times New Roman" pitchFamily="18" charset="0"/>
              </a:rPr>
              <a:t>ó</a:t>
            </a:r>
            <a:r>
              <a:rPr lang="en-US" sz="1000" b="1">
                <a:solidFill>
                  <a:srgbClr val="000000"/>
                </a:solidFill>
                <a:latin typeface="Arial" charset="0"/>
                <a:cs typeface="Times New Roman" pitchFamily="18" charset="0"/>
                <a:sym typeface="Times New Roman" pitchFamily="18" charset="0"/>
              </a:rPr>
              <a:t> 10% de la superficie total de un tipo de componente interior o exterior con una superficie peque</a:t>
            </a:r>
            <a:r>
              <a:rPr lang="en-US" sz="1000" b="1">
                <a:solidFill>
                  <a:srgbClr val="000000"/>
                </a:solidFill>
                <a:cs typeface="Times New Roman" pitchFamily="18" charset="0"/>
                <a:sym typeface="Times New Roman" pitchFamily="18" charset="0"/>
              </a:rPr>
              <a:t>ñ</a:t>
            </a:r>
            <a:r>
              <a:rPr lang="en-US" sz="1000" b="1">
                <a:solidFill>
                  <a:srgbClr val="000000"/>
                </a:solidFill>
                <a:latin typeface="Arial" charset="0"/>
                <a:cs typeface="Times New Roman" pitchFamily="18" charset="0"/>
                <a:sym typeface="Times New Roman" pitchFamily="18" charset="0"/>
              </a:rPr>
              <a:t>a que contenga pintura a base de plomo. Por ejemplo, antepechos de ventana, z</a:t>
            </a:r>
            <a:r>
              <a:rPr lang="en-US" sz="1000" b="1">
                <a:solidFill>
                  <a:srgbClr val="000000"/>
                </a:solidFill>
                <a:cs typeface="Times New Roman" pitchFamily="18" charset="0"/>
                <a:sym typeface="Times New Roman" pitchFamily="18" charset="0"/>
              </a:rPr>
              <a:t>ó</a:t>
            </a:r>
            <a:r>
              <a:rPr lang="en-US" sz="1000" b="1">
                <a:solidFill>
                  <a:srgbClr val="000000"/>
                </a:solidFill>
                <a:latin typeface="Arial" charset="0"/>
                <a:cs typeface="Times New Roman" pitchFamily="18" charset="0"/>
                <a:sym typeface="Times New Roman" pitchFamily="18" charset="0"/>
              </a:rPr>
              <a:t>calos y molduras.</a:t>
            </a:r>
          </a:p>
        </p:txBody>
      </p:sp>
      <p:pic>
        <p:nvPicPr>
          <p:cNvPr id="20488" name="Picture 6" descr="HUD-seal-color 300 DPI"/>
          <p:cNvPicPr>
            <a:picLocks noChangeAspect="1" noChangeArrowheads="1"/>
          </p:cNvPicPr>
          <p:nvPr/>
        </p:nvPicPr>
        <p:blipFill>
          <a:blip r:embed="rId3"/>
          <a:srcRect/>
          <a:stretch>
            <a:fillRect/>
          </a:stretch>
        </p:blipFill>
        <p:spPr bwMode="auto">
          <a:xfrm>
            <a:off x="876300" y="7739063"/>
            <a:ext cx="584200" cy="561975"/>
          </a:xfrm>
          <a:prstGeom prst="rect">
            <a:avLst/>
          </a:prstGeom>
          <a:noFill/>
          <a:ln w="9525">
            <a:noFill/>
            <a:miter lim="800000"/>
            <a:headEnd/>
            <a:tailEnd/>
          </a:ln>
        </p:spPr>
      </p:pic>
    </p:spTree>
    <p:extLst>
      <p:ext uri="{BB962C8B-B14F-4D97-AF65-F5344CB8AC3E}">
        <p14:creationId xmlns:p14="http://schemas.microsoft.com/office/powerpoint/2010/main" val="240932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p:spPr>
        <p:txBody>
          <a:bodyPr/>
          <a:lstStyle/>
          <a:p>
            <a:r>
              <a:rPr lang="es-ES_tradnl" smtClean="0"/>
              <a:t>Prácticas seguras para trabajar con el plomo</a:t>
            </a:r>
            <a:r>
              <a:rPr lang="en-US" smtClean="0"/>
              <a:t> en labores de renovación, reparación y pintura</a:t>
            </a:r>
          </a:p>
        </p:txBody>
      </p:sp>
      <p:sp>
        <p:nvSpPr>
          <p:cNvPr id="21507" name="Rectangle 7"/>
          <p:cNvSpPr>
            <a:spLocks noGrp="1" noChangeArrowheads="1"/>
          </p:cNvSpPr>
          <p:nvPr>
            <p:ph type="sldNum" sz="quarter" idx="5"/>
          </p:nvPr>
        </p:nvSpPr>
        <p:spPr>
          <a:noFill/>
        </p:spPr>
        <p:txBody>
          <a:bodyPr/>
          <a:lstStyle/>
          <a:p>
            <a:r>
              <a:rPr lang="en-US" smtClean="0"/>
              <a:t>2-</a:t>
            </a:r>
            <a:fld id="{0F2BB877-9428-4690-A42C-2AE5A11DB6DB}" type="slidenum">
              <a:rPr lang="en-US" smtClean="0"/>
              <a:pPr/>
              <a:t>18</a:t>
            </a:fld>
            <a:endParaRPr lang="en-US" smtClean="0"/>
          </a:p>
        </p:txBody>
      </p:sp>
      <p:sp>
        <p:nvSpPr>
          <p:cNvPr id="21508" name="Rectangle 9"/>
          <p:cNvSpPr>
            <a:spLocks noGrp="1" noChangeArrowheads="1"/>
          </p:cNvSpPr>
          <p:nvPr>
            <p:ph type="dt" sz="quarter" idx="1"/>
          </p:nvPr>
        </p:nvSpPr>
        <p:spPr>
          <a:noFill/>
        </p:spPr>
        <p:txBody>
          <a:bodyPr/>
          <a:lstStyle/>
          <a:p>
            <a:r>
              <a:rPr lang="en-US" smtClean="0"/>
              <a:t>Octubre de 2011</a:t>
            </a:r>
          </a:p>
          <a:p>
            <a:endParaRPr lang="en-US" smtClean="0"/>
          </a:p>
        </p:txBody>
      </p:sp>
      <p:sp>
        <p:nvSpPr>
          <p:cNvPr id="21509" name="Rectangle 2"/>
          <p:cNvSpPr>
            <a:spLocks noGrp="1" noRot="1" noChangeAspect="1" noChangeArrowheads="1" noTextEdit="1"/>
          </p:cNvSpPr>
          <p:nvPr>
            <p:ph type="sldImg"/>
          </p:nvPr>
        </p:nvSpPr>
        <p:spPr>
          <a:ln/>
        </p:spPr>
      </p:sp>
      <p:sp>
        <p:nvSpPr>
          <p:cNvPr id="21510" name="Rectangle 3"/>
          <p:cNvSpPr>
            <a:spLocks noGrp="1" noChangeArrowheads="1"/>
          </p:cNvSpPr>
          <p:nvPr>
            <p:ph type="body" idx="1"/>
          </p:nvPr>
        </p:nvSpPr>
        <p:spPr>
          <a:xfrm>
            <a:off x="730250" y="4279900"/>
            <a:ext cx="5530850" cy="4179888"/>
          </a:xfrm>
          <a:noFill/>
          <a:ln/>
        </p:spPr>
        <p:txBody>
          <a:bodyPr/>
          <a:lstStyle/>
          <a:p>
            <a:pPr marL="228600" indent="-228600" eaLnBrk="1" hangingPunct="1"/>
            <a:r>
              <a:rPr lang="en-US" sz="1000" smtClean="0">
                <a:solidFill>
                  <a:srgbClr val="000000"/>
                </a:solidFill>
                <a:latin typeface="Arial" charset="0"/>
                <a:cs typeface="Times New Roman" pitchFamily="18" charset="0"/>
                <a:sym typeface="Times New Roman" pitchFamily="18" charset="0"/>
              </a:rPr>
              <a:t>Ninguna empresa que trabaje con viviendas de inter</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latin typeface="Arial" charset="0"/>
                <a:cs typeface="Times New Roman" pitchFamily="18" charset="0"/>
                <a:sym typeface="Times New Roman" pitchFamily="18" charset="0"/>
              </a:rPr>
              <a:t>s o con instalaciones ocupadas por ni</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latin typeface="Arial" charset="0"/>
                <a:cs typeface="Times New Roman" pitchFamily="18" charset="0"/>
                <a:sym typeface="Times New Roman" pitchFamily="18" charset="0"/>
              </a:rPr>
              <a:t>os, donde los trabajos vayan a alterar la pintura a base de plomo, podr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 realizar, ofrecer o afirmar que efect</a:t>
            </a:r>
            <a:r>
              <a:rPr lang="en-US" sz="1000" smtClean="0">
                <a:solidFill>
                  <a:srgbClr val="000000"/>
                </a:solidFill>
                <a:latin typeface="Times New Roman" pitchFamily="18" charset="0"/>
                <a:cs typeface="Times New Roman" pitchFamily="18" charset="0"/>
                <a:sym typeface="Times New Roman" pitchFamily="18" charset="0"/>
              </a:rPr>
              <a:t>ú</a:t>
            </a:r>
            <a:r>
              <a:rPr lang="en-US" sz="1000" smtClean="0">
                <a:solidFill>
                  <a:srgbClr val="000000"/>
                </a:solidFill>
                <a:latin typeface="Arial" charset="0"/>
                <a:cs typeface="Times New Roman" pitchFamily="18" charset="0"/>
                <a:sym typeface="Times New Roman" pitchFamily="18" charset="0"/>
              </a:rPr>
              <a:t>a renovaciones sin contar con su certificaci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de empresa entregada por la EPA o un estado, territorio o tribu ind</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gena del acuerdo con autorizaci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de la EPA.</a:t>
            </a:r>
          </a:p>
          <a:p>
            <a:pPr marL="228600" indent="-228600" eaLnBrk="1" hangingPunct="1"/>
            <a:r>
              <a:rPr lang="en-US" sz="1000" smtClean="0">
                <a:solidFill>
                  <a:srgbClr val="000000"/>
                </a:solidFill>
                <a:latin typeface="Arial" charset="0"/>
                <a:cs typeface="Times New Roman" pitchFamily="18" charset="0"/>
                <a:sym typeface="Times New Roman" pitchFamily="18" charset="0"/>
              </a:rPr>
              <a:t>S</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lo se necesita una certificaci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de empresa de renovaciones otorgada por la EPA para que una empresa de renovaciones trabaje en cualquier estado, territorio o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rea tribal no autorizad</a:t>
            </a:r>
            <a:r>
              <a:rPr lang="es-ES_tradnl" sz="1000" smtClean="0">
                <a:solidFill>
                  <a:srgbClr val="000000"/>
                </a:solidFill>
                <a:latin typeface="Arial" charset="0"/>
                <a:cs typeface="Times New Roman" pitchFamily="18" charset="0"/>
                <a:sym typeface="Times New Roman" pitchFamily="18" charset="0"/>
              </a:rPr>
              <a:t>os</a:t>
            </a:r>
            <a:r>
              <a:rPr lang="en-US" sz="1000" smtClean="0">
                <a:solidFill>
                  <a:srgbClr val="000000"/>
                </a:solidFill>
                <a:latin typeface="Arial" charset="0"/>
                <a:cs typeface="Times New Roman" pitchFamily="18" charset="0"/>
                <a:sym typeface="Times New Roman" pitchFamily="18" charset="0"/>
              </a:rPr>
              <a:t>. La certificaci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de la empresa no es lo mismo que la certificaci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personal que logra cada renovador al aprobar satisfactoriamente el curso. </a:t>
            </a:r>
          </a:p>
          <a:p>
            <a:pPr marL="228600" indent="-228600" eaLnBrk="1" hangingPunct="1"/>
            <a:r>
              <a:rPr lang="en-US" sz="1000" smtClean="0">
                <a:solidFill>
                  <a:srgbClr val="000000"/>
                </a:solidFill>
                <a:latin typeface="Arial" charset="0"/>
                <a:cs typeface="Times New Roman" pitchFamily="18" charset="0"/>
                <a:sym typeface="Times New Roman" pitchFamily="18" charset="0"/>
              </a:rPr>
              <a:t>Los estados, los territorios y las tribus pueden tramitar una autorizaci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de </a:t>
            </a:r>
            <a:r>
              <a:rPr lang="es-ES_tradnl" sz="1000" smtClean="0">
                <a:solidFill>
                  <a:srgbClr val="000000"/>
                </a:solidFill>
                <a:latin typeface="Arial" charset="0"/>
                <a:cs typeface="Times New Roman" pitchFamily="18" charset="0"/>
                <a:sym typeface="Times New Roman" pitchFamily="18" charset="0"/>
              </a:rPr>
              <a:t>la </a:t>
            </a:r>
            <a:r>
              <a:rPr lang="en-US" sz="1000" smtClean="0">
                <a:solidFill>
                  <a:srgbClr val="000000"/>
                </a:solidFill>
                <a:latin typeface="Arial" charset="0"/>
                <a:cs typeface="Times New Roman" pitchFamily="18" charset="0"/>
                <a:sym typeface="Times New Roman" pitchFamily="18" charset="0"/>
              </a:rPr>
              <a:t>EPA para operar sus propios programas. Adem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s, los estados, los territorios y las tribus, con o sin la autorizaci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de la EPA, podr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n establecer requisitos adicionales para las empresas que trabajan en sus jurisdicciones. Aseg</a:t>
            </a:r>
            <a:r>
              <a:rPr lang="en-US" sz="1000" smtClean="0">
                <a:solidFill>
                  <a:srgbClr val="000000"/>
                </a:solidFill>
                <a:latin typeface="Times New Roman" pitchFamily="18" charset="0"/>
                <a:cs typeface="Times New Roman" pitchFamily="18" charset="0"/>
                <a:sym typeface="Times New Roman" pitchFamily="18" charset="0"/>
              </a:rPr>
              <a:t>ú</a:t>
            </a:r>
            <a:r>
              <a:rPr lang="en-US" sz="1000" smtClean="0">
                <a:solidFill>
                  <a:srgbClr val="000000"/>
                </a:solidFill>
                <a:latin typeface="Arial" charset="0"/>
                <a:cs typeface="Times New Roman" pitchFamily="18" charset="0"/>
                <a:sym typeface="Times New Roman" pitchFamily="18" charset="0"/>
              </a:rPr>
              <a:t>rese de aclarar si su gobierno estatal, territorial o tribal cuenta con reglamentos adicionales que puedan afectar una renovaci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en su comunidad.</a:t>
            </a:r>
          </a:p>
        </p:txBody>
      </p:sp>
    </p:spTree>
    <p:extLst>
      <p:ext uri="{BB962C8B-B14F-4D97-AF65-F5344CB8AC3E}">
        <p14:creationId xmlns:p14="http://schemas.microsoft.com/office/powerpoint/2010/main" val="3170097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s-ES_tradnl" smtClean="0"/>
              <a:t>Prácticas seguras para trabajar con el plomo</a:t>
            </a:r>
            <a:r>
              <a:rPr lang="en-US" smtClean="0"/>
              <a:t> en labores de renovación, reparación y pintura</a:t>
            </a:r>
          </a:p>
        </p:txBody>
      </p:sp>
      <p:sp>
        <p:nvSpPr>
          <p:cNvPr id="22531" name="Rectangle 7"/>
          <p:cNvSpPr>
            <a:spLocks noGrp="1" noChangeArrowheads="1"/>
          </p:cNvSpPr>
          <p:nvPr>
            <p:ph type="sldNum" sz="quarter" idx="5"/>
          </p:nvPr>
        </p:nvSpPr>
        <p:spPr>
          <a:noFill/>
        </p:spPr>
        <p:txBody>
          <a:bodyPr/>
          <a:lstStyle/>
          <a:p>
            <a:r>
              <a:rPr lang="en-US" smtClean="0"/>
              <a:t>2-</a:t>
            </a:r>
            <a:fld id="{BE568DD6-285E-4E82-85FE-C67E4161B694}" type="slidenum">
              <a:rPr lang="en-US" smtClean="0"/>
              <a:pPr/>
              <a:t>19</a:t>
            </a:fld>
            <a:endParaRPr lang="en-US" smtClean="0"/>
          </a:p>
        </p:txBody>
      </p:sp>
      <p:sp>
        <p:nvSpPr>
          <p:cNvPr id="22532" name="Rectangle 9"/>
          <p:cNvSpPr>
            <a:spLocks noGrp="1" noChangeArrowheads="1"/>
          </p:cNvSpPr>
          <p:nvPr>
            <p:ph type="dt" sz="quarter" idx="1"/>
          </p:nvPr>
        </p:nvSpPr>
        <p:spPr>
          <a:noFill/>
        </p:spPr>
        <p:txBody>
          <a:bodyPr/>
          <a:lstStyle/>
          <a:p>
            <a:r>
              <a:rPr lang="en-US" smtClean="0"/>
              <a:t>Octubre de 2011</a:t>
            </a:r>
          </a:p>
        </p:txBody>
      </p:sp>
      <p:sp>
        <p:nvSpPr>
          <p:cNvPr id="22533"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xfrm>
            <a:off x="949325" y="4279900"/>
            <a:ext cx="5141913" cy="4406900"/>
          </a:xfrm>
        </p:spPr>
        <p:txBody>
          <a:bodyPr/>
          <a:lstStyle/>
          <a:p>
            <a:pPr marL="190500" indent="-190500" eaLnBrk="1" hangingPunct="1">
              <a:lnSpc>
                <a:spcPct val="90000"/>
              </a:lnSpc>
              <a:tabLst>
                <a:tab pos="0" algn="l"/>
              </a:tabLst>
              <a:defRPr/>
            </a:pPr>
            <a:r>
              <a:rPr lang="en-US" sz="950" dirty="0" smtClean="0">
                <a:solidFill>
                  <a:srgbClr val="000000"/>
                </a:solidFill>
                <a:latin typeface="Arial" charset="0"/>
                <a:cs typeface="Times New Roman" charset="0"/>
                <a:sym typeface="Times New Roman" charset="0"/>
              </a:rPr>
              <a:t>La </a:t>
            </a:r>
            <a:r>
              <a:rPr lang="en-US" sz="950" dirty="0" err="1" smtClean="0">
                <a:solidFill>
                  <a:srgbClr val="000000"/>
                </a:solidFill>
                <a:latin typeface="Arial" charset="0"/>
                <a:cs typeface="Times New Roman" charset="0"/>
                <a:sym typeface="Times New Roman" charset="0"/>
              </a:rPr>
              <a:t>empresa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certificada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debe</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asegurarse</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que</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todos</a:t>
            </a:r>
            <a:r>
              <a:rPr lang="en-US" sz="950" dirty="0" smtClean="0">
                <a:solidFill>
                  <a:srgbClr val="000000"/>
                </a:solidFill>
                <a:latin typeface="Arial" charset="0"/>
                <a:cs typeface="Times New Roman" charset="0"/>
                <a:sym typeface="Times New Roman" charset="0"/>
              </a:rPr>
              <a:t> los </a:t>
            </a:r>
            <a:r>
              <a:rPr lang="en-US" sz="950" dirty="0" err="1" smtClean="0">
                <a:solidFill>
                  <a:srgbClr val="000000"/>
                </a:solidFill>
                <a:latin typeface="Arial" charset="0"/>
                <a:cs typeface="Times New Roman" charset="0"/>
                <a:sym typeface="Times New Roman" charset="0"/>
              </a:rPr>
              <a:t>que</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participan</a:t>
            </a:r>
            <a:r>
              <a:rPr lang="en-US" sz="950" dirty="0" smtClean="0">
                <a:solidFill>
                  <a:srgbClr val="000000"/>
                </a:solidFill>
                <a:latin typeface="Arial" charset="0"/>
                <a:cs typeface="Times New Roman" charset="0"/>
                <a:sym typeface="Times New Roman" charset="0"/>
              </a:rPr>
              <a:t> en el </a:t>
            </a:r>
            <a:r>
              <a:rPr lang="en-US" sz="950" dirty="0" err="1" smtClean="0">
                <a:solidFill>
                  <a:srgbClr val="000000"/>
                </a:solidFill>
                <a:latin typeface="Arial" charset="0"/>
                <a:cs typeface="Times New Roman" charset="0"/>
                <a:sym typeface="Times New Roman" charset="0"/>
              </a:rPr>
              <a:t>trabajo</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renovaci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reparaci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o </a:t>
            </a:r>
            <a:r>
              <a:rPr lang="en-US" sz="950" dirty="0" err="1" smtClean="0">
                <a:solidFill>
                  <a:srgbClr val="000000"/>
                </a:solidFill>
                <a:latin typeface="Arial" charset="0"/>
                <a:cs typeface="Times New Roman" charset="0"/>
                <a:sym typeface="Times New Roman" charset="0"/>
              </a:rPr>
              <a:t>pintura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cuenten</a:t>
            </a:r>
            <a:r>
              <a:rPr lang="en-US" sz="950" dirty="0" smtClean="0">
                <a:solidFill>
                  <a:srgbClr val="000000"/>
                </a:solidFill>
                <a:latin typeface="Arial" charset="0"/>
                <a:cs typeface="Times New Roman" charset="0"/>
                <a:sym typeface="Times New Roman" charset="0"/>
              </a:rPr>
              <a:t> con </a:t>
            </a:r>
            <a:r>
              <a:rPr lang="en-US" sz="950" dirty="0" err="1" smtClean="0">
                <a:solidFill>
                  <a:srgbClr val="000000"/>
                </a:solidFill>
                <a:latin typeface="Arial" charset="0"/>
                <a:cs typeface="Times New Roman" charset="0"/>
                <a:sym typeface="Times New Roman" charset="0"/>
              </a:rPr>
              <a:t>capacitaci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para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aplicar</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pr</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latin typeface="Arial" charset="0"/>
                <a:cs typeface="Times New Roman" charset="0"/>
                <a:sym typeface="Times New Roman" charset="0"/>
              </a:rPr>
              <a:t>cticas</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trabajo</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segura</a:t>
            </a:r>
            <a:r>
              <a:rPr lang="en-US" sz="950" dirty="0" smtClean="0">
                <a:solidFill>
                  <a:srgbClr val="000000"/>
                </a:solidFill>
                <a:latin typeface="Arial" charset="0"/>
                <a:cs typeface="Times New Roman" charset="0"/>
                <a:sym typeface="Times New Roman" charset="0"/>
              </a:rPr>
              <a:t> con el </a:t>
            </a:r>
            <a:r>
              <a:rPr lang="en-US" sz="950" dirty="0" err="1" smtClean="0">
                <a:solidFill>
                  <a:srgbClr val="000000"/>
                </a:solidFill>
                <a:latin typeface="Arial" charset="0"/>
                <a:cs typeface="Times New Roman" charset="0"/>
                <a:sym typeface="Times New Roman" charset="0"/>
              </a:rPr>
              <a:t>plomo</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durante</a:t>
            </a:r>
            <a:r>
              <a:rPr lang="en-US" sz="950" dirty="0" smtClean="0">
                <a:solidFill>
                  <a:srgbClr val="000000"/>
                </a:solidFill>
                <a:latin typeface="Arial" charset="0"/>
                <a:cs typeface="Times New Roman" charset="0"/>
                <a:sym typeface="Times New Roman" charset="0"/>
              </a:rPr>
              <a:t> el </a:t>
            </a:r>
            <a:r>
              <a:rPr lang="en-US" sz="950" dirty="0" err="1" smtClean="0">
                <a:solidFill>
                  <a:srgbClr val="000000"/>
                </a:solidFill>
                <a:latin typeface="Arial" charset="0"/>
                <a:cs typeface="Times New Roman" charset="0"/>
                <a:sym typeface="Times New Roman" charset="0"/>
              </a:rPr>
              <a:t>trabajo</a:t>
            </a:r>
            <a:r>
              <a:rPr lang="en-US" sz="950" dirty="0" smtClean="0">
                <a:solidFill>
                  <a:srgbClr val="000000"/>
                </a:solidFill>
                <a:latin typeface="Arial" charset="0"/>
                <a:cs typeface="Times New Roman" charset="0"/>
                <a:sym typeface="Times New Roman" charset="0"/>
              </a:rPr>
              <a:t>. La EPA </a:t>
            </a:r>
            <a:r>
              <a:rPr lang="en-US" sz="950" dirty="0" err="1" smtClean="0">
                <a:solidFill>
                  <a:srgbClr val="000000"/>
                </a:solidFill>
                <a:latin typeface="Arial" charset="0"/>
                <a:cs typeface="Times New Roman" charset="0"/>
                <a:sym typeface="Times New Roman" charset="0"/>
              </a:rPr>
              <a:t>exige</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que</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todas</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las</a:t>
            </a:r>
            <a:r>
              <a:rPr lang="en-US" sz="950" dirty="0" smtClean="0">
                <a:solidFill>
                  <a:srgbClr val="000000"/>
                </a:solidFill>
                <a:latin typeface="Arial" charset="0"/>
                <a:cs typeface="Times New Roman" charset="0"/>
                <a:sym typeface="Times New Roman" charset="0"/>
              </a:rPr>
              <a:t> personas </a:t>
            </a:r>
            <a:r>
              <a:rPr lang="en-US" sz="950" dirty="0" err="1" smtClean="0">
                <a:solidFill>
                  <a:srgbClr val="000000"/>
                </a:solidFill>
                <a:latin typeface="Arial" charset="0"/>
                <a:cs typeface="Times New Roman" charset="0"/>
                <a:sym typeface="Times New Roman" charset="0"/>
              </a:rPr>
              <a:t>que</a:t>
            </a:r>
            <a:r>
              <a:rPr lang="en-US" sz="950" dirty="0" smtClean="0">
                <a:solidFill>
                  <a:srgbClr val="000000"/>
                </a:solidFill>
                <a:latin typeface="Arial" charset="0"/>
                <a:cs typeface="Times New Roman" charset="0"/>
                <a:sym typeface="Times New Roman" charset="0"/>
              </a:rPr>
              <a:t> se </a:t>
            </a:r>
            <a:r>
              <a:rPr lang="en-US" sz="950" dirty="0" err="1" smtClean="0">
                <a:solidFill>
                  <a:srgbClr val="000000"/>
                </a:solidFill>
                <a:latin typeface="Arial" charset="0"/>
                <a:cs typeface="Times New Roman" charset="0"/>
                <a:sym typeface="Times New Roman" charset="0"/>
              </a:rPr>
              <a:t>encuentran</a:t>
            </a:r>
            <a:r>
              <a:rPr lang="en-US" sz="950" dirty="0" smtClean="0">
                <a:solidFill>
                  <a:srgbClr val="000000"/>
                </a:solidFill>
                <a:latin typeface="Arial" charset="0"/>
                <a:cs typeface="Times New Roman" charset="0"/>
                <a:sym typeface="Times New Roman" charset="0"/>
              </a:rPr>
              <a:t> en el </a:t>
            </a:r>
            <a:r>
              <a:rPr lang="en-US" sz="950" dirty="0" err="1" smtClean="0">
                <a:solidFill>
                  <a:srgbClr val="000000"/>
                </a:solidFill>
                <a:latin typeface="Arial" charset="0"/>
                <a:cs typeface="Times New Roman" charset="0"/>
                <a:sym typeface="Times New Roman" charset="0"/>
              </a:rPr>
              <a:t>trabajo</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est</a:t>
            </a:r>
            <a:r>
              <a:rPr lang="en-US" sz="950" dirty="0" err="1" smtClean="0">
                <a:solidFill>
                  <a:srgbClr val="000000"/>
                </a:solidFill>
                <a:latin typeface="Times New Roman"/>
                <a:cs typeface="Times New Roman" charset="0"/>
                <a:sym typeface="Times New Roman" charset="0"/>
              </a:rPr>
              <a:t>é</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capacitadas</a:t>
            </a:r>
            <a:r>
              <a:rPr lang="en-US" sz="950" dirty="0" smtClean="0">
                <a:solidFill>
                  <a:srgbClr val="000000"/>
                </a:solidFill>
                <a:latin typeface="Arial" charset="0"/>
                <a:cs typeface="Times New Roman" charset="0"/>
                <a:sym typeface="Times New Roman" charset="0"/>
              </a:rPr>
              <a:t>. La persona </a:t>
            </a:r>
            <a:r>
              <a:rPr lang="en-US" sz="950" dirty="0" err="1" smtClean="0">
                <a:solidFill>
                  <a:srgbClr val="000000"/>
                </a:solidFill>
                <a:latin typeface="Arial" charset="0"/>
                <a:cs typeface="Times New Roman" charset="0"/>
                <a:sym typeface="Times New Roman" charset="0"/>
              </a:rPr>
              <a:t>encargada</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las</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pr</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latin typeface="Arial" charset="0"/>
                <a:cs typeface="Times New Roman" charset="0"/>
                <a:sym typeface="Times New Roman" charset="0"/>
              </a:rPr>
              <a:t>cticas</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trabajo</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seguras</a:t>
            </a:r>
            <a:r>
              <a:rPr lang="en-US" sz="950" dirty="0" smtClean="0">
                <a:solidFill>
                  <a:srgbClr val="000000"/>
                </a:solidFill>
                <a:latin typeface="Arial" charset="0"/>
                <a:cs typeface="Times New Roman" charset="0"/>
                <a:sym typeface="Times New Roman" charset="0"/>
              </a:rPr>
              <a:t> con el </a:t>
            </a:r>
            <a:r>
              <a:rPr lang="en-US" sz="950" dirty="0" err="1" smtClean="0">
                <a:solidFill>
                  <a:srgbClr val="000000"/>
                </a:solidFill>
                <a:latin typeface="Arial" charset="0"/>
                <a:cs typeface="Times New Roman" charset="0"/>
                <a:sym typeface="Times New Roman" charset="0"/>
              </a:rPr>
              <a:t>plomo</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debe</a:t>
            </a:r>
            <a:r>
              <a:rPr lang="en-US" sz="950" dirty="0" smtClean="0">
                <a:solidFill>
                  <a:srgbClr val="000000"/>
                </a:solidFill>
                <a:latin typeface="Arial" charset="0"/>
                <a:cs typeface="Times New Roman" charset="0"/>
                <a:sym typeface="Times New Roman" charset="0"/>
              </a:rPr>
              <a:t> ser un </a:t>
            </a:r>
            <a:r>
              <a:rPr lang="en-US" sz="950" dirty="0" err="1" smtClean="0">
                <a:solidFill>
                  <a:srgbClr val="000000"/>
                </a:solidFill>
                <a:latin typeface="Arial" charset="0"/>
                <a:cs typeface="Times New Roman" charset="0"/>
                <a:sym typeface="Times New Roman" charset="0"/>
              </a:rPr>
              <a:t>renovador</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certificado</a:t>
            </a:r>
            <a:r>
              <a:rPr lang="en-US" sz="950" dirty="0" smtClean="0">
                <a:solidFill>
                  <a:srgbClr val="000000"/>
                </a:solidFill>
                <a:latin typeface="Arial" charset="0"/>
                <a:cs typeface="Times New Roman" charset="0"/>
                <a:sym typeface="Times New Roman" charset="0"/>
              </a:rPr>
              <a:t>. Los </a:t>
            </a:r>
            <a:r>
              <a:rPr lang="en-US" sz="950" dirty="0" err="1" smtClean="0">
                <a:solidFill>
                  <a:srgbClr val="000000"/>
                </a:solidFill>
                <a:latin typeface="Arial" charset="0"/>
                <a:cs typeface="Times New Roman" charset="0"/>
                <a:sym typeface="Times New Roman" charset="0"/>
              </a:rPr>
              <a:t>dem</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latin typeface="Arial" charset="0"/>
                <a:cs typeface="Times New Roman" charset="0"/>
                <a:sym typeface="Times New Roman" charset="0"/>
              </a:rPr>
              <a:t>s</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empleados</a:t>
            </a:r>
            <a:r>
              <a:rPr lang="en-US" sz="950" dirty="0" smtClean="0">
                <a:solidFill>
                  <a:srgbClr val="000000"/>
                </a:solidFill>
                <a:latin typeface="Arial" charset="0"/>
                <a:cs typeface="Times New Roman" charset="0"/>
                <a:sym typeface="Times New Roman" charset="0"/>
              </a:rPr>
              <a:t> de la </a:t>
            </a:r>
            <a:r>
              <a:rPr lang="en-US" sz="950" dirty="0" err="1" smtClean="0">
                <a:solidFill>
                  <a:srgbClr val="000000"/>
                </a:solidFill>
                <a:latin typeface="Arial" charset="0"/>
                <a:cs typeface="Times New Roman" charset="0"/>
                <a:sym typeface="Times New Roman" charset="0"/>
              </a:rPr>
              <a:t>empresa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renovadores</a:t>
            </a:r>
            <a:r>
              <a:rPr lang="en-US" sz="950" dirty="0" smtClean="0">
                <a:solidFill>
                  <a:srgbClr val="000000"/>
                </a:solidFill>
                <a:latin typeface="Arial" charset="0"/>
                <a:cs typeface="Times New Roman" charset="0"/>
                <a:sym typeface="Times New Roman" charset="0"/>
              </a:rPr>
              <a:t> no </a:t>
            </a:r>
            <a:r>
              <a:rPr lang="en-US" sz="950" dirty="0" err="1" smtClean="0">
                <a:solidFill>
                  <a:srgbClr val="000000"/>
                </a:solidFill>
                <a:latin typeface="Arial" charset="0"/>
                <a:cs typeface="Times New Roman" charset="0"/>
                <a:sym typeface="Times New Roman" charset="0"/>
              </a:rPr>
              <a:t>certificados</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que</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est</a:t>
            </a:r>
            <a:r>
              <a:rPr lang="en-US" sz="950" dirty="0" err="1" smtClean="0">
                <a:solidFill>
                  <a:srgbClr val="000000"/>
                </a:solidFill>
                <a:latin typeface="Times New Roman"/>
                <a:cs typeface="Times New Roman" charset="0"/>
                <a:sym typeface="Times New Roman" charset="0"/>
              </a:rPr>
              <a:t>é</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cumpliendo</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labores</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deben</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recibir</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capacitaci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en el </a:t>
            </a:r>
            <a:r>
              <a:rPr lang="en-US" sz="950" dirty="0" err="1" smtClean="0">
                <a:solidFill>
                  <a:srgbClr val="000000"/>
                </a:solidFill>
                <a:latin typeface="Arial" charset="0"/>
                <a:cs typeface="Times New Roman" charset="0"/>
                <a:sym typeface="Times New Roman" charset="0"/>
              </a:rPr>
              <a:t>trabajo</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por</a:t>
            </a:r>
            <a:r>
              <a:rPr lang="en-US" sz="950" dirty="0" smtClean="0">
                <a:solidFill>
                  <a:srgbClr val="000000"/>
                </a:solidFill>
                <a:latin typeface="Arial" charset="0"/>
                <a:cs typeface="Times New Roman" charset="0"/>
                <a:sym typeface="Times New Roman" charset="0"/>
              </a:rPr>
              <a:t> parte de un </a:t>
            </a:r>
            <a:r>
              <a:rPr lang="en-US" sz="950" dirty="0" err="1" smtClean="0">
                <a:solidFill>
                  <a:srgbClr val="000000"/>
                </a:solidFill>
                <a:latin typeface="Arial" charset="0"/>
                <a:cs typeface="Times New Roman" charset="0"/>
                <a:sym typeface="Times New Roman" charset="0"/>
              </a:rPr>
              <a:t>renovador</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certificado</a:t>
            </a:r>
            <a:r>
              <a:rPr lang="en-US" sz="950" dirty="0" smtClean="0">
                <a:solidFill>
                  <a:srgbClr val="000000"/>
                </a:solidFill>
                <a:latin typeface="Arial" charset="0"/>
                <a:cs typeface="Times New Roman" charset="0"/>
                <a:sym typeface="Times New Roman" charset="0"/>
              </a:rPr>
              <a:t> o ser </a:t>
            </a:r>
            <a:r>
              <a:rPr lang="en-US" sz="950" dirty="0" err="1" smtClean="0">
                <a:solidFill>
                  <a:srgbClr val="000000"/>
                </a:solidFill>
                <a:latin typeface="Arial" charset="0"/>
                <a:cs typeface="Times New Roman" charset="0"/>
                <a:sym typeface="Times New Roman" charset="0"/>
              </a:rPr>
              <a:t>renovadores</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certificados</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directamente</a:t>
            </a:r>
            <a:r>
              <a:rPr lang="en-US" sz="950" dirty="0" smtClean="0">
                <a:solidFill>
                  <a:srgbClr val="000000"/>
                </a:solidFill>
                <a:latin typeface="Arial" charset="0"/>
                <a:cs typeface="Times New Roman" charset="0"/>
                <a:sym typeface="Times New Roman" charset="0"/>
              </a:rPr>
              <a:t>. Lo anterior se </a:t>
            </a:r>
            <a:r>
              <a:rPr lang="en-US" sz="950" dirty="0" err="1" smtClean="0">
                <a:solidFill>
                  <a:srgbClr val="000000"/>
                </a:solidFill>
                <a:latin typeface="Arial" charset="0"/>
                <a:cs typeface="Times New Roman" charset="0"/>
                <a:sym typeface="Times New Roman" charset="0"/>
              </a:rPr>
              <a:t>puede</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lograr</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si</a:t>
            </a:r>
            <a:r>
              <a:rPr lang="en-US" sz="950" dirty="0" smtClean="0">
                <a:solidFill>
                  <a:srgbClr val="000000"/>
                </a:solidFill>
                <a:latin typeface="Arial" charset="0"/>
                <a:cs typeface="Times New Roman" charset="0"/>
                <a:sym typeface="Times New Roman" charset="0"/>
              </a:rPr>
              <a:t>: </a:t>
            </a:r>
          </a:p>
          <a:p>
            <a:pPr lvl="1" indent="-228600" eaLnBrk="1" hangingPunct="1">
              <a:lnSpc>
                <a:spcPct val="90000"/>
              </a:lnSpc>
              <a:tabLst>
                <a:tab pos="0" algn="l"/>
              </a:tabLst>
              <a:defRPr/>
            </a:pPr>
            <a:r>
              <a:rPr lang="en-US" sz="950" dirty="0" err="1" smtClean="0">
                <a:solidFill>
                  <a:srgbClr val="000000"/>
                </a:solidFill>
                <a:latin typeface="Arial" charset="0"/>
                <a:cs typeface="Times New Roman" charset="0"/>
                <a:sym typeface="Times New Roman" charset="0"/>
              </a:rPr>
              <a:t>Todos</a:t>
            </a:r>
            <a:r>
              <a:rPr lang="en-US" sz="950" dirty="0" smtClean="0">
                <a:solidFill>
                  <a:srgbClr val="000000"/>
                </a:solidFill>
                <a:latin typeface="Arial" charset="0"/>
                <a:cs typeface="Times New Roman" charset="0"/>
                <a:sym typeface="Times New Roman" charset="0"/>
              </a:rPr>
              <a:t> los </a:t>
            </a:r>
            <a:r>
              <a:rPr lang="en-US" sz="950" dirty="0" err="1" smtClean="0">
                <a:solidFill>
                  <a:srgbClr val="000000"/>
                </a:solidFill>
                <a:latin typeface="Arial" charset="0"/>
                <a:cs typeface="Times New Roman" charset="0"/>
                <a:sym typeface="Times New Roman" charset="0"/>
              </a:rPr>
              <a:t>empleados</a:t>
            </a:r>
            <a:r>
              <a:rPr lang="en-US" sz="950" dirty="0" smtClean="0">
                <a:solidFill>
                  <a:srgbClr val="000000"/>
                </a:solidFill>
                <a:latin typeface="Arial" charset="0"/>
                <a:cs typeface="Times New Roman" charset="0"/>
                <a:sym typeface="Times New Roman" charset="0"/>
              </a:rPr>
              <a:t> se </a:t>
            </a:r>
            <a:r>
              <a:rPr lang="en-US" sz="950" dirty="0" err="1" smtClean="0">
                <a:solidFill>
                  <a:srgbClr val="000000"/>
                </a:solidFill>
                <a:latin typeface="Arial" charset="0"/>
                <a:cs typeface="Times New Roman" charset="0"/>
                <a:sym typeface="Times New Roman" charset="0"/>
              </a:rPr>
              <a:t>capacitan</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como</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renovadores</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certificados</a:t>
            </a:r>
            <a:r>
              <a:rPr lang="en-US" sz="950" dirty="0" smtClean="0">
                <a:solidFill>
                  <a:srgbClr val="000000"/>
                </a:solidFill>
                <a:latin typeface="Arial" charset="0"/>
                <a:cs typeface="Times New Roman" charset="0"/>
                <a:sym typeface="Times New Roman" charset="0"/>
              </a:rPr>
              <a:t>; o</a:t>
            </a:r>
          </a:p>
          <a:p>
            <a:pPr lvl="1" indent="-228600" eaLnBrk="1" hangingPunct="1">
              <a:lnSpc>
                <a:spcPct val="90000"/>
              </a:lnSpc>
              <a:tabLst>
                <a:tab pos="0" algn="l"/>
              </a:tabLst>
              <a:defRPr/>
            </a:pPr>
            <a:r>
              <a:rPr lang="es-ES_tradnl" sz="950" dirty="0" smtClean="0">
                <a:solidFill>
                  <a:srgbClr val="000000"/>
                </a:solidFill>
                <a:latin typeface="Arial" charset="0"/>
                <a:cs typeface="Times New Roman" charset="0"/>
                <a:sym typeface="Times New Roman" charset="0"/>
              </a:rPr>
              <a:t>A</a:t>
            </a:r>
            <a:r>
              <a:rPr lang="en-US" sz="950" dirty="0" smtClean="0">
                <a:solidFill>
                  <a:srgbClr val="000000"/>
                </a:solidFill>
                <a:latin typeface="Arial" charset="0"/>
                <a:cs typeface="Times New Roman" charset="0"/>
                <a:sym typeface="Times New Roman" charset="0"/>
              </a:rPr>
              <a:t>l </a:t>
            </a:r>
            <a:r>
              <a:rPr lang="en-US" sz="950" dirty="0" err="1" smtClean="0">
                <a:solidFill>
                  <a:srgbClr val="000000"/>
                </a:solidFill>
                <a:latin typeface="Arial" charset="0"/>
                <a:cs typeface="Times New Roman" charset="0"/>
                <a:sym typeface="Times New Roman" charset="0"/>
              </a:rPr>
              <a:t>menos</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una</a:t>
            </a:r>
            <a:r>
              <a:rPr lang="en-US" sz="950" dirty="0" smtClean="0">
                <a:solidFill>
                  <a:srgbClr val="000000"/>
                </a:solidFill>
                <a:latin typeface="Arial" charset="0"/>
                <a:cs typeface="Times New Roman" charset="0"/>
                <a:sym typeface="Times New Roman" charset="0"/>
              </a:rPr>
              <a:t> persona se </a:t>
            </a:r>
            <a:r>
              <a:rPr lang="en-US" sz="950" dirty="0" err="1" smtClean="0">
                <a:solidFill>
                  <a:srgbClr val="000000"/>
                </a:solidFill>
                <a:latin typeface="Arial" charset="0"/>
                <a:cs typeface="Times New Roman" charset="0"/>
                <a:sym typeface="Times New Roman" charset="0"/>
              </a:rPr>
              <a:t>capacita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como</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renovador</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certificado</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para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que</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posteriormente</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capacite</a:t>
            </a:r>
            <a:r>
              <a:rPr lang="en-US" sz="950" dirty="0" smtClean="0">
                <a:solidFill>
                  <a:srgbClr val="000000"/>
                </a:solidFill>
                <a:latin typeface="Arial" charset="0"/>
                <a:cs typeface="Times New Roman" charset="0"/>
                <a:sym typeface="Times New Roman" charset="0"/>
              </a:rPr>
              <a:t> al </a:t>
            </a:r>
            <a:r>
              <a:rPr lang="en-US" sz="950" dirty="0" err="1" smtClean="0">
                <a:solidFill>
                  <a:srgbClr val="000000"/>
                </a:solidFill>
                <a:latin typeface="Arial" charset="0"/>
                <a:cs typeface="Times New Roman" charset="0"/>
                <a:sym typeface="Times New Roman" charset="0"/>
              </a:rPr>
              <a:t>resto</a:t>
            </a:r>
            <a:r>
              <a:rPr lang="en-US" sz="950" dirty="0" smtClean="0">
                <a:solidFill>
                  <a:srgbClr val="000000"/>
                </a:solidFill>
                <a:latin typeface="Arial" charset="0"/>
                <a:cs typeface="Times New Roman" charset="0"/>
                <a:sym typeface="Times New Roman" charset="0"/>
              </a:rPr>
              <a:t> de los </a:t>
            </a:r>
            <a:r>
              <a:rPr lang="en-US" sz="950" dirty="0" err="1" smtClean="0">
                <a:solidFill>
                  <a:srgbClr val="000000"/>
                </a:solidFill>
                <a:latin typeface="Arial" charset="0"/>
                <a:cs typeface="Times New Roman" charset="0"/>
                <a:sym typeface="Times New Roman" charset="0"/>
              </a:rPr>
              <a:t>empleados</a:t>
            </a:r>
            <a:r>
              <a:rPr lang="en-US" sz="950" dirty="0" smtClean="0">
                <a:solidFill>
                  <a:srgbClr val="000000"/>
                </a:solidFill>
                <a:latin typeface="Arial" charset="0"/>
                <a:cs typeface="Times New Roman" charset="0"/>
                <a:sym typeface="Times New Roman" charset="0"/>
              </a:rPr>
              <a:t> en </a:t>
            </a:r>
            <a:r>
              <a:rPr lang="en-US" sz="950" dirty="0" err="1" smtClean="0">
                <a:solidFill>
                  <a:srgbClr val="000000"/>
                </a:solidFill>
                <a:latin typeface="Arial" charset="0"/>
                <a:cs typeface="Times New Roman" charset="0"/>
                <a:sym typeface="Times New Roman" charset="0"/>
              </a:rPr>
              <a:t>pr</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latin typeface="Arial" charset="0"/>
                <a:cs typeface="Times New Roman" charset="0"/>
                <a:sym typeface="Times New Roman" charset="0"/>
              </a:rPr>
              <a:t>cticas</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trabajo</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seguras</a:t>
            </a:r>
            <a:r>
              <a:rPr lang="en-US" sz="950" dirty="0" smtClean="0">
                <a:solidFill>
                  <a:srgbClr val="000000"/>
                </a:solidFill>
                <a:latin typeface="Arial" charset="0"/>
                <a:cs typeface="Times New Roman" charset="0"/>
                <a:sym typeface="Times New Roman" charset="0"/>
              </a:rPr>
              <a:t> con el </a:t>
            </a:r>
            <a:r>
              <a:rPr lang="en-US" sz="950" dirty="0" err="1" smtClean="0">
                <a:solidFill>
                  <a:srgbClr val="000000"/>
                </a:solidFill>
                <a:latin typeface="Arial" charset="0"/>
                <a:cs typeface="Times New Roman" charset="0"/>
                <a:sym typeface="Times New Roman" charset="0"/>
              </a:rPr>
              <a:t>plomo</a:t>
            </a:r>
            <a:r>
              <a:rPr lang="en-US" sz="950" dirty="0" smtClean="0">
                <a:solidFill>
                  <a:srgbClr val="000000"/>
                </a:solidFill>
                <a:latin typeface="Arial" charset="0"/>
                <a:cs typeface="Times New Roman" charset="0"/>
                <a:sym typeface="Times New Roman" charset="0"/>
              </a:rPr>
              <a:t>. Se </a:t>
            </a:r>
            <a:r>
              <a:rPr lang="en-US" sz="950" dirty="0" err="1" smtClean="0">
                <a:solidFill>
                  <a:srgbClr val="000000"/>
                </a:solidFill>
                <a:latin typeface="Arial" charset="0"/>
                <a:cs typeface="Times New Roman" charset="0"/>
                <a:sym typeface="Times New Roman" charset="0"/>
              </a:rPr>
              <a:t>debe</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recordar</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que</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esta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capacitaci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tiene</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que</a:t>
            </a:r>
            <a:r>
              <a:rPr lang="en-US" sz="950" dirty="0" smtClean="0">
                <a:solidFill>
                  <a:srgbClr val="000000"/>
                </a:solidFill>
                <a:latin typeface="Arial" charset="0"/>
                <a:cs typeface="Times New Roman" charset="0"/>
                <a:sym typeface="Times New Roman" charset="0"/>
              </a:rPr>
              <a:t> ser </a:t>
            </a:r>
            <a:r>
              <a:rPr lang="en-US" sz="950" dirty="0" err="1" smtClean="0">
                <a:solidFill>
                  <a:srgbClr val="000000"/>
                </a:solidFill>
                <a:latin typeface="Arial" charset="0"/>
                <a:cs typeface="Times New Roman" charset="0"/>
                <a:sym typeface="Times New Roman" charset="0"/>
              </a:rPr>
              <a:t>impartida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por</a:t>
            </a:r>
            <a:r>
              <a:rPr lang="en-US" sz="950" dirty="0" smtClean="0">
                <a:solidFill>
                  <a:srgbClr val="000000"/>
                </a:solidFill>
                <a:latin typeface="Arial" charset="0"/>
                <a:cs typeface="Times New Roman" charset="0"/>
                <a:sym typeface="Times New Roman" charset="0"/>
              </a:rPr>
              <a:t> un </a:t>
            </a:r>
            <a:r>
              <a:rPr lang="en-US" sz="950" dirty="0" err="1" smtClean="0">
                <a:solidFill>
                  <a:srgbClr val="000000"/>
                </a:solidFill>
                <a:latin typeface="Arial" charset="0"/>
                <a:cs typeface="Times New Roman" charset="0"/>
                <a:sym typeface="Times New Roman" charset="0"/>
              </a:rPr>
              <a:t>renovador</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certificado</a:t>
            </a:r>
            <a:r>
              <a:rPr lang="en-US" sz="950" dirty="0" smtClean="0">
                <a:solidFill>
                  <a:srgbClr val="000000"/>
                </a:solidFill>
                <a:latin typeface="Arial" charset="0"/>
                <a:cs typeface="Times New Roman" charset="0"/>
                <a:sym typeface="Times New Roman" charset="0"/>
              </a:rPr>
              <a:t>.</a:t>
            </a:r>
          </a:p>
          <a:p>
            <a:pPr marL="190500" indent="-190500" eaLnBrk="1" hangingPunct="1">
              <a:lnSpc>
                <a:spcPct val="90000"/>
              </a:lnSpc>
              <a:tabLst>
                <a:tab pos="0" algn="l"/>
              </a:tabLst>
              <a:defRPr/>
            </a:pPr>
            <a:r>
              <a:rPr lang="en-US" sz="950" dirty="0" smtClean="0">
                <a:solidFill>
                  <a:srgbClr val="000000"/>
                </a:solidFill>
                <a:latin typeface="Arial" charset="0"/>
                <a:cs typeface="Times New Roman" charset="0"/>
                <a:sym typeface="Times New Roman" charset="0"/>
              </a:rPr>
              <a:t>La </a:t>
            </a:r>
            <a:r>
              <a:rPr lang="en-US" sz="950" dirty="0" err="1" smtClean="0">
                <a:solidFill>
                  <a:srgbClr val="000000"/>
                </a:solidFill>
                <a:latin typeface="Arial" charset="0"/>
                <a:cs typeface="Times New Roman" charset="0"/>
                <a:sym typeface="Times New Roman" charset="0"/>
              </a:rPr>
              <a:t>empresa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certificada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debe</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designar</a:t>
            </a:r>
            <a:r>
              <a:rPr lang="en-US" sz="950" dirty="0" smtClean="0">
                <a:solidFill>
                  <a:srgbClr val="000000"/>
                </a:solidFill>
                <a:latin typeface="Arial" charset="0"/>
                <a:cs typeface="Times New Roman" charset="0"/>
                <a:sym typeface="Times New Roman" charset="0"/>
              </a:rPr>
              <a:t> a un </a:t>
            </a:r>
            <a:r>
              <a:rPr lang="en-US" sz="950" dirty="0" err="1" smtClean="0">
                <a:solidFill>
                  <a:srgbClr val="000000"/>
                </a:solidFill>
                <a:latin typeface="Arial" charset="0"/>
                <a:cs typeface="Times New Roman" charset="0"/>
                <a:sym typeface="Times New Roman" charset="0"/>
              </a:rPr>
              <a:t>renovador</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certificado</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para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Realizar</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las</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actividades</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instalaci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garantizar</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que</a:t>
            </a:r>
            <a:r>
              <a:rPr lang="en-US" sz="950" dirty="0" smtClean="0">
                <a:solidFill>
                  <a:srgbClr val="000000"/>
                </a:solidFill>
                <a:latin typeface="Arial" charset="0"/>
                <a:cs typeface="Times New Roman" charset="0"/>
                <a:sym typeface="Times New Roman" charset="0"/>
              </a:rPr>
              <a:t> la </a:t>
            </a:r>
            <a:r>
              <a:rPr lang="en-US" sz="950" dirty="0" err="1" smtClean="0">
                <a:solidFill>
                  <a:srgbClr val="000000"/>
                </a:solidFill>
                <a:latin typeface="Arial" charset="0"/>
                <a:cs typeface="Times New Roman" charset="0"/>
                <a:sym typeface="Times New Roman" charset="0"/>
              </a:rPr>
              <a:t>renovaci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se </a:t>
            </a:r>
            <a:r>
              <a:rPr lang="en-US" sz="950" dirty="0" err="1" smtClean="0">
                <a:solidFill>
                  <a:srgbClr val="000000"/>
                </a:solidFill>
                <a:latin typeface="Arial" charset="0"/>
                <a:cs typeface="Times New Roman" charset="0"/>
                <a:sym typeface="Times New Roman" charset="0"/>
              </a:rPr>
              <a:t>efect</a:t>
            </a:r>
            <a:r>
              <a:rPr lang="en-US" sz="950" dirty="0" err="1" smtClean="0">
                <a:solidFill>
                  <a:srgbClr val="000000"/>
                </a:solidFill>
                <a:latin typeface="Times New Roman"/>
                <a:cs typeface="Times New Roman" charset="0"/>
                <a:sym typeface="Times New Roman" charset="0"/>
              </a:rPr>
              <a:t>ú</a:t>
            </a:r>
            <a:r>
              <a:rPr lang="en-US" sz="950" dirty="0" err="1" smtClean="0">
                <a:solidFill>
                  <a:srgbClr val="000000"/>
                </a:solidFill>
                <a:latin typeface="Arial" charset="0"/>
                <a:cs typeface="Times New Roman" charset="0"/>
                <a:sym typeface="Times New Roman" charset="0"/>
              </a:rPr>
              <a:t>e</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acuerdo</a:t>
            </a:r>
            <a:r>
              <a:rPr lang="en-US" sz="950" dirty="0" smtClean="0">
                <a:solidFill>
                  <a:srgbClr val="000000"/>
                </a:solidFill>
                <a:latin typeface="Arial" charset="0"/>
                <a:cs typeface="Times New Roman" charset="0"/>
                <a:sym typeface="Times New Roman" charset="0"/>
              </a:rPr>
              <a:t> con </a:t>
            </a:r>
            <a:r>
              <a:rPr lang="en-US" sz="950" dirty="0" err="1" smtClean="0">
                <a:solidFill>
                  <a:srgbClr val="000000"/>
                </a:solidFill>
                <a:latin typeface="Arial" charset="0"/>
                <a:cs typeface="Times New Roman" charset="0"/>
                <a:sym typeface="Times New Roman" charset="0"/>
              </a:rPr>
              <a:t>las</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normas</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las</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pr</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latin typeface="Arial" charset="0"/>
                <a:cs typeface="Times New Roman" charset="0"/>
                <a:sym typeface="Times New Roman" charset="0"/>
              </a:rPr>
              <a:t>cticas</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trabajo</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revisar</a:t>
            </a:r>
            <a:r>
              <a:rPr lang="en-US" sz="950" dirty="0" smtClean="0">
                <a:solidFill>
                  <a:srgbClr val="000000"/>
                </a:solidFill>
                <a:latin typeface="Arial" charset="0"/>
                <a:cs typeface="Times New Roman" charset="0"/>
                <a:sym typeface="Times New Roman" charset="0"/>
              </a:rPr>
              <a:t> el </a:t>
            </a:r>
            <a:r>
              <a:rPr lang="en-US" sz="950" dirty="0" err="1" smtClean="0">
                <a:solidFill>
                  <a:srgbClr val="000000"/>
                </a:solidFill>
                <a:latin typeface="Arial" charset="0"/>
                <a:cs typeface="Times New Roman" charset="0"/>
                <a:sym typeface="Times New Roman" charset="0"/>
              </a:rPr>
              <a:t>trabajo</a:t>
            </a:r>
            <a:r>
              <a:rPr lang="en-US" sz="950" dirty="0" smtClean="0">
                <a:solidFill>
                  <a:srgbClr val="000000"/>
                </a:solidFill>
                <a:latin typeface="Arial" charset="0"/>
                <a:cs typeface="Times New Roman" charset="0"/>
                <a:sym typeface="Times New Roman" charset="0"/>
              </a:rPr>
              <a:t> y </a:t>
            </a:r>
            <a:r>
              <a:rPr lang="en-US" sz="950" dirty="0" err="1" smtClean="0">
                <a:solidFill>
                  <a:srgbClr val="000000"/>
                </a:solidFill>
                <a:latin typeface="Arial" charset="0"/>
                <a:cs typeface="Times New Roman" charset="0"/>
                <a:sym typeface="Times New Roman" charset="0"/>
              </a:rPr>
              <a:t>las</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actividades</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limpieza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mediante</a:t>
            </a:r>
            <a:r>
              <a:rPr lang="en-US" sz="950" dirty="0" smtClean="0">
                <a:solidFill>
                  <a:srgbClr val="000000"/>
                </a:solidFill>
                <a:latin typeface="Arial" charset="0"/>
                <a:cs typeface="Times New Roman" charset="0"/>
                <a:sym typeface="Times New Roman" charset="0"/>
              </a:rPr>
              <a:t> el </a:t>
            </a:r>
            <a:r>
              <a:rPr lang="en-US" sz="950" dirty="0" err="1" smtClean="0">
                <a:solidFill>
                  <a:srgbClr val="000000"/>
                </a:solidFill>
                <a:latin typeface="Arial" charset="0"/>
                <a:cs typeface="Times New Roman" charset="0"/>
                <a:sym typeface="Times New Roman" charset="0"/>
              </a:rPr>
              <a:t>procedimiento</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verificaci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limpieza</a:t>
            </a:r>
            <a:r>
              <a:rPr lang="en-US" sz="950" dirty="0" smtClean="0">
                <a:solidFill>
                  <a:srgbClr val="000000"/>
                </a:solidFill>
                <a:latin typeface="Arial" charset="0"/>
                <a:cs typeface="Times New Roman" charset="0"/>
                <a:sym typeface="Times New Roman" charset="0"/>
              </a:rPr>
              <a:t> y </a:t>
            </a:r>
            <a:r>
              <a:rPr lang="en-US" sz="950" dirty="0" err="1" smtClean="0">
                <a:solidFill>
                  <a:srgbClr val="000000"/>
                </a:solidFill>
                <a:latin typeface="Arial" charset="0"/>
                <a:cs typeface="Times New Roman" charset="0"/>
                <a:sym typeface="Times New Roman" charset="0"/>
              </a:rPr>
              <a:t>capacitar</a:t>
            </a:r>
            <a:r>
              <a:rPr lang="en-US" sz="950" dirty="0" smtClean="0">
                <a:solidFill>
                  <a:srgbClr val="000000"/>
                </a:solidFill>
                <a:latin typeface="Arial" charset="0"/>
                <a:cs typeface="Times New Roman" charset="0"/>
                <a:sym typeface="Times New Roman" charset="0"/>
              </a:rPr>
              <a:t> al personal de </a:t>
            </a:r>
            <a:r>
              <a:rPr lang="en-US" sz="950" dirty="0" err="1" smtClean="0">
                <a:solidFill>
                  <a:srgbClr val="000000"/>
                </a:solidFill>
                <a:latin typeface="Arial" charset="0"/>
                <a:cs typeface="Times New Roman" charset="0"/>
                <a:sym typeface="Times New Roman" charset="0"/>
              </a:rPr>
              <a:t>renovaci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no </a:t>
            </a:r>
            <a:r>
              <a:rPr lang="en-US" sz="950" dirty="0" err="1" smtClean="0">
                <a:solidFill>
                  <a:srgbClr val="000000"/>
                </a:solidFill>
                <a:latin typeface="Arial" charset="0"/>
                <a:cs typeface="Times New Roman" charset="0"/>
                <a:sym typeface="Times New Roman" charset="0"/>
              </a:rPr>
              <a:t>certificado</a:t>
            </a:r>
            <a:r>
              <a:rPr lang="en-US" sz="950" dirty="0" smtClean="0">
                <a:solidFill>
                  <a:srgbClr val="000000"/>
                </a:solidFill>
                <a:latin typeface="Arial" charset="0"/>
                <a:cs typeface="Times New Roman" charset="0"/>
                <a:sym typeface="Times New Roman" charset="0"/>
              </a:rPr>
              <a:t> en el </a:t>
            </a:r>
            <a:r>
              <a:rPr lang="en-US" sz="950" dirty="0" err="1" smtClean="0">
                <a:solidFill>
                  <a:srgbClr val="000000"/>
                </a:solidFill>
                <a:latin typeface="Arial" charset="0"/>
                <a:cs typeface="Times New Roman" charset="0"/>
                <a:sym typeface="Times New Roman" charset="0"/>
              </a:rPr>
              <a:t>trabajo</a:t>
            </a:r>
            <a:r>
              <a:rPr lang="en-US" sz="950" dirty="0" smtClean="0">
                <a:solidFill>
                  <a:srgbClr val="000000"/>
                </a:solidFill>
                <a:latin typeface="Arial" charset="0"/>
                <a:cs typeface="Times New Roman" charset="0"/>
                <a:sym typeface="Times New Roman" charset="0"/>
              </a:rPr>
              <a:t> en </a:t>
            </a:r>
            <a:r>
              <a:rPr lang="en-US" sz="950" dirty="0" err="1" smtClean="0">
                <a:solidFill>
                  <a:srgbClr val="000000"/>
                </a:solidFill>
                <a:latin typeface="Arial" charset="0"/>
                <a:cs typeface="Times New Roman" charset="0"/>
                <a:sym typeface="Times New Roman" charset="0"/>
              </a:rPr>
              <a:t>las</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normas</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trabajo</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seguras</a:t>
            </a:r>
            <a:r>
              <a:rPr lang="en-US" sz="950" dirty="0" smtClean="0">
                <a:solidFill>
                  <a:srgbClr val="000000"/>
                </a:solidFill>
                <a:latin typeface="Arial" charset="0"/>
                <a:cs typeface="Times New Roman" charset="0"/>
                <a:sym typeface="Times New Roman" charset="0"/>
              </a:rPr>
              <a:t> con el </a:t>
            </a:r>
            <a:r>
              <a:rPr lang="en-US" sz="950" dirty="0" err="1" smtClean="0">
                <a:solidFill>
                  <a:srgbClr val="000000"/>
                </a:solidFill>
                <a:latin typeface="Arial" charset="0"/>
                <a:cs typeface="Times New Roman" charset="0"/>
                <a:sym typeface="Times New Roman" charset="0"/>
              </a:rPr>
              <a:t>plomo</a:t>
            </a:r>
            <a:r>
              <a:rPr lang="en-US" sz="950" dirty="0" smtClean="0">
                <a:solidFill>
                  <a:srgbClr val="000000"/>
                </a:solidFill>
                <a:latin typeface="Arial" charset="0"/>
                <a:cs typeface="Times New Roman" charset="0"/>
                <a:sym typeface="Times New Roman" charset="0"/>
              </a:rPr>
              <a:t>.</a:t>
            </a:r>
          </a:p>
          <a:p>
            <a:pPr marL="190500" indent="-190500" eaLnBrk="1" hangingPunct="1">
              <a:lnSpc>
                <a:spcPct val="90000"/>
              </a:lnSpc>
              <a:tabLst>
                <a:tab pos="0" algn="l"/>
              </a:tabLst>
              <a:defRPr/>
            </a:pPr>
            <a:r>
              <a:rPr lang="en-US" sz="950" dirty="0" smtClean="0">
                <a:solidFill>
                  <a:srgbClr val="000000"/>
                </a:solidFill>
                <a:latin typeface="Arial" charset="0"/>
                <a:cs typeface="Times New Roman" charset="0"/>
                <a:sym typeface="Times New Roman" charset="0"/>
              </a:rPr>
              <a:t>La </a:t>
            </a:r>
            <a:r>
              <a:rPr lang="en-US" sz="950" dirty="0" err="1" smtClean="0">
                <a:solidFill>
                  <a:srgbClr val="000000"/>
                </a:solidFill>
                <a:latin typeface="Arial" charset="0"/>
                <a:cs typeface="Times New Roman" charset="0"/>
                <a:sym typeface="Times New Roman" charset="0"/>
              </a:rPr>
              <a:t>empresa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certificada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debe</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garantizar</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que</a:t>
            </a:r>
            <a:r>
              <a:rPr lang="en-US" sz="950" dirty="0" smtClean="0">
                <a:solidFill>
                  <a:srgbClr val="000000"/>
                </a:solidFill>
                <a:latin typeface="Arial" charset="0"/>
                <a:cs typeface="Times New Roman" charset="0"/>
                <a:sym typeface="Times New Roman" charset="0"/>
              </a:rPr>
              <a:t> la </a:t>
            </a:r>
            <a:r>
              <a:rPr lang="en-US" sz="950" dirty="0" err="1" smtClean="0">
                <a:solidFill>
                  <a:srgbClr val="000000"/>
                </a:solidFill>
                <a:latin typeface="Arial" charset="0"/>
                <a:cs typeface="Times New Roman" charset="0"/>
                <a:sym typeface="Times New Roman" charset="0"/>
              </a:rPr>
              <a:t>renovaci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se </a:t>
            </a:r>
            <a:r>
              <a:rPr lang="en-US" sz="950" dirty="0" err="1" smtClean="0">
                <a:solidFill>
                  <a:srgbClr val="000000"/>
                </a:solidFill>
                <a:latin typeface="Arial" charset="0"/>
                <a:cs typeface="Times New Roman" charset="0"/>
                <a:sym typeface="Times New Roman" charset="0"/>
              </a:rPr>
              <a:t>efect</a:t>
            </a:r>
            <a:r>
              <a:rPr lang="en-US" sz="950" dirty="0" err="1" smtClean="0">
                <a:solidFill>
                  <a:srgbClr val="000000"/>
                </a:solidFill>
                <a:latin typeface="Times New Roman"/>
                <a:cs typeface="Times New Roman" charset="0"/>
                <a:sym typeface="Times New Roman" charset="0"/>
              </a:rPr>
              <a:t>ú</a:t>
            </a:r>
            <a:r>
              <a:rPr lang="en-US" sz="950" dirty="0" err="1" smtClean="0">
                <a:solidFill>
                  <a:srgbClr val="000000"/>
                </a:solidFill>
                <a:latin typeface="Arial" charset="0"/>
                <a:cs typeface="Times New Roman" charset="0"/>
                <a:sym typeface="Times New Roman" charset="0"/>
              </a:rPr>
              <a:t>a</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conformidad</a:t>
            </a:r>
            <a:r>
              <a:rPr lang="en-US" sz="950" dirty="0" smtClean="0">
                <a:solidFill>
                  <a:srgbClr val="000000"/>
                </a:solidFill>
                <a:latin typeface="Arial" charset="0"/>
                <a:cs typeface="Times New Roman" charset="0"/>
                <a:sym typeface="Times New Roman" charset="0"/>
              </a:rPr>
              <a:t> con los </a:t>
            </a:r>
            <a:r>
              <a:rPr lang="en-US" sz="950" dirty="0" err="1" smtClean="0">
                <a:solidFill>
                  <a:srgbClr val="000000"/>
                </a:solidFill>
                <a:latin typeface="Arial" charset="0"/>
                <a:cs typeface="Times New Roman" charset="0"/>
                <a:sym typeface="Times New Roman" charset="0"/>
              </a:rPr>
              <a:t>requisitos</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las</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pr</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latin typeface="Arial" charset="0"/>
                <a:cs typeface="Times New Roman" charset="0"/>
                <a:sym typeface="Times New Roman" charset="0"/>
              </a:rPr>
              <a:t>cticas</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trabajo</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contenidas</a:t>
            </a:r>
            <a:r>
              <a:rPr lang="en-US" sz="950" dirty="0" smtClean="0">
                <a:solidFill>
                  <a:srgbClr val="000000"/>
                </a:solidFill>
                <a:latin typeface="Arial" charset="0"/>
                <a:cs typeface="Times New Roman" charset="0"/>
                <a:sym typeface="Times New Roman" charset="0"/>
              </a:rPr>
              <a:t> en la </a:t>
            </a:r>
            <a:r>
              <a:rPr lang="en-US" sz="950" dirty="0" err="1" smtClean="0">
                <a:solidFill>
                  <a:srgbClr val="000000"/>
                </a:solidFill>
                <a:latin typeface="Arial" charset="0"/>
                <a:cs typeface="Times New Roman" charset="0"/>
                <a:sym typeface="Times New Roman" charset="0"/>
              </a:rPr>
              <a:t>regla</a:t>
            </a:r>
            <a:r>
              <a:rPr lang="en-US" sz="950" dirty="0" smtClean="0">
                <a:solidFill>
                  <a:srgbClr val="000000"/>
                </a:solidFill>
                <a:latin typeface="Arial" charset="0"/>
                <a:cs typeface="Times New Roman" charset="0"/>
                <a:sym typeface="Times New Roman" charset="0"/>
              </a:rPr>
              <a:t>.</a:t>
            </a:r>
          </a:p>
          <a:p>
            <a:pPr marL="190500" indent="-190500" eaLnBrk="1" hangingPunct="1">
              <a:lnSpc>
                <a:spcPct val="90000"/>
              </a:lnSpc>
              <a:tabLst>
                <a:tab pos="0" algn="l"/>
              </a:tabLst>
              <a:defRPr/>
            </a:pPr>
            <a:r>
              <a:rPr lang="en-US" sz="950" dirty="0" smtClean="0">
                <a:solidFill>
                  <a:srgbClr val="000000"/>
                </a:solidFill>
                <a:latin typeface="Arial" charset="0"/>
                <a:cs typeface="Times New Roman" charset="0"/>
                <a:sym typeface="Times New Roman" charset="0"/>
              </a:rPr>
              <a:t>La </a:t>
            </a:r>
            <a:r>
              <a:rPr lang="en-US" sz="950" dirty="0" err="1" smtClean="0">
                <a:solidFill>
                  <a:srgbClr val="000000"/>
                </a:solidFill>
                <a:latin typeface="Arial" charset="0"/>
                <a:cs typeface="Times New Roman" charset="0"/>
                <a:sym typeface="Times New Roman" charset="0"/>
              </a:rPr>
              <a:t>empresa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certificada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debe</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cumplir</a:t>
            </a:r>
            <a:r>
              <a:rPr lang="en-US" sz="950" dirty="0" smtClean="0">
                <a:solidFill>
                  <a:srgbClr val="000000"/>
                </a:solidFill>
                <a:latin typeface="Arial" charset="0"/>
                <a:cs typeface="Times New Roman" charset="0"/>
                <a:sym typeface="Times New Roman" charset="0"/>
              </a:rPr>
              <a:t> los </a:t>
            </a:r>
            <a:r>
              <a:rPr lang="en-US" sz="950" dirty="0" err="1" smtClean="0">
                <a:solidFill>
                  <a:srgbClr val="000000"/>
                </a:solidFill>
                <a:latin typeface="Arial" charset="0"/>
                <a:cs typeface="Times New Roman" charset="0"/>
                <a:sym typeface="Times New Roman" charset="0"/>
              </a:rPr>
              <a:t>requisitos</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educaci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previa</a:t>
            </a:r>
            <a:r>
              <a:rPr lang="en-US" sz="950" dirty="0" smtClean="0">
                <a:solidFill>
                  <a:srgbClr val="000000"/>
                </a:solidFill>
                <a:latin typeface="Arial" charset="0"/>
                <a:cs typeface="Times New Roman" charset="0"/>
                <a:sym typeface="Times New Roman" charset="0"/>
              </a:rPr>
              <a:t> a la </a:t>
            </a:r>
            <a:r>
              <a:rPr lang="en-US" sz="950" dirty="0" err="1" smtClean="0">
                <a:solidFill>
                  <a:srgbClr val="000000"/>
                </a:solidFill>
                <a:latin typeface="Arial" charset="0"/>
                <a:cs typeface="Times New Roman" charset="0"/>
                <a:sym typeface="Times New Roman" charset="0"/>
              </a:rPr>
              <a:t>renovaci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a:t>
            </a:r>
          </a:p>
          <a:p>
            <a:pPr marL="190500" indent="-190500" eaLnBrk="1" hangingPunct="1">
              <a:lnSpc>
                <a:spcPct val="90000"/>
              </a:lnSpc>
              <a:tabLst>
                <a:tab pos="0" algn="l"/>
              </a:tabLst>
              <a:defRPr/>
            </a:pPr>
            <a:r>
              <a:rPr lang="en-US" sz="950" dirty="0" smtClean="0">
                <a:solidFill>
                  <a:srgbClr val="000000"/>
                </a:solidFill>
                <a:latin typeface="Arial" charset="0"/>
                <a:cs typeface="Times New Roman" charset="0"/>
                <a:sym typeface="Times New Roman" charset="0"/>
              </a:rPr>
              <a:t>La </a:t>
            </a:r>
            <a:r>
              <a:rPr lang="en-US" sz="950" dirty="0" err="1" smtClean="0">
                <a:solidFill>
                  <a:srgbClr val="000000"/>
                </a:solidFill>
                <a:latin typeface="Arial" charset="0"/>
                <a:cs typeface="Times New Roman" charset="0"/>
                <a:sym typeface="Times New Roman" charset="0"/>
              </a:rPr>
              <a:t>empresa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certificada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tambi</a:t>
            </a:r>
            <a:r>
              <a:rPr lang="en-US" sz="950" dirty="0" err="1" smtClean="0">
                <a:solidFill>
                  <a:srgbClr val="000000"/>
                </a:solidFill>
                <a:latin typeface="Times New Roman"/>
                <a:cs typeface="Times New Roman" charset="0"/>
                <a:sym typeface="Times New Roman" charset="0"/>
              </a:rPr>
              <a:t>é</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est</a:t>
            </a:r>
            <a:r>
              <a:rPr lang="en-US" sz="950" dirty="0" err="1" smtClean="0">
                <a:solidFill>
                  <a:srgbClr val="000000"/>
                </a:solidFill>
                <a:latin typeface="Times New Roman"/>
                <a:cs typeface="Times New Roman" charset="0"/>
                <a:sym typeface="Times New Roman" charset="0"/>
              </a:rPr>
              <a:t>á</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encargada</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llevar</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todos</a:t>
            </a:r>
            <a:r>
              <a:rPr lang="en-US" sz="950" dirty="0" smtClean="0">
                <a:solidFill>
                  <a:srgbClr val="000000"/>
                </a:solidFill>
                <a:latin typeface="Arial" charset="0"/>
                <a:cs typeface="Times New Roman" charset="0"/>
                <a:sym typeface="Times New Roman" charset="0"/>
              </a:rPr>
              <a:t> los </a:t>
            </a:r>
            <a:r>
              <a:rPr lang="en-US" sz="950" dirty="0" err="1" smtClean="0">
                <a:solidFill>
                  <a:srgbClr val="000000"/>
                </a:solidFill>
                <a:latin typeface="Arial" charset="0"/>
                <a:cs typeface="Times New Roman" charset="0"/>
                <a:sym typeface="Times New Roman" charset="0"/>
              </a:rPr>
              <a:t>registros</a:t>
            </a:r>
            <a:r>
              <a:rPr lang="en-US" sz="950" dirty="0" smtClean="0">
                <a:solidFill>
                  <a:srgbClr val="000000"/>
                </a:solidFill>
                <a:latin typeface="Arial" charset="0"/>
                <a:cs typeface="Times New Roman" charset="0"/>
                <a:sym typeface="Times New Roman" charset="0"/>
              </a:rPr>
              <a:t>, tales </a:t>
            </a:r>
            <a:r>
              <a:rPr lang="en-US" sz="950" dirty="0" err="1" smtClean="0">
                <a:solidFill>
                  <a:srgbClr val="000000"/>
                </a:solidFill>
                <a:latin typeface="Arial" charset="0"/>
                <a:cs typeface="Times New Roman" charset="0"/>
                <a:sym typeface="Times New Roman" charset="0"/>
              </a:rPr>
              <a:t>como</a:t>
            </a:r>
            <a:r>
              <a:rPr lang="en-US" sz="950" dirty="0" smtClean="0">
                <a:solidFill>
                  <a:srgbClr val="000000"/>
                </a:solidFill>
                <a:latin typeface="Arial" charset="0"/>
                <a:cs typeface="Times New Roman" charset="0"/>
                <a:sym typeface="Times New Roman" charset="0"/>
              </a:rPr>
              <a:t>:</a:t>
            </a:r>
          </a:p>
          <a:p>
            <a:pPr lvl="1" indent="-228600" eaLnBrk="1" hangingPunct="1">
              <a:lnSpc>
                <a:spcPct val="90000"/>
              </a:lnSpc>
              <a:tabLst>
                <a:tab pos="0" algn="l"/>
              </a:tabLst>
              <a:defRPr/>
            </a:pPr>
            <a:r>
              <a:rPr lang="en-US" sz="950" dirty="0" err="1" smtClean="0">
                <a:solidFill>
                  <a:srgbClr val="000000"/>
                </a:solidFill>
                <a:latin typeface="Arial" charset="0"/>
                <a:cs typeface="Times New Roman" charset="0"/>
                <a:sym typeface="Times New Roman" charset="0"/>
              </a:rPr>
              <a:t>Documentaci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sobre</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educaci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previa</a:t>
            </a:r>
            <a:r>
              <a:rPr lang="en-US" sz="950" dirty="0" smtClean="0">
                <a:solidFill>
                  <a:srgbClr val="000000"/>
                </a:solidFill>
                <a:latin typeface="Arial" charset="0"/>
                <a:cs typeface="Times New Roman" charset="0"/>
                <a:sym typeface="Times New Roman" charset="0"/>
              </a:rPr>
              <a:t> a la </a:t>
            </a:r>
            <a:r>
              <a:rPr lang="en-US" sz="950" dirty="0" err="1" smtClean="0">
                <a:solidFill>
                  <a:srgbClr val="000000"/>
                </a:solidFill>
                <a:latin typeface="Arial" charset="0"/>
                <a:cs typeface="Times New Roman" charset="0"/>
                <a:sym typeface="Times New Roman" charset="0"/>
              </a:rPr>
              <a:t>renovaci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comprobante</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recibo</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comprobante</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entrega</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exenciones</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responsabilidad</a:t>
            </a:r>
            <a:r>
              <a:rPr lang="en-US" sz="950" dirty="0" smtClean="0">
                <a:solidFill>
                  <a:srgbClr val="000000"/>
                </a:solidFill>
                <a:latin typeface="Arial" charset="0"/>
                <a:cs typeface="Times New Roman" charset="0"/>
                <a:sym typeface="Times New Roman" charset="0"/>
              </a:rPr>
              <a:t>, etc.);</a:t>
            </a:r>
          </a:p>
          <a:p>
            <a:pPr lvl="1" indent="-228600" eaLnBrk="1" hangingPunct="1">
              <a:lnSpc>
                <a:spcPct val="90000"/>
              </a:lnSpc>
              <a:tabLst>
                <a:tab pos="0" algn="l"/>
              </a:tabLst>
              <a:defRPr/>
            </a:pPr>
            <a:r>
              <a:rPr lang="es-ES_tradnl" sz="950" dirty="0" smtClean="0">
                <a:solidFill>
                  <a:srgbClr val="000000"/>
                </a:solidFill>
                <a:latin typeface="Arial" charset="0"/>
                <a:cs typeface="Times New Roman" charset="0"/>
                <a:sym typeface="Times New Roman" charset="0"/>
              </a:rPr>
              <a:t>D</a:t>
            </a:r>
            <a:r>
              <a:rPr lang="en-US" sz="950" dirty="0" err="1" smtClean="0">
                <a:solidFill>
                  <a:srgbClr val="000000"/>
                </a:solidFill>
                <a:latin typeface="Arial" charset="0"/>
                <a:cs typeface="Times New Roman" charset="0"/>
                <a:sym typeface="Times New Roman" charset="0"/>
              </a:rPr>
              <a:t>ocumentaci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a:t>
            </a:r>
            <a:r>
              <a:rPr lang="en-US" sz="950" dirty="0" err="1" smtClean="0">
                <a:solidFill>
                  <a:srgbClr val="000000"/>
                </a:solidFill>
                <a:latin typeface="Arial" charset="0"/>
                <a:cs typeface="Times New Roman" charset="0"/>
                <a:sym typeface="Times New Roman" charset="0"/>
              </a:rPr>
              <a:t>sobre</a:t>
            </a:r>
            <a:r>
              <a:rPr lang="en-US" sz="950" dirty="0" smtClean="0">
                <a:solidFill>
                  <a:srgbClr val="000000"/>
                </a:solidFill>
                <a:latin typeface="Arial" charset="0"/>
                <a:cs typeface="Times New Roman" charset="0"/>
                <a:sym typeface="Times New Roman" charset="0"/>
              </a:rPr>
              <a:t> la </a:t>
            </a:r>
            <a:r>
              <a:rPr lang="en-US" sz="950" dirty="0" err="1" smtClean="0">
                <a:solidFill>
                  <a:srgbClr val="000000"/>
                </a:solidFill>
                <a:latin typeface="Arial" charset="0"/>
                <a:cs typeface="Times New Roman" charset="0"/>
                <a:sym typeface="Times New Roman" charset="0"/>
              </a:rPr>
              <a:t>pintura</a:t>
            </a:r>
            <a:r>
              <a:rPr lang="en-US" sz="950" dirty="0" smtClean="0">
                <a:solidFill>
                  <a:srgbClr val="000000"/>
                </a:solidFill>
                <a:latin typeface="Arial" charset="0"/>
                <a:cs typeface="Times New Roman" charset="0"/>
                <a:sym typeface="Times New Roman" charset="0"/>
              </a:rPr>
              <a:t> a base de </a:t>
            </a:r>
            <a:r>
              <a:rPr lang="en-US" sz="950" dirty="0" err="1" smtClean="0">
                <a:solidFill>
                  <a:srgbClr val="000000"/>
                </a:solidFill>
                <a:latin typeface="Arial" charset="0"/>
                <a:cs typeface="Times New Roman" charset="0"/>
                <a:sym typeface="Times New Roman" charset="0"/>
              </a:rPr>
              <a:t>plomo</a:t>
            </a:r>
            <a:r>
              <a:rPr lang="en-US" sz="950" dirty="0" smtClean="0">
                <a:solidFill>
                  <a:srgbClr val="000000"/>
                </a:solidFill>
                <a:latin typeface="Arial" charset="0"/>
                <a:cs typeface="Times New Roman" charset="0"/>
                <a:sym typeface="Times New Roman" charset="0"/>
              </a:rPr>
              <a:t>;</a:t>
            </a:r>
          </a:p>
          <a:p>
            <a:pPr lvl="1" indent="-228600" eaLnBrk="1" hangingPunct="1">
              <a:lnSpc>
                <a:spcPct val="90000"/>
              </a:lnSpc>
              <a:tabLst>
                <a:tab pos="0" algn="l"/>
              </a:tabLst>
              <a:defRPr/>
            </a:pPr>
            <a:r>
              <a:rPr lang="es-ES_tradnl" sz="950" dirty="0" smtClean="0">
                <a:solidFill>
                  <a:srgbClr val="000000"/>
                </a:solidFill>
                <a:latin typeface="Arial" charset="0"/>
                <a:cs typeface="Times New Roman" charset="0"/>
                <a:sym typeface="Times New Roman" charset="0"/>
              </a:rPr>
              <a:t>R</a:t>
            </a:r>
            <a:r>
              <a:rPr lang="en-US" sz="950" dirty="0" err="1" smtClean="0">
                <a:solidFill>
                  <a:srgbClr val="000000"/>
                </a:solidFill>
                <a:latin typeface="Arial" charset="0"/>
                <a:cs typeface="Times New Roman" charset="0"/>
                <a:sym typeface="Times New Roman" charset="0"/>
              </a:rPr>
              <a:t>egistros</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capacitaci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y </a:t>
            </a:r>
            <a:r>
              <a:rPr lang="en-US" sz="950" dirty="0" err="1" smtClean="0">
                <a:solidFill>
                  <a:srgbClr val="000000"/>
                </a:solidFill>
                <a:latin typeface="Arial" charset="0"/>
                <a:cs typeface="Times New Roman" charset="0"/>
                <a:sym typeface="Times New Roman" charset="0"/>
              </a:rPr>
              <a:t>certificaci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y,</a:t>
            </a:r>
          </a:p>
          <a:p>
            <a:pPr lvl="1" indent="-228600" eaLnBrk="1" hangingPunct="1">
              <a:lnSpc>
                <a:spcPct val="90000"/>
              </a:lnSpc>
              <a:tabLst>
                <a:tab pos="0" algn="l"/>
              </a:tabLst>
              <a:defRPr/>
            </a:pPr>
            <a:r>
              <a:rPr lang="es-ES_tradnl" sz="950" dirty="0" smtClean="0">
                <a:solidFill>
                  <a:srgbClr val="000000"/>
                </a:solidFill>
                <a:latin typeface="Arial" charset="0"/>
                <a:cs typeface="Times New Roman" charset="0"/>
                <a:sym typeface="Times New Roman" charset="0"/>
              </a:rPr>
              <a:t>R</a:t>
            </a:r>
            <a:r>
              <a:rPr lang="en-US" sz="950" dirty="0" err="1" smtClean="0">
                <a:solidFill>
                  <a:srgbClr val="000000"/>
                </a:solidFill>
                <a:latin typeface="Arial" charset="0"/>
                <a:cs typeface="Times New Roman" charset="0"/>
                <a:sym typeface="Times New Roman" charset="0"/>
              </a:rPr>
              <a:t>egistros</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verificaci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limpieza</a:t>
            </a:r>
            <a:r>
              <a:rPr lang="en-US" sz="950" dirty="0" smtClean="0">
                <a:solidFill>
                  <a:srgbClr val="000000"/>
                </a:solidFill>
                <a:latin typeface="Arial" charset="0"/>
                <a:cs typeface="Times New Roman" charset="0"/>
                <a:sym typeface="Times New Roman" charset="0"/>
              </a:rPr>
              <a:t>.</a:t>
            </a:r>
          </a:p>
          <a:p>
            <a:pPr lvl="1" indent="-228600" eaLnBrk="1" hangingPunct="1">
              <a:lnSpc>
                <a:spcPct val="90000"/>
              </a:lnSpc>
              <a:buFontTx/>
              <a:buNone/>
              <a:tabLst>
                <a:tab pos="0" algn="l"/>
              </a:tabLst>
              <a:defRPr/>
            </a:pPr>
            <a:r>
              <a:rPr lang="en-US" sz="950" dirty="0" smtClean="0">
                <a:solidFill>
                  <a:srgbClr val="000000"/>
                </a:solidFill>
                <a:latin typeface="Arial" charset="0"/>
                <a:cs typeface="Times New Roman" charset="0"/>
                <a:sym typeface="Times New Roman" charset="0"/>
              </a:rPr>
              <a:t>Nota: El </a:t>
            </a:r>
            <a:r>
              <a:rPr lang="en-US" sz="950" dirty="0" err="1" smtClean="0">
                <a:solidFill>
                  <a:srgbClr val="000000"/>
                </a:solidFill>
                <a:latin typeface="Arial" charset="0"/>
                <a:cs typeface="Times New Roman" charset="0"/>
                <a:sym typeface="Times New Roman" charset="0"/>
              </a:rPr>
              <a:t>m</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dulo</a:t>
            </a:r>
            <a:r>
              <a:rPr lang="en-US" sz="950" dirty="0" smtClean="0">
                <a:solidFill>
                  <a:srgbClr val="000000"/>
                </a:solidFill>
                <a:latin typeface="Arial" charset="0"/>
                <a:cs typeface="Times New Roman" charset="0"/>
                <a:sym typeface="Times New Roman" charset="0"/>
              </a:rPr>
              <a:t> 7 </a:t>
            </a:r>
            <a:r>
              <a:rPr lang="es-ES_tradnl" sz="950" dirty="0" smtClean="0">
                <a:solidFill>
                  <a:srgbClr val="000000"/>
                </a:solidFill>
                <a:latin typeface="Arial" charset="0"/>
                <a:cs typeface="Times New Roman" charset="0"/>
                <a:sym typeface="Times New Roman" charset="0"/>
              </a:rPr>
              <a:t>detalla</a:t>
            </a:r>
            <a:r>
              <a:rPr lang="en-US" sz="950" dirty="0" smtClean="0">
                <a:solidFill>
                  <a:srgbClr val="000000"/>
                </a:solidFill>
                <a:latin typeface="Arial" charset="0"/>
                <a:cs typeface="Times New Roman" charset="0"/>
                <a:sym typeface="Times New Roman" charset="0"/>
              </a:rPr>
              <a:t> la </a:t>
            </a:r>
            <a:r>
              <a:rPr lang="en-US" sz="950" dirty="0" err="1" smtClean="0">
                <a:solidFill>
                  <a:srgbClr val="000000"/>
                </a:solidFill>
                <a:latin typeface="Arial" charset="0"/>
                <a:cs typeface="Times New Roman" charset="0"/>
                <a:sym typeface="Times New Roman" charset="0"/>
              </a:rPr>
              <a:t>gesti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latin typeface="Arial" charset="0"/>
                <a:cs typeface="Times New Roman" charset="0"/>
                <a:sym typeface="Times New Roman" charset="0"/>
              </a:rPr>
              <a:t>n</a:t>
            </a:r>
            <a:r>
              <a:rPr lang="en-US" sz="950" dirty="0" smtClean="0">
                <a:solidFill>
                  <a:srgbClr val="000000"/>
                </a:solidFill>
                <a:latin typeface="Arial" charset="0"/>
                <a:cs typeface="Times New Roman" charset="0"/>
                <a:sym typeface="Times New Roman" charset="0"/>
              </a:rPr>
              <a:t> de </a:t>
            </a:r>
            <a:r>
              <a:rPr lang="en-US" sz="950" dirty="0" err="1" smtClean="0">
                <a:solidFill>
                  <a:srgbClr val="000000"/>
                </a:solidFill>
                <a:latin typeface="Arial" charset="0"/>
                <a:cs typeface="Times New Roman" charset="0"/>
                <a:sym typeface="Times New Roman" charset="0"/>
              </a:rPr>
              <a:t>registro</a:t>
            </a:r>
            <a:r>
              <a:rPr lang="en-US" sz="1000" dirty="0" err="1" smtClean="0">
                <a:solidFill>
                  <a:srgbClr val="000000"/>
                </a:solidFill>
                <a:latin typeface="Arial" charset="0"/>
                <a:cs typeface="Times New Roman" charset="0"/>
                <a:sym typeface="Times New Roman" charset="0"/>
              </a:rPr>
              <a:t>s</a:t>
            </a:r>
            <a:r>
              <a:rPr lang="en-US" sz="1000" dirty="0" smtClean="0">
                <a:solidFill>
                  <a:srgbClr val="000000"/>
                </a:solidFill>
                <a:latin typeface="Arial" charset="0"/>
                <a:cs typeface="Times New Roman" charset="0"/>
                <a:sym typeface="Times New Roman" charset="0"/>
              </a:rPr>
              <a:t>.</a:t>
            </a:r>
          </a:p>
        </p:txBody>
      </p:sp>
    </p:spTree>
    <p:extLst>
      <p:ext uri="{BB962C8B-B14F-4D97-AF65-F5344CB8AC3E}">
        <p14:creationId xmlns:p14="http://schemas.microsoft.com/office/powerpoint/2010/main" val="2171295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a:xfrm>
            <a:off x="152400" y="0"/>
            <a:ext cx="6705600" cy="463550"/>
          </a:xfrm>
          <a:noFill/>
        </p:spPr>
        <p:txBody>
          <a:bodyPr/>
          <a:lstStyle/>
          <a:p>
            <a:endParaRPr lang="en-US" smtClean="0"/>
          </a:p>
          <a:p>
            <a:r>
              <a:rPr lang="es-ES" smtClean="0"/>
              <a:t>Prácticas seguras para trabajar con el plomo</a:t>
            </a:r>
            <a:r>
              <a:rPr lang="en-US" smtClean="0"/>
              <a:t> en labores de renovación, reparación y pintura</a:t>
            </a:r>
          </a:p>
        </p:txBody>
      </p:sp>
      <p:sp>
        <p:nvSpPr>
          <p:cNvPr id="9219" name="Rectangle 1031"/>
          <p:cNvSpPr>
            <a:spLocks noGrp="1" noChangeArrowheads="1"/>
          </p:cNvSpPr>
          <p:nvPr>
            <p:ph type="sldNum" sz="quarter" idx="5"/>
          </p:nvPr>
        </p:nvSpPr>
        <p:spPr>
          <a:noFill/>
        </p:spPr>
        <p:txBody>
          <a:bodyPr/>
          <a:lstStyle/>
          <a:p>
            <a:fld id="{2F8BE624-1E10-4DF3-8858-4AE819BE0A80}" type="slidenum">
              <a:rPr lang="en-US" smtClean="0"/>
              <a:pPr/>
              <a:t>2</a:t>
            </a:fld>
            <a:endParaRPr lang="en-US" smtClean="0"/>
          </a:p>
        </p:txBody>
      </p:sp>
      <p:sp>
        <p:nvSpPr>
          <p:cNvPr id="9220" name="Rectangle 1032"/>
          <p:cNvSpPr>
            <a:spLocks noGrp="1" noChangeArrowheads="1"/>
          </p:cNvSpPr>
          <p:nvPr>
            <p:ph type="dt" sz="quarter" idx="1"/>
          </p:nvPr>
        </p:nvSpPr>
        <p:spPr>
          <a:noFill/>
        </p:spPr>
        <p:txBody>
          <a:bodyPr/>
          <a:lstStyle/>
          <a:p>
            <a:r>
              <a:rPr lang="en-US" smtClean="0"/>
              <a:t>Octubre de 2011</a:t>
            </a:r>
          </a:p>
        </p:txBody>
      </p:sp>
      <p:sp>
        <p:nvSpPr>
          <p:cNvPr id="9221" name="Rectangle 1026"/>
          <p:cNvSpPr>
            <a:spLocks noGrp="1" noRot="1" noChangeAspect="1" noChangeArrowheads="1" noTextEdit="1"/>
          </p:cNvSpPr>
          <p:nvPr>
            <p:ph type="sldImg"/>
          </p:nvPr>
        </p:nvSpPr>
        <p:spPr>
          <a:xfrm>
            <a:off x="1217613" y="663575"/>
            <a:ext cx="4648200" cy="3486150"/>
          </a:xfrm>
          <a:ln/>
        </p:spPr>
      </p:sp>
      <p:sp>
        <p:nvSpPr>
          <p:cNvPr id="9222" name="Rectangle 1027"/>
          <p:cNvSpPr>
            <a:spLocks noGrp="1" noChangeArrowheads="1"/>
          </p:cNvSpPr>
          <p:nvPr>
            <p:ph type="body" idx="1"/>
          </p:nvPr>
        </p:nvSpPr>
        <p:spPr>
          <a:noFill/>
          <a:ln/>
        </p:spPr>
        <p:txBody>
          <a:bodyPr/>
          <a:lstStyle/>
          <a:p>
            <a:r>
              <a:rPr lang="en-US" smtClean="0">
                <a:solidFill>
                  <a:srgbClr val="FFFFFF"/>
                </a:solidFill>
                <a:cs typeface="Times New Roman" pitchFamily="18" charset="0"/>
                <a:sym typeface="Times New Roman" pitchFamily="18" charset="0"/>
              </a:rPr>
              <a:t>m</a:t>
            </a:r>
          </a:p>
        </p:txBody>
      </p:sp>
    </p:spTree>
    <p:extLst>
      <p:ext uri="{BB962C8B-B14F-4D97-AF65-F5344CB8AC3E}">
        <p14:creationId xmlns:p14="http://schemas.microsoft.com/office/powerpoint/2010/main" val="2564087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p>
            <a:r>
              <a:rPr lang="es-ES_tradnl" smtClean="0"/>
              <a:t>Prácticas seguras para trabajar con el plomo</a:t>
            </a:r>
            <a:r>
              <a:rPr lang="en-US" smtClean="0"/>
              <a:t> en labores de renovación, reparación y pintura</a:t>
            </a:r>
          </a:p>
        </p:txBody>
      </p:sp>
      <p:sp>
        <p:nvSpPr>
          <p:cNvPr id="23555" name="Rectangle 7"/>
          <p:cNvSpPr>
            <a:spLocks noGrp="1" noChangeArrowheads="1"/>
          </p:cNvSpPr>
          <p:nvPr>
            <p:ph type="sldNum" sz="quarter" idx="5"/>
          </p:nvPr>
        </p:nvSpPr>
        <p:spPr>
          <a:noFill/>
        </p:spPr>
        <p:txBody>
          <a:bodyPr/>
          <a:lstStyle/>
          <a:p>
            <a:r>
              <a:rPr lang="en-US" smtClean="0"/>
              <a:t>2-</a:t>
            </a:r>
            <a:fld id="{E7BA5B14-5C6E-4E7C-B9B8-0C9BC0AE644A}" type="slidenum">
              <a:rPr lang="en-US" smtClean="0"/>
              <a:pPr/>
              <a:t>20</a:t>
            </a:fld>
            <a:endParaRPr lang="en-US" smtClean="0"/>
          </a:p>
        </p:txBody>
      </p:sp>
      <p:sp>
        <p:nvSpPr>
          <p:cNvPr id="23556" name="Rectangle 9"/>
          <p:cNvSpPr>
            <a:spLocks noGrp="1" noChangeArrowheads="1"/>
          </p:cNvSpPr>
          <p:nvPr>
            <p:ph type="dt" sz="quarter" idx="1"/>
          </p:nvPr>
        </p:nvSpPr>
        <p:spPr>
          <a:noFill/>
        </p:spPr>
        <p:txBody>
          <a:bodyPr/>
          <a:lstStyle/>
          <a:p>
            <a:r>
              <a:rPr lang="en-US" smtClean="0"/>
              <a:t>Octubre de 2011</a:t>
            </a: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xfrm>
            <a:off x="1022350" y="4279900"/>
            <a:ext cx="5295900" cy="2433638"/>
          </a:xfrm>
          <a:noFill/>
          <a:ln/>
        </p:spPr>
        <p:txBody>
          <a:bodyPr/>
          <a:lstStyle/>
          <a:p>
            <a:pPr eaLnBrk="1" hangingPunct="1">
              <a:spcBef>
                <a:spcPct val="10000"/>
              </a:spcBef>
              <a:buFontTx/>
              <a:buNone/>
            </a:pPr>
            <a:r>
              <a:rPr lang="en-US" sz="1000" smtClean="0">
                <a:solidFill>
                  <a:srgbClr val="000000"/>
                </a:solidFill>
                <a:latin typeface="Arial" charset="0"/>
                <a:cs typeface="Times New Roman" pitchFamily="18" charset="0"/>
                <a:sym typeface="Times New Roman" pitchFamily="18" charset="0"/>
              </a:rPr>
              <a:t>Todas las renovaciones deber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n ser dirigidas por renovadores certificados. Una persona puede llegar a ser un renovador certificado si toma un curso de 8 horas de duraci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aprobado por la EPA para capacitarse en materia de pr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cticas de trabajo seguras con el plomo, con un proveedor de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aprobado por </a:t>
            </a:r>
            <a:r>
              <a:rPr lang="es-ES_tradnl" sz="1000" smtClean="0">
                <a:solidFill>
                  <a:srgbClr val="000000"/>
                </a:solidFill>
                <a:latin typeface="Arial" charset="0"/>
                <a:cs typeface="Times New Roman" pitchFamily="18" charset="0"/>
                <a:sym typeface="Times New Roman" pitchFamily="18" charset="0"/>
              </a:rPr>
              <a:t>la </a:t>
            </a:r>
            <a:r>
              <a:rPr lang="en-US" sz="1000" smtClean="0">
                <a:solidFill>
                  <a:srgbClr val="000000"/>
                </a:solidFill>
                <a:latin typeface="Arial" charset="0"/>
                <a:cs typeface="Times New Roman" pitchFamily="18" charset="0"/>
                <a:sym typeface="Times New Roman" pitchFamily="18" charset="0"/>
              </a:rPr>
              <a:t>EPA. La aprobaci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satisfactoria del curso le otorga una certificaci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a:t>
            </a:r>
            <a:r>
              <a:rPr lang="es-ES_tradnl" sz="1000" smtClean="0">
                <a:solidFill>
                  <a:srgbClr val="000000"/>
                </a:solidFill>
                <a:latin typeface="Arial" charset="0"/>
                <a:cs typeface="Times New Roman" pitchFamily="18" charset="0"/>
                <a:sym typeface="Times New Roman" pitchFamily="18" charset="0"/>
              </a:rPr>
              <a:t>durante </a:t>
            </a:r>
            <a:r>
              <a:rPr lang="en-US" sz="1000" smtClean="0">
                <a:solidFill>
                  <a:srgbClr val="000000"/>
                </a:solidFill>
                <a:latin typeface="Arial" charset="0"/>
                <a:cs typeface="Times New Roman" pitchFamily="18" charset="0"/>
                <a:sym typeface="Times New Roman" pitchFamily="18" charset="0"/>
              </a:rPr>
              <a:t>5 a</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latin typeface="Arial" charset="0"/>
                <a:cs typeface="Times New Roman" pitchFamily="18" charset="0"/>
                <a:sym typeface="Times New Roman" pitchFamily="18" charset="0"/>
              </a:rPr>
              <a:t>os como renovador certificado. Para conservar la certificaci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los renovadores certificados deben asistir a un curso de perfeccionamiento de 4 horas aprobado por la EPA </a:t>
            </a:r>
            <a:r>
              <a:rPr lang="es-ES_tradnl" sz="1000" smtClean="0">
                <a:solidFill>
                  <a:srgbClr val="000000"/>
                </a:solidFill>
                <a:latin typeface="Arial" charset="0"/>
                <a:cs typeface="Times New Roman" pitchFamily="18" charset="0"/>
                <a:sym typeface="Times New Roman" pitchFamily="18" charset="0"/>
              </a:rPr>
              <a:t>e impartido </a:t>
            </a:r>
            <a:r>
              <a:rPr lang="en-US" sz="1000" smtClean="0">
                <a:solidFill>
                  <a:srgbClr val="000000"/>
                </a:solidFill>
                <a:latin typeface="Arial" charset="0"/>
                <a:cs typeface="Times New Roman" pitchFamily="18" charset="0"/>
                <a:sym typeface="Times New Roman" pitchFamily="18" charset="0"/>
              </a:rPr>
              <a:t>por un proveedor de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acreditado por la EPA, antes de que la certificaci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expire.</a:t>
            </a:r>
          </a:p>
          <a:p>
            <a:pPr eaLnBrk="1" hangingPunct="1">
              <a:spcBef>
                <a:spcPct val="10000"/>
              </a:spcBef>
              <a:buFontTx/>
              <a:buNone/>
            </a:pPr>
            <a:endParaRPr lang="en-US" sz="1000" smtClean="0">
              <a:solidFill>
                <a:srgbClr val="000000"/>
              </a:solidFill>
              <a:latin typeface="Arial" charset="0"/>
              <a:cs typeface="Times New Roman" pitchFamily="18" charset="0"/>
              <a:sym typeface="Times New Roman" pitchFamily="18" charset="0"/>
            </a:endParaRPr>
          </a:p>
          <a:p>
            <a:pPr eaLnBrk="1" hangingPunct="1">
              <a:spcBef>
                <a:spcPct val="10000"/>
              </a:spcBef>
              <a:buFontTx/>
              <a:buNone/>
            </a:pPr>
            <a:r>
              <a:rPr lang="en-US" sz="1000" smtClean="0">
                <a:solidFill>
                  <a:srgbClr val="000000"/>
                </a:solidFill>
                <a:latin typeface="Arial" charset="0"/>
                <a:cs typeface="Times New Roman" pitchFamily="18" charset="0"/>
                <a:sym typeface="Times New Roman" pitchFamily="18" charset="0"/>
              </a:rPr>
              <a:t>No es necesario presentar una solicitud ni pagar para convertirse en renovador certificado. En lugar de esto, el certificado de aprobaci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del curso sirve como certificaci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de renovador. Debe haber una "copia" del certificado de aprobaci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del curso inicial o del curso de perfeccionamiento disponible en la obra mientras se trabaja.</a:t>
            </a:r>
          </a:p>
          <a:p>
            <a:pPr eaLnBrk="1" hangingPunct="1">
              <a:spcBef>
                <a:spcPct val="10000"/>
              </a:spcBef>
              <a:buFontTx/>
              <a:buNone/>
            </a:pPr>
            <a:endParaRPr lang="en-US" sz="1000" smtClean="0">
              <a:solidFill>
                <a:srgbClr val="000000"/>
              </a:solidFill>
              <a:latin typeface="Arial" charset="0"/>
              <a:cs typeface="Times New Roman" pitchFamily="18" charset="0"/>
              <a:sym typeface="Times New Roman" pitchFamily="18" charset="0"/>
            </a:endParaRPr>
          </a:p>
          <a:p>
            <a:pPr eaLnBrk="1" hangingPunct="1">
              <a:buFontTx/>
              <a:buNone/>
            </a:pPr>
            <a:r>
              <a:rPr lang="en-US" sz="1000" smtClean="0">
                <a:solidFill>
                  <a:srgbClr val="000000"/>
                </a:solidFill>
                <a:latin typeface="Arial" charset="0"/>
                <a:cs typeface="Times New Roman" pitchFamily="18" charset="0"/>
                <a:sym typeface="Times New Roman" pitchFamily="18" charset="0"/>
              </a:rPr>
              <a:t>Los estados, los territorios y las tribus podr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n establecer requisitos para los renovadores individuales que trabajen en sus jurisdicciones. Aseg</a:t>
            </a:r>
            <a:r>
              <a:rPr lang="en-US" sz="1000" smtClean="0">
                <a:solidFill>
                  <a:srgbClr val="000000"/>
                </a:solidFill>
                <a:latin typeface="Times New Roman" pitchFamily="18" charset="0"/>
                <a:cs typeface="Times New Roman" pitchFamily="18" charset="0"/>
                <a:sym typeface="Times New Roman" pitchFamily="18" charset="0"/>
              </a:rPr>
              <a:t>ú</a:t>
            </a:r>
            <a:r>
              <a:rPr lang="en-US" sz="1000" smtClean="0">
                <a:solidFill>
                  <a:srgbClr val="000000"/>
                </a:solidFill>
                <a:latin typeface="Arial" charset="0"/>
                <a:cs typeface="Times New Roman" pitchFamily="18" charset="0"/>
                <a:sym typeface="Times New Roman" pitchFamily="18" charset="0"/>
              </a:rPr>
              <a:t>rese de determinar si su gobierno estatal, territorial o tribal cuenta con reglamentos adicionales que puedan afectar su campo de acci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y lugar de trabajo autorizado.</a:t>
            </a:r>
          </a:p>
        </p:txBody>
      </p:sp>
      <p:sp>
        <p:nvSpPr>
          <p:cNvPr id="23559" name="Text Box 4"/>
          <p:cNvSpPr txBox="1">
            <a:spLocks noChangeArrowheads="1"/>
          </p:cNvSpPr>
          <p:nvPr/>
        </p:nvSpPr>
        <p:spPr bwMode="auto">
          <a:xfrm>
            <a:off x="876300" y="7451725"/>
            <a:ext cx="5475288" cy="939800"/>
          </a:xfrm>
          <a:prstGeom prst="rect">
            <a:avLst/>
          </a:prstGeom>
          <a:solidFill>
            <a:srgbClr val="EAEAEA"/>
          </a:solidFill>
          <a:ln w="9525">
            <a:solidFill>
              <a:schemeClr val="tx1"/>
            </a:solidFill>
            <a:miter lim="800000"/>
            <a:headEnd/>
            <a:tailEnd/>
          </a:ln>
        </p:spPr>
        <p:txBody>
          <a:bodyPr lIns="0" tIns="46577" rIns="88119" bIns="46577">
            <a:spAutoFit/>
          </a:bodyPr>
          <a:lstStyle/>
          <a:p>
            <a:pPr marL="931863" lvl="2" defTabSz="931863">
              <a:spcBef>
                <a:spcPct val="50000"/>
              </a:spcBef>
              <a:buSzPct val="100000"/>
            </a:pPr>
            <a:endParaRPr lang="en-US" sz="1000" b="1">
              <a:solidFill>
                <a:srgbClr val="000000"/>
              </a:solidFill>
              <a:latin typeface="Arial" charset="0"/>
              <a:cs typeface="Times New Roman" pitchFamily="18" charset="0"/>
              <a:sym typeface="Times New Roman" pitchFamily="18" charset="0"/>
            </a:endParaRPr>
          </a:p>
          <a:p>
            <a:pPr marL="931863" lvl="2" defTabSz="931863">
              <a:spcBef>
                <a:spcPct val="50000"/>
              </a:spcBef>
              <a:buSzPct val="100000"/>
            </a:pPr>
            <a:r>
              <a:rPr lang="en-US" sz="1000" b="1">
                <a:solidFill>
                  <a:srgbClr val="000000"/>
                </a:solidFill>
                <a:latin typeface="Arial" charset="0"/>
                <a:cs typeface="Times New Roman" pitchFamily="18" charset="0"/>
                <a:sym typeface="Times New Roman" pitchFamily="18" charset="0"/>
              </a:rPr>
              <a:t>El HUD exige que todos los trabajadores sean capacitados por un instructor, a menos que est</a:t>
            </a:r>
            <a:r>
              <a:rPr lang="en-US" sz="1000" b="1">
                <a:solidFill>
                  <a:srgbClr val="000000"/>
                </a:solidFill>
                <a:cs typeface="Times New Roman" pitchFamily="18" charset="0"/>
                <a:sym typeface="Times New Roman" pitchFamily="18" charset="0"/>
              </a:rPr>
              <a:t>é</a:t>
            </a:r>
            <a:r>
              <a:rPr lang="en-US" sz="1000" b="1">
                <a:solidFill>
                  <a:srgbClr val="000000"/>
                </a:solidFill>
                <a:latin typeface="Arial" charset="0"/>
                <a:cs typeface="Times New Roman" pitchFamily="18" charset="0"/>
                <a:sym typeface="Times New Roman" pitchFamily="18" charset="0"/>
              </a:rPr>
              <a:t>n supervisados por un supervisor certificado en reducci</a:t>
            </a:r>
            <a:r>
              <a:rPr lang="en-US" sz="1000" b="1">
                <a:solidFill>
                  <a:srgbClr val="000000"/>
                </a:solidFill>
                <a:cs typeface="Times New Roman" pitchFamily="18" charset="0"/>
                <a:sym typeface="Times New Roman" pitchFamily="18" charset="0"/>
              </a:rPr>
              <a:t>ó</a:t>
            </a:r>
            <a:r>
              <a:rPr lang="en-US" sz="1000" b="1">
                <a:solidFill>
                  <a:srgbClr val="000000"/>
                </a:solidFill>
                <a:latin typeface="Arial" charset="0"/>
                <a:cs typeface="Times New Roman" pitchFamily="18" charset="0"/>
                <a:sym typeface="Times New Roman" pitchFamily="18" charset="0"/>
              </a:rPr>
              <a:t>n (que tambi</a:t>
            </a:r>
            <a:r>
              <a:rPr lang="en-US" sz="1000" b="1">
                <a:solidFill>
                  <a:srgbClr val="000000"/>
                </a:solidFill>
                <a:cs typeface="Times New Roman" pitchFamily="18" charset="0"/>
                <a:sym typeface="Times New Roman" pitchFamily="18" charset="0"/>
              </a:rPr>
              <a:t>é</a:t>
            </a:r>
            <a:r>
              <a:rPr lang="en-US" sz="1000" b="1">
                <a:solidFill>
                  <a:srgbClr val="000000"/>
                </a:solidFill>
                <a:latin typeface="Arial" charset="0"/>
                <a:cs typeface="Times New Roman" pitchFamily="18" charset="0"/>
                <a:sym typeface="Times New Roman" pitchFamily="18" charset="0"/>
              </a:rPr>
              <a:t>n debe ser un renovador autorizado en virtud de la regla RRP).</a:t>
            </a:r>
          </a:p>
        </p:txBody>
      </p:sp>
      <p:pic>
        <p:nvPicPr>
          <p:cNvPr id="23560" name="Picture 5" descr="HUD-seal-color 300 DPI"/>
          <p:cNvPicPr>
            <a:picLocks noChangeAspect="1" noChangeArrowheads="1"/>
          </p:cNvPicPr>
          <p:nvPr/>
        </p:nvPicPr>
        <p:blipFill>
          <a:blip r:embed="rId3"/>
          <a:srcRect/>
          <a:stretch>
            <a:fillRect/>
          </a:stretch>
        </p:blipFill>
        <p:spPr bwMode="auto">
          <a:xfrm>
            <a:off x="1066800" y="7696200"/>
            <a:ext cx="584200" cy="560388"/>
          </a:xfrm>
          <a:prstGeom prst="rect">
            <a:avLst/>
          </a:prstGeom>
          <a:noFill/>
          <a:ln w="9525">
            <a:noFill/>
            <a:miter lim="800000"/>
            <a:headEnd/>
            <a:tailEnd/>
          </a:ln>
        </p:spPr>
      </p:pic>
    </p:spTree>
    <p:extLst>
      <p:ext uri="{BB962C8B-B14F-4D97-AF65-F5344CB8AC3E}">
        <p14:creationId xmlns:p14="http://schemas.microsoft.com/office/powerpoint/2010/main" val="3577201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p>
            <a:r>
              <a:rPr lang="es-ES_tradnl" smtClean="0">
                <a:solidFill>
                  <a:srgbClr val="000000"/>
                </a:solidFill>
              </a:rPr>
              <a:t>Prácticas seguras para trabajar con el plomo</a:t>
            </a:r>
            <a:r>
              <a:rPr lang="en-US" smtClean="0">
                <a:solidFill>
                  <a:srgbClr val="000000"/>
                </a:solidFill>
              </a:rPr>
              <a:t> en labores de renovación, reparación y pintura</a:t>
            </a:r>
          </a:p>
        </p:txBody>
      </p:sp>
      <p:sp>
        <p:nvSpPr>
          <p:cNvPr id="24579" name="Rectangle 7"/>
          <p:cNvSpPr>
            <a:spLocks noGrp="1" noChangeArrowheads="1"/>
          </p:cNvSpPr>
          <p:nvPr>
            <p:ph type="sldNum" sz="quarter" idx="5"/>
          </p:nvPr>
        </p:nvSpPr>
        <p:spPr>
          <a:noFill/>
        </p:spPr>
        <p:txBody>
          <a:bodyPr/>
          <a:lstStyle/>
          <a:p>
            <a:r>
              <a:rPr lang="en-US" smtClean="0">
                <a:solidFill>
                  <a:srgbClr val="000000"/>
                </a:solidFill>
              </a:rPr>
              <a:t>2-</a:t>
            </a:r>
            <a:fld id="{2C8C225A-DCC0-4424-9244-F98B5C385B7F}" type="slidenum">
              <a:rPr lang="en-US" smtClean="0">
                <a:solidFill>
                  <a:srgbClr val="000000"/>
                </a:solidFill>
              </a:rPr>
              <a:pPr/>
              <a:t>21</a:t>
            </a:fld>
            <a:endParaRPr lang="en-US" smtClean="0">
              <a:solidFill>
                <a:srgbClr val="000000"/>
              </a:solidFill>
            </a:endParaRPr>
          </a:p>
        </p:txBody>
      </p:sp>
      <p:sp>
        <p:nvSpPr>
          <p:cNvPr id="24580" name="Rectangle 9"/>
          <p:cNvSpPr>
            <a:spLocks noGrp="1" noChangeArrowheads="1"/>
          </p:cNvSpPr>
          <p:nvPr>
            <p:ph type="dt" sz="quarter" idx="1"/>
          </p:nvPr>
        </p:nvSpPr>
        <p:spPr>
          <a:noFill/>
        </p:spPr>
        <p:txBody>
          <a:bodyPr/>
          <a:lstStyle/>
          <a:p>
            <a:r>
              <a:rPr lang="en-US" smtClean="0">
                <a:solidFill>
                  <a:srgbClr val="000000"/>
                </a:solidFill>
              </a:rPr>
              <a:t>Octubre de 2011</a:t>
            </a:r>
          </a:p>
        </p:txBody>
      </p:sp>
      <p:sp>
        <p:nvSpPr>
          <p:cNvPr id="24581" name="Rectangle 1026"/>
          <p:cNvSpPr>
            <a:spLocks noGrp="1" noRot="1" noChangeAspect="1" noChangeArrowheads="1" noTextEdit="1"/>
          </p:cNvSpPr>
          <p:nvPr>
            <p:ph type="sldImg"/>
          </p:nvPr>
        </p:nvSpPr>
        <p:spPr>
          <a:ln/>
        </p:spPr>
      </p:sp>
      <p:sp>
        <p:nvSpPr>
          <p:cNvPr id="24582" name="Rectangle 1027"/>
          <p:cNvSpPr>
            <a:spLocks noGrp="1" noChangeArrowheads="1"/>
          </p:cNvSpPr>
          <p:nvPr>
            <p:ph type="body" idx="1"/>
          </p:nvPr>
        </p:nvSpPr>
        <p:spPr>
          <a:xfrm>
            <a:off x="876300" y="4279900"/>
            <a:ext cx="5141913" cy="4181475"/>
          </a:xfrm>
          <a:noFill/>
          <a:ln/>
        </p:spPr>
        <p:txBody>
          <a:bodyPr/>
          <a:lstStyle/>
          <a:p>
            <a:pPr eaLnBrk="1" hangingPunct="1">
              <a:buFontTx/>
              <a:buNone/>
            </a:pPr>
            <a:r>
              <a:rPr lang="en-US" sz="1000" b="1" dirty="0" smtClean="0">
                <a:solidFill>
                  <a:srgbClr val="000000"/>
                </a:solidFill>
                <a:latin typeface="Arial" charset="0"/>
                <a:cs typeface="Times New Roman" pitchFamily="18" charset="0"/>
                <a:sym typeface="Times New Roman" pitchFamily="18" charset="0"/>
              </a:rPr>
              <a:t>La </a:t>
            </a:r>
            <a:r>
              <a:rPr lang="en-US" sz="1000" b="1" dirty="0" err="1" smtClean="0">
                <a:solidFill>
                  <a:srgbClr val="000000"/>
                </a:solidFill>
                <a:latin typeface="Arial" charset="0"/>
                <a:cs typeface="Times New Roman" pitchFamily="18" charset="0"/>
                <a:sym typeface="Times New Roman" pitchFamily="18" charset="0"/>
              </a:rPr>
              <a:t>regla</a:t>
            </a:r>
            <a:r>
              <a:rPr lang="en-US" sz="1000" b="1" dirty="0" smtClean="0">
                <a:solidFill>
                  <a:srgbClr val="000000"/>
                </a:solidFill>
                <a:latin typeface="Arial" charset="0"/>
                <a:cs typeface="Times New Roman" pitchFamily="18" charset="0"/>
                <a:sym typeface="Times New Roman" pitchFamily="18" charset="0"/>
              </a:rPr>
              <a:t> RRP </a:t>
            </a:r>
            <a:r>
              <a:rPr lang="en-US" sz="1000" b="1" dirty="0" err="1" smtClean="0">
                <a:solidFill>
                  <a:srgbClr val="000000"/>
                </a:solidFill>
                <a:latin typeface="Arial" charset="0"/>
                <a:cs typeface="Times New Roman" pitchFamily="18" charset="0"/>
                <a:sym typeface="Times New Roman" pitchFamily="18" charset="0"/>
              </a:rPr>
              <a:t>requiere</a:t>
            </a:r>
            <a:r>
              <a:rPr lang="en-US" sz="1000" b="1" dirty="0" smtClean="0">
                <a:solidFill>
                  <a:srgbClr val="000000"/>
                </a:solidFill>
                <a:latin typeface="Arial" charset="0"/>
                <a:cs typeface="Times New Roman" pitchFamily="18" charset="0"/>
                <a:sym typeface="Times New Roman" pitchFamily="18" charset="0"/>
              </a:rPr>
              <a:t> </a:t>
            </a:r>
            <a:r>
              <a:rPr lang="en-US" sz="1000" b="1" dirty="0" err="1" smtClean="0">
                <a:solidFill>
                  <a:srgbClr val="000000"/>
                </a:solidFill>
                <a:latin typeface="Arial" charset="0"/>
                <a:cs typeface="Times New Roman" pitchFamily="18" charset="0"/>
                <a:sym typeface="Times New Roman" pitchFamily="18" charset="0"/>
              </a:rPr>
              <a:t>que</a:t>
            </a:r>
            <a:r>
              <a:rPr lang="en-US" sz="1000" b="1" dirty="0" smtClean="0">
                <a:solidFill>
                  <a:srgbClr val="000000"/>
                </a:solidFill>
                <a:latin typeface="Arial" charset="0"/>
                <a:cs typeface="Times New Roman" pitchFamily="18" charset="0"/>
                <a:sym typeface="Times New Roman" pitchFamily="18" charset="0"/>
              </a:rPr>
              <a:t> un </a:t>
            </a:r>
            <a:r>
              <a:rPr lang="en-US" sz="1000" b="1" dirty="0" err="1" smtClean="0">
                <a:solidFill>
                  <a:srgbClr val="000000"/>
                </a:solidFill>
                <a:latin typeface="Arial" charset="0"/>
                <a:cs typeface="Times New Roman" pitchFamily="18" charset="0"/>
                <a:sym typeface="Times New Roman" pitchFamily="18" charset="0"/>
              </a:rPr>
              <a:t>renovador</a:t>
            </a:r>
            <a:r>
              <a:rPr lang="en-US" sz="1000" b="1" dirty="0" smtClean="0">
                <a:solidFill>
                  <a:srgbClr val="000000"/>
                </a:solidFill>
                <a:latin typeface="Arial" charset="0"/>
                <a:cs typeface="Times New Roman" pitchFamily="18" charset="0"/>
                <a:sym typeface="Times New Roman" pitchFamily="18" charset="0"/>
              </a:rPr>
              <a:t> </a:t>
            </a:r>
            <a:r>
              <a:rPr lang="en-US" sz="1000" b="1" dirty="0" err="1" smtClean="0">
                <a:solidFill>
                  <a:srgbClr val="000000"/>
                </a:solidFill>
                <a:latin typeface="Arial" charset="0"/>
                <a:cs typeface="Times New Roman" pitchFamily="18" charset="0"/>
                <a:sym typeface="Times New Roman" pitchFamily="18" charset="0"/>
              </a:rPr>
              <a:t>certificado</a:t>
            </a:r>
            <a:r>
              <a:rPr lang="en-US" sz="1000" b="1" dirty="0" smtClean="0">
                <a:solidFill>
                  <a:srgbClr val="000000"/>
                </a:solidFill>
                <a:latin typeface="Arial" charset="0"/>
                <a:cs typeface="Times New Roman" pitchFamily="18" charset="0"/>
                <a:sym typeface="Times New Roman" pitchFamily="18" charset="0"/>
              </a:rPr>
              <a:t> </a:t>
            </a:r>
            <a:r>
              <a:rPr lang="en-US" sz="1000" b="1" u="sng" dirty="0" smtClean="0">
                <a:solidFill>
                  <a:srgbClr val="000000"/>
                </a:solidFill>
                <a:latin typeface="Arial" charset="0"/>
                <a:cs typeface="Times New Roman" pitchFamily="18" charset="0"/>
                <a:sym typeface="Times New Roman" pitchFamily="18" charset="0"/>
              </a:rPr>
              <a:t>individual</a:t>
            </a:r>
            <a:r>
              <a:rPr lang="en-US" sz="1000" b="1" dirty="0" smtClean="0">
                <a:solidFill>
                  <a:srgbClr val="000000"/>
                </a:solidFill>
                <a:latin typeface="Arial" charset="0"/>
                <a:cs typeface="Times New Roman" pitchFamily="18" charset="0"/>
                <a:sym typeface="Times New Roman" pitchFamily="18" charset="0"/>
              </a:rPr>
              <a:t> se </a:t>
            </a:r>
            <a:r>
              <a:rPr lang="en-US" sz="1000" b="1" dirty="0" err="1" smtClean="0">
                <a:solidFill>
                  <a:srgbClr val="000000"/>
                </a:solidFill>
                <a:latin typeface="Arial" charset="0"/>
                <a:cs typeface="Times New Roman" pitchFamily="18" charset="0"/>
                <a:sym typeface="Times New Roman" pitchFamily="18" charset="0"/>
              </a:rPr>
              <a:t>encargue</a:t>
            </a:r>
            <a:r>
              <a:rPr lang="en-US" sz="1000" b="1" dirty="0" smtClean="0">
                <a:solidFill>
                  <a:srgbClr val="000000"/>
                </a:solidFill>
                <a:latin typeface="Arial" charset="0"/>
                <a:cs typeface="Times New Roman" pitchFamily="18" charset="0"/>
                <a:sym typeface="Times New Roman" pitchFamily="18" charset="0"/>
              </a:rPr>
              <a:t> de </a:t>
            </a:r>
            <a:r>
              <a:rPr lang="en-US" sz="1000" b="1" dirty="0" err="1" smtClean="0">
                <a:solidFill>
                  <a:srgbClr val="000000"/>
                </a:solidFill>
                <a:latin typeface="Arial" charset="0"/>
                <a:cs typeface="Times New Roman" pitchFamily="18" charset="0"/>
                <a:sym typeface="Times New Roman" pitchFamily="18" charset="0"/>
              </a:rPr>
              <a:t>las</a:t>
            </a:r>
            <a:r>
              <a:rPr lang="en-US" sz="1000" b="1" dirty="0" smtClean="0">
                <a:solidFill>
                  <a:srgbClr val="000000"/>
                </a:solidFill>
                <a:latin typeface="Arial" charset="0"/>
                <a:cs typeface="Times New Roman" pitchFamily="18" charset="0"/>
                <a:sym typeface="Times New Roman" pitchFamily="18" charset="0"/>
              </a:rPr>
              <a:t> </a:t>
            </a:r>
            <a:r>
              <a:rPr lang="en-US" sz="1000" b="1" dirty="0" err="1" smtClean="0">
                <a:solidFill>
                  <a:srgbClr val="000000"/>
                </a:solidFill>
                <a:latin typeface="Arial" charset="0"/>
                <a:cs typeface="Times New Roman" pitchFamily="18" charset="0"/>
                <a:sym typeface="Times New Roman" pitchFamily="18" charset="0"/>
              </a:rPr>
              <a:t>labores</a:t>
            </a:r>
            <a:r>
              <a:rPr lang="en-US" sz="1000" b="1" dirty="0" smtClean="0">
                <a:solidFill>
                  <a:srgbClr val="000000"/>
                </a:solidFill>
                <a:latin typeface="Arial" charset="0"/>
                <a:cs typeface="Times New Roman" pitchFamily="18" charset="0"/>
                <a:sym typeface="Times New Roman" pitchFamily="18" charset="0"/>
              </a:rPr>
              <a:t> de </a:t>
            </a:r>
            <a:r>
              <a:rPr lang="en-US" sz="1000" b="1" dirty="0" err="1" smtClean="0">
                <a:solidFill>
                  <a:srgbClr val="000000"/>
                </a:solidFill>
                <a:latin typeface="Arial" charset="0"/>
                <a:cs typeface="Times New Roman" pitchFamily="18" charset="0"/>
                <a:sym typeface="Times New Roman" pitchFamily="18" charset="0"/>
              </a:rPr>
              <a:t>renovaci</a:t>
            </a:r>
            <a:r>
              <a:rPr lang="en-US" sz="1000" b="1" dirty="0" err="1" smtClean="0">
                <a:solidFill>
                  <a:srgbClr val="000000"/>
                </a:solidFill>
                <a:latin typeface="Times New Roman" pitchFamily="18" charset="0"/>
                <a:cs typeface="Times New Roman" pitchFamily="18" charset="0"/>
                <a:sym typeface="Times New Roman" pitchFamily="18" charset="0"/>
              </a:rPr>
              <a:t>ó</a:t>
            </a:r>
            <a:r>
              <a:rPr lang="en-US" sz="1000" b="1" dirty="0" err="1" smtClean="0">
                <a:solidFill>
                  <a:srgbClr val="000000"/>
                </a:solidFill>
                <a:latin typeface="Arial" charset="0"/>
                <a:cs typeface="Times New Roman" pitchFamily="18" charset="0"/>
                <a:sym typeface="Times New Roman" pitchFamily="18" charset="0"/>
              </a:rPr>
              <a:t>n</a:t>
            </a:r>
            <a:r>
              <a:rPr lang="en-US" sz="1000" b="1" dirty="0" smtClean="0">
                <a:solidFill>
                  <a:srgbClr val="000000"/>
                </a:solidFill>
                <a:latin typeface="Arial" charset="0"/>
                <a:cs typeface="Times New Roman" pitchFamily="18" charset="0"/>
                <a:sym typeface="Times New Roman" pitchFamily="18" charset="0"/>
              </a:rPr>
              <a:t>, al </a:t>
            </a:r>
            <a:r>
              <a:rPr lang="en-US" sz="1000" b="1" dirty="0" err="1" smtClean="0">
                <a:solidFill>
                  <a:srgbClr val="000000"/>
                </a:solidFill>
                <a:latin typeface="Arial" charset="0"/>
                <a:cs typeface="Times New Roman" pitchFamily="18" charset="0"/>
                <a:sym typeface="Times New Roman" pitchFamily="18" charset="0"/>
              </a:rPr>
              <a:t>margen</a:t>
            </a:r>
            <a:r>
              <a:rPr lang="en-US" sz="1000" b="1" dirty="0" smtClean="0">
                <a:solidFill>
                  <a:srgbClr val="000000"/>
                </a:solidFill>
                <a:latin typeface="Arial" charset="0"/>
                <a:cs typeface="Times New Roman" pitchFamily="18" charset="0"/>
                <a:sym typeface="Times New Roman" pitchFamily="18" charset="0"/>
              </a:rPr>
              <a:t> del </a:t>
            </a:r>
            <a:r>
              <a:rPr lang="en-US" sz="1000" b="1" dirty="0" err="1" smtClean="0">
                <a:solidFill>
                  <a:srgbClr val="000000"/>
                </a:solidFill>
                <a:latin typeface="Arial" charset="0"/>
                <a:cs typeface="Times New Roman" pitchFamily="18" charset="0"/>
                <a:sym typeface="Times New Roman" pitchFamily="18" charset="0"/>
              </a:rPr>
              <a:t>nivel</a:t>
            </a:r>
            <a:r>
              <a:rPr lang="en-US" sz="1000" b="1" dirty="0" smtClean="0">
                <a:solidFill>
                  <a:srgbClr val="000000"/>
                </a:solidFill>
                <a:latin typeface="Arial" charset="0"/>
                <a:cs typeface="Times New Roman" pitchFamily="18" charset="0"/>
                <a:sym typeface="Times New Roman" pitchFamily="18" charset="0"/>
              </a:rPr>
              <a:t> de </a:t>
            </a:r>
            <a:r>
              <a:rPr lang="en-US" sz="1000" b="1" dirty="0" err="1" smtClean="0">
                <a:solidFill>
                  <a:srgbClr val="000000"/>
                </a:solidFill>
                <a:latin typeface="Arial" charset="0"/>
                <a:cs typeface="Times New Roman" pitchFamily="18" charset="0"/>
                <a:sym typeface="Times New Roman" pitchFamily="18" charset="0"/>
              </a:rPr>
              <a:t>capacitaci</a:t>
            </a:r>
            <a:r>
              <a:rPr lang="en-US" sz="1000" b="1" dirty="0" err="1" smtClean="0">
                <a:solidFill>
                  <a:srgbClr val="000000"/>
                </a:solidFill>
                <a:latin typeface="Times New Roman" pitchFamily="18" charset="0"/>
                <a:cs typeface="Times New Roman" pitchFamily="18" charset="0"/>
                <a:sym typeface="Times New Roman" pitchFamily="18" charset="0"/>
              </a:rPr>
              <a:t>ó</a:t>
            </a:r>
            <a:r>
              <a:rPr lang="en-US" sz="1000" b="1" dirty="0" err="1" smtClean="0">
                <a:solidFill>
                  <a:srgbClr val="000000"/>
                </a:solidFill>
                <a:latin typeface="Arial" charset="0"/>
                <a:cs typeface="Times New Roman" pitchFamily="18" charset="0"/>
                <a:sym typeface="Times New Roman" pitchFamily="18" charset="0"/>
              </a:rPr>
              <a:t>n</a:t>
            </a:r>
            <a:r>
              <a:rPr lang="en-US" sz="1000" b="1" dirty="0" smtClean="0">
                <a:solidFill>
                  <a:srgbClr val="000000"/>
                </a:solidFill>
                <a:latin typeface="Arial" charset="0"/>
                <a:cs typeface="Times New Roman" pitchFamily="18" charset="0"/>
                <a:sym typeface="Times New Roman" pitchFamily="18" charset="0"/>
              </a:rPr>
              <a:t> y </a:t>
            </a:r>
            <a:r>
              <a:rPr lang="en-US" sz="1000" b="1" dirty="0" err="1" smtClean="0">
                <a:solidFill>
                  <a:srgbClr val="000000"/>
                </a:solidFill>
                <a:latin typeface="Arial" charset="0"/>
                <a:cs typeface="Times New Roman" pitchFamily="18" charset="0"/>
                <a:sym typeface="Times New Roman" pitchFamily="18" charset="0"/>
              </a:rPr>
              <a:t>certificaci</a:t>
            </a:r>
            <a:r>
              <a:rPr lang="en-US" sz="1000" b="1" dirty="0" err="1" smtClean="0">
                <a:solidFill>
                  <a:srgbClr val="000000"/>
                </a:solidFill>
                <a:latin typeface="Times New Roman" pitchFamily="18" charset="0"/>
                <a:cs typeface="Times New Roman" pitchFamily="18" charset="0"/>
                <a:sym typeface="Times New Roman" pitchFamily="18" charset="0"/>
              </a:rPr>
              <a:t>ó</a:t>
            </a:r>
            <a:r>
              <a:rPr lang="en-US" sz="1000" b="1" dirty="0" err="1" smtClean="0">
                <a:solidFill>
                  <a:srgbClr val="000000"/>
                </a:solidFill>
                <a:latin typeface="Arial" charset="0"/>
                <a:cs typeface="Times New Roman" pitchFamily="18" charset="0"/>
                <a:sym typeface="Times New Roman" pitchFamily="18" charset="0"/>
              </a:rPr>
              <a:t>n</a:t>
            </a:r>
            <a:r>
              <a:rPr lang="en-US" sz="1000" b="1" dirty="0" smtClean="0">
                <a:solidFill>
                  <a:srgbClr val="000000"/>
                </a:solidFill>
                <a:latin typeface="Arial" charset="0"/>
                <a:cs typeface="Times New Roman" pitchFamily="18" charset="0"/>
                <a:sym typeface="Times New Roman" pitchFamily="18" charset="0"/>
              </a:rPr>
              <a:t> de </a:t>
            </a:r>
            <a:r>
              <a:rPr lang="en-US" sz="1000" b="1" dirty="0" err="1" smtClean="0">
                <a:solidFill>
                  <a:srgbClr val="000000"/>
                </a:solidFill>
                <a:latin typeface="Arial" charset="0"/>
                <a:cs typeface="Times New Roman" pitchFamily="18" charset="0"/>
                <a:sym typeface="Times New Roman" pitchFamily="18" charset="0"/>
              </a:rPr>
              <a:t>las</a:t>
            </a:r>
            <a:r>
              <a:rPr lang="en-US" sz="1000" b="1" dirty="0" smtClean="0">
                <a:solidFill>
                  <a:srgbClr val="000000"/>
                </a:solidFill>
                <a:latin typeface="Arial" charset="0"/>
                <a:cs typeface="Times New Roman" pitchFamily="18" charset="0"/>
                <a:sym typeface="Times New Roman" pitchFamily="18" charset="0"/>
              </a:rPr>
              <a:t> </a:t>
            </a:r>
            <a:r>
              <a:rPr lang="en-US" sz="1000" b="1" dirty="0" err="1" smtClean="0">
                <a:solidFill>
                  <a:srgbClr val="000000"/>
                </a:solidFill>
                <a:latin typeface="Arial" charset="0"/>
                <a:cs typeface="Times New Roman" pitchFamily="18" charset="0"/>
                <a:sym typeface="Times New Roman" pitchFamily="18" charset="0"/>
              </a:rPr>
              <a:t>dem</a:t>
            </a:r>
            <a:r>
              <a:rPr lang="en-US" sz="1000" b="1" dirty="0" err="1" smtClean="0">
                <a:solidFill>
                  <a:srgbClr val="000000"/>
                </a:solidFill>
                <a:latin typeface="Times New Roman" pitchFamily="18" charset="0"/>
                <a:cs typeface="Times New Roman" pitchFamily="18" charset="0"/>
                <a:sym typeface="Times New Roman" pitchFamily="18" charset="0"/>
              </a:rPr>
              <a:t>á</a:t>
            </a:r>
            <a:r>
              <a:rPr lang="en-US" sz="1000" b="1" dirty="0" err="1" smtClean="0">
                <a:solidFill>
                  <a:srgbClr val="000000"/>
                </a:solidFill>
                <a:latin typeface="Arial" charset="0"/>
                <a:cs typeface="Times New Roman" pitchFamily="18" charset="0"/>
                <a:sym typeface="Times New Roman" pitchFamily="18" charset="0"/>
              </a:rPr>
              <a:t>s</a:t>
            </a:r>
            <a:r>
              <a:rPr lang="en-US" sz="1000" b="1" dirty="0" smtClean="0">
                <a:solidFill>
                  <a:srgbClr val="000000"/>
                </a:solidFill>
                <a:latin typeface="Arial" charset="0"/>
                <a:cs typeface="Times New Roman" pitchFamily="18" charset="0"/>
                <a:sym typeface="Times New Roman" pitchFamily="18" charset="0"/>
              </a:rPr>
              <a:t> personas </a:t>
            </a:r>
            <a:r>
              <a:rPr lang="en-US" sz="1000" b="1" dirty="0" err="1" smtClean="0">
                <a:solidFill>
                  <a:srgbClr val="000000"/>
                </a:solidFill>
                <a:latin typeface="Arial" charset="0"/>
                <a:cs typeface="Times New Roman" pitchFamily="18" charset="0"/>
                <a:sym typeface="Times New Roman" pitchFamily="18" charset="0"/>
              </a:rPr>
              <a:t>que</a:t>
            </a:r>
            <a:r>
              <a:rPr lang="en-US" sz="1000" b="1" dirty="0" smtClean="0">
                <a:solidFill>
                  <a:srgbClr val="000000"/>
                </a:solidFill>
                <a:latin typeface="Arial" charset="0"/>
                <a:cs typeface="Times New Roman" pitchFamily="18" charset="0"/>
                <a:sym typeface="Times New Roman" pitchFamily="18" charset="0"/>
              </a:rPr>
              <a:t> se </a:t>
            </a:r>
            <a:r>
              <a:rPr lang="en-US" sz="1000" b="1" dirty="0" err="1" smtClean="0">
                <a:solidFill>
                  <a:srgbClr val="000000"/>
                </a:solidFill>
                <a:latin typeface="Arial" charset="0"/>
                <a:cs typeface="Times New Roman" pitchFamily="18" charset="0"/>
                <a:sym typeface="Times New Roman" pitchFamily="18" charset="0"/>
              </a:rPr>
              <a:t>desempe</a:t>
            </a:r>
            <a:r>
              <a:rPr lang="en-US" sz="1000" b="1" dirty="0" err="1" smtClean="0">
                <a:solidFill>
                  <a:srgbClr val="000000"/>
                </a:solidFill>
                <a:latin typeface="Times New Roman" pitchFamily="18" charset="0"/>
                <a:cs typeface="Times New Roman" pitchFamily="18" charset="0"/>
                <a:sym typeface="Times New Roman" pitchFamily="18" charset="0"/>
              </a:rPr>
              <a:t>ñ</a:t>
            </a:r>
            <a:r>
              <a:rPr lang="en-US" sz="1000" b="1" dirty="0" err="1" smtClean="0">
                <a:solidFill>
                  <a:srgbClr val="000000"/>
                </a:solidFill>
                <a:latin typeface="Arial" charset="0"/>
                <a:cs typeface="Times New Roman" pitchFamily="18" charset="0"/>
                <a:sym typeface="Times New Roman" pitchFamily="18" charset="0"/>
              </a:rPr>
              <a:t>an</a:t>
            </a:r>
            <a:r>
              <a:rPr lang="en-US" sz="1000" b="1" dirty="0" smtClean="0">
                <a:solidFill>
                  <a:srgbClr val="000000"/>
                </a:solidFill>
                <a:latin typeface="Arial" charset="0"/>
                <a:cs typeface="Times New Roman" pitchFamily="18" charset="0"/>
                <a:sym typeface="Times New Roman" pitchFamily="18" charset="0"/>
              </a:rPr>
              <a:t> en el </a:t>
            </a:r>
            <a:r>
              <a:rPr lang="en-US" sz="1000" b="1" dirty="0" err="1" smtClean="0">
                <a:solidFill>
                  <a:srgbClr val="000000"/>
                </a:solidFill>
                <a:latin typeface="Arial" charset="0"/>
                <a:cs typeface="Times New Roman" pitchFamily="18" charset="0"/>
                <a:sym typeface="Times New Roman" pitchFamily="18" charset="0"/>
              </a:rPr>
              <a:t>lugar</a:t>
            </a:r>
            <a:r>
              <a:rPr lang="en-US" sz="1000" b="1" dirty="0" smtClean="0">
                <a:solidFill>
                  <a:srgbClr val="000000"/>
                </a:solidFill>
                <a:latin typeface="Arial" charset="0"/>
                <a:cs typeface="Times New Roman" pitchFamily="18" charset="0"/>
                <a:sym typeface="Times New Roman" pitchFamily="18" charset="0"/>
              </a:rPr>
              <a:t> de </a:t>
            </a:r>
            <a:r>
              <a:rPr lang="en-US" sz="1000" b="1" dirty="0" err="1" smtClean="0">
                <a:solidFill>
                  <a:srgbClr val="000000"/>
                </a:solidFill>
                <a:latin typeface="Arial" charset="0"/>
                <a:cs typeface="Times New Roman" pitchFamily="18" charset="0"/>
                <a:sym typeface="Times New Roman" pitchFamily="18" charset="0"/>
              </a:rPr>
              <a:t>trabajo</a:t>
            </a:r>
            <a:r>
              <a:rPr lang="en-US" sz="1000" b="1" dirty="0" smtClean="0">
                <a:solidFill>
                  <a:srgbClr val="000000"/>
                </a:solidFill>
                <a:latin typeface="Arial" charset="0"/>
                <a:cs typeface="Times New Roman" pitchFamily="18" charset="0"/>
                <a:sym typeface="Times New Roman" pitchFamily="18" charset="0"/>
              </a:rPr>
              <a:t>. </a:t>
            </a:r>
            <a:r>
              <a:rPr lang="en-US" sz="1000" b="1" dirty="0" err="1" smtClean="0">
                <a:solidFill>
                  <a:srgbClr val="000000"/>
                </a:solidFill>
                <a:latin typeface="Arial" charset="0"/>
                <a:cs typeface="Times New Roman" pitchFamily="18" charset="0"/>
                <a:sym typeface="Times New Roman" pitchFamily="18" charset="0"/>
              </a:rPr>
              <a:t>Dicho</a:t>
            </a:r>
            <a:r>
              <a:rPr lang="en-US" sz="1000" b="1" dirty="0" smtClean="0">
                <a:solidFill>
                  <a:srgbClr val="000000"/>
                </a:solidFill>
                <a:latin typeface="Arial" charset="0"/>
                <a:cs typeface="Times New Roman" pitchFamily="18" charset="0"/>
                <a:sym typeface="Times New Roman" pitchFamily="18" charset="0"/>
              </a:rPr>
              <a:t> </a:t>
            </a:r>
            <a:r>
              <a:rPr lang="en-US" sz="1000" b="1" dirty="0" err="1" smtClean="0">
                <a:solidFill>
                  <a:srgbClr val="000000"/>
                </a:solidFill>
                <a:latin typeface="Arial" charset="0"/>
                <a:cs typeface="Times New Roman" pitchFamily="18" charset="0"/>
                <a:sym typeface="Times New Roman" pitchFamily="18" charset="0"/>
              </a:rPr>
              <a:t>renovador</a:t>
            </a:r>
            <a:r>
              <a:rPr lang="en-US" sz="1000" b="1" dirty="0" smtClean="0">
                <a:solidFill>
                  <a:srgbClr val="000000"/>
                </a:solidFill>
                <a:latin typeface="Arial" charset="0"/>
                <a:cs typeface="Times New Roman" pitchFamily="18" charset="0"/>
                <a:sym typeface="Times New Roman" pitchFamily="18" charset="0"/>
              </a:rPr>
              <a:t> </a:t>
            </a:r>
            <a:r>
              <a:rPr lang="en-US" sz="1000" b="1" dirty="0" err="1" smtClean="0">
                <a:solidFill>
                  <a:srgbClr val="000000"/>
                </a:solidFill>
                <a:latin typeface="Arial" charset="0"/>
                <a:cs typeface="Times New Roman" pitchFamily="18" charset="0"/>
                <a:sym typeface="Times New Roman" pitchFamily="18" charset="0"/>
              </a:rPr>
              <a:t>certificado</a:t>
            </a:r>
            <a:r>
              <a:rPr lang="en-US" sz="1000" b="1" dirty="0" smtClean="0">
                <a:solidFill>
                  <a:srgbClr val="000000"/>
                </a:solidFill>
                <a:latin typeface="Arial" charset="0"/>
                <a:cs typeface="Times New Roman" pitchFamily="18" charset="0"/>
                <a:sym typeface="Times New Roman" pitchFamily="18" charset="0"/>
              </a:rPr>
              <a:t> </a:t>
            </a:r>
            <a:r>
              <a:rPr lang="en-US" sz="1000" b="1" u="sng" dirty="0" smtClean="0">
                <a:solidFill>
                  <a:srgbClr val="000000"/>
                </a:solidFill>
                <a:latin typeface="Arial" charset="0"/>
                <a:cs typeface="Times New Roman" pitchFamily="18" charset="0"/>
                <a:sym typeface="Times New Roman" pitchFamily="18" charset="0"/>
              </a:rPr>
              <a:t>individual</a:t>
            </a:r>
            <a:r>
              <a:rPr lang="en-US" sz="1000" b="1" dirty="0" smtClean="0">
                <a:solidFill>
                  <a:srgbClr val="000000"/>
                </a:solidFill>
                <a:latin typeface="Arial" charset="0"/>
                <a:cs typeface="Times New Roman" pitchFamily="18" charset="0"/>
                <a:sym typeface="Times New Roman" pitchFamily="18" charset="0"/>
              </a:rPr>
              <a:t> </a:t>
            </a:r>
            <a:r>
              <a:rPr lang="en-US" sz="1000" b="1" dirty="0" err="1" smtClean="0">
                <a:solidFill>
                  <a:srgbClr val="000000"/>
                </a:solidFill>
                <a:latin typeface="Arial" charset="0"/>
                <a:cs typeface="Times New Roman" pitchFamily="18" charset="0"/>
                <a:sym typeface="Times New Roman" pitchFamily="18" charset="0"/>
              </a:rPr>
              <a:t>tendr</a:t>
            </a:r>
            <a:r>
              <a:rPr lang="en-US" sz="1000" b="1" dirty="0" err="1" smtClean="0">
                <a:solidFill>
                  <a:srgbClr val="000000"/>
                </a:solidFill>
                <a:latin typeface="Times New Roman" pitchFamily="18" charset="0"/>
                <a:cs typeface="Times New Roman" pitchFamily="18" charset="0"/>
                <a:sym typeface="Times New Roman" pitchFamily="18" charset="0"/>
              </a:rPr>
              <a:t>á</a:t>
            </a:r>
            <a:r>
              <a:rPr lang="en-US" sz="1000" b="1" dirty="0" smtClean="0">
                <a:solidFill>
                  <a:srgbClr val="000000"/>
                </a:solidFill>
                <a:latin typeface="Arial" charset="0"/>
                <a:cs typeface="Times New Roman" pitchFamily="18" charset="0"/>
                <a:sym typeface="Times New Roman" pitchFamily="18" charset="0"/>
              </a:rPr>
              <a:t> </a:t>
            </a:r>
            <a:r>
              <a:rPr lang="en-US" sz="1000" b="1" dirty="0" err="1" smtClean="0">
                <a:solidFill>
                  <a:srgbClr val="000000"/>
                </a:solidFill>
                <a:latin typeface="Arial" charset="0"/>
                <a:cs typeface="Times New Roman" pitchFamily="18" charset="0"/>
                <a:sym typeface="Times New Roman" pitchFamily="18" charset="0"/>
              </a:rPr>
              <a:t>las</a:t>
            </a:r>
            <a:r>
              <a:rPr lang="en-US" sz="1000" b="1" dirty="0" smtClean="0">
                <a:solidFill>
                  <a:srgbClr val="000000"/>
                </a:solidFill>
                <a:latin typeface="Arial" charset="0"/>
                <a:cs typeface="Times New Roman" pitchFamily="18" charset="0"/>
                <a:sym typeface="Times New Roman" pitchFamily="18" charset="0"/>
              </a:rPr>
              <a:t> </a:t>
            </a:r>
            <a:r>
              <a:rPr lang="en-US" sz="1000" b="1" dirty="0" err="1" smtClean="0">
                <a:solidFill>
                  <a:srgbClr val="000000"/>
                </a:solidFill>
                <a:latin typeface="Arial" charset="0"/>
                <a:cs typeface="Times New Roman" pitchFamily="18" charset="0"/>
                <a:sym typeface="Times New Roman" pitchFamily="18" charset="0"/>
              </a:rPr>
              <a:t>siguientes</a:t>
            </a:r>
            <a:r>
              <a:rPr lang="en-US" sz="1000" b="1" dirty="0" smtClean="0">
                <a:solidFill>
                  <a:srgbClr val="000000"/>
                </a:solidFill>
                <a:latin typeface="Arial" charset="0"/>
                <a:cs typeface="Times New Roman" pitchFamily="18" charset="0"/>
                <a:sym typeface="Times New Roman" pitchFamily="18" charset="0"/>
              </a:rPr>
              <a:t> </a:t>
            </a:r>
            <a:r>
              <a:rPr lang="en-US" sz="1000" b="1" dirty="0" err="1" smtClean="0">
                <a:solidFill>
                  <a:srgbClr val="000000"/>
                </a:solidFill>
                <a:latin typeface="Arial" charset="0"/>
                <a:cs typeface="Times New Roman" pitchFamily="18" charset="0"/>
                <a:sym typeface="Times New Roman" pitchFamily="18" charset="0"/>
              </a:rPr>
              <a:t>responsabilidades</a:t>
            </a:r>
            <a:r>
              <a:rPr lang="en-US" sz="1000" b="1" dirty="0" smtClean="0">
                <a:solidFill>
                  <a:srgbClr val="000000"/>
                </a:solidFill>
                <a:latin typeface="Arial" charset="0"/>
                <a:cs typeface="Times New Roman" pitchFamily="18" charset="0"/>
                <a:sym typeface="Times New Roman" pitchFamily="18" charset="0"/>
              </a:rPr>
              <a:t>.</a:t>
            </a:r>
          </a:p>
          <a:p>
            <a:pPr marL="342900" lvl="1" indent="-228600" eaLnBrk="1" hangingPunct="1">
              <a:buFontTx/>
              <a:buAutoNum type="arabicPeriod"/>
            </a:pPr>
            <a:r>
              <a:rPr lang="en-US" sz="1000" dirty="0" err="1" smtClean="0">
                <a:solidFill>
                  <a:srgbClr val="000000"/>
                </a:solidFill>
                <a:latin typeface="Arial" charset="0"/>
                <a:cs typeface="Times New Roman" pitchFamily="18" charset="0"/>
                <a:sym typeface="Times New Roman" pitchFamily="18" charset="0"/>
              </a:rPr>
              <a:t>Efectuar</a:t>
            </a:r>
            <a:r>
              <a:rPr lang="en-US" sz="1000" dirty="0" smtClean="0">
                <a:solidFill>
                  <a:srgbClr val="000000"/>
                </a:solidFill>
                <a:latin typeface="Arial" charset="0"/>
                <a:cs typeface="Times New Roman" pitchFamily="18" charset="0"/>
                <a:sym typeface="Times New Roman" pitchFamily="18" charset="0"/>
              </a:rPr>
              <a:t> el </a:t>
            </a:r>
            <a:r>
              <a:rPr lang="en-US" sz="1000" dirty="0" err="1" smtClean="0">
                <a:solidFill>
                  <a:srgbClr val="000000"/>
                </a:solidFill>
                <a:latin typeface="Arial" charset="0"/>
                <a:cs typeface="Times New Roman" pitchFamily="18" charset="0"/>
                <a:sym typeface="Times New Roman" pitchFamily="18" charset="0"/>
              </a:rPr>
              <a:t>trabajo</a:t>
            </a:r>
            <a:r>
              <a:rPr lang="en-US" sz="1000" dirty="0" smtClean="0">
                <a:solidFill>
                  <a:srgbClr val="000000"/>
                </a:solidFill>
                <a:latin typeface="Arial" charset="0"/>
                <a:cs typeface="Times New Roman" pitchFamily="18" charset="0"/>
                <a:sym typeface="Times New Roman" pitchFamily="18" charset="0"/>
              </a:rPr>
              <a:t> y </a:t>
            </a:r>
            <a:r>
              <a:rPr lang="en-US" sz="1000" dirty="0" err="1" smtClean="0">
                <a:solidFill>
                  <a:srgbClr val="000000"/>
                </a:solidFill>
                <a:latin typeface="Arial" charset="0"/>
                <a:cs typeface="Times New Roman" pitchFamily="18" charset="0"/>
                <a:sym typeface="Times New Roman" pitchFamily="18" charset="0"/>
              </a:rPr>
              <a:t>guiar</a:t>
            </a:r>
            <a:r>
              <a:rPr lang="en-US" sz="1000" dirty="0" smtClean="0">
                <a:solidFill>
                  <a:srgbClr val="000000"/>
                </a:solidFill>
                <a:latin typeface="Arial" charset="0"/>
                <a:cs typeface="Times New Roman" pitchFamily="18" charset="0"/>
                <a:sym typeface="Times New Roman" pitchFamily="18" charset="0"/>
              </a:rPr>
              <a:t> a los </a:t>
            </a:r>
            <a:r>
              <a:rPr lang="en-US" sz="1000" dirty="0" err="1" smtClean="0">
                <a:solidFill>
                  <a:srgbClr val="000000"/>
                </a:solidFill>
                <a:latin typeface="Arial" charset="0"/>
                <a:cs typeface="Times New Roman" pitchFamily="18" charset="0"/>
                <a:sym typeface="Times New Roman" pitchFamily="18" charset="0"/>
              </a:rPr>
              <a:t>renovadores</a:t>
            </a:r>
            <a:r>
              <a:rPr lang="en-US" sz="1000" dirty="0" smtClean="0">
                <a:solidFill>
                  <a:srgbClr val="000000"/>
                </a:solidFill>
                <a:latin typeface="Arial" charset="0"/>
                <a:cs typeface="Times New Roman" pitchFamily="18" charset="0"/>
                <a:sym typeface="Times New Roman" pitchFamily="18" charset="0"/>
              </a:rPr>
              <a:t> no </a:t>
            </a:r>
            <a:r>
              <a:rPr lang="en-US" sz="1000" dirty="0" err="1" smtClean="0">
                <a:solidFill>
                  <a:srgbClr val="000000"/>
                </a:solidFill>
                <a:latin typeface="Arial" charset="0"/>
                <a:cs typeface="Times New Roman" pitchFamily="18" charset="0"/>
                <a:sym typeface="Times New Roman" pitchFamily="18" charset="0"/>
              </a:rPr>
              <a:t>certificados</a:t>
            </a:r>
            <a:r>
              <a:rPr lang="en-US" sz="1000" dirty="0" smtClean="0">
                <a:solidFill>
                  <a:srgbClr val="000000"/>
                </a:solidFill>
                <a:latin typeface="Arial" charset="0"/>
                <a:cs typeface="Times New Roman" pitchFamily="18" charset="0"/>
                <a:sym typeface="Times New Roman" pitchFamily="18" charset="0"/>
              </a:rPr>
              <a:t>.</a:t>
            </a:r>
          </a:p>
          <a:p>
            <a:pPr marL="342900" lvl="1" indent="-228600" eaLnBrk="1" hangingPunct="1">
              <a:buFontTx/>
              <a:buAutoNum type="arabicPeriod"/>
            </a:pPr>
            <a:r>
              <a:rPr lang="en-US" sz="1000" dirty="0" err="1" smtClean="0">
                <a:solidFill>
                  <a:srgbClr val="000000"/>
                </a:solidFill>
                <a:latin typeface="Arial" charset="0"/>
                <a:cs typeface="Times New Roman" pitchFamily="18" charset="0"/>
                <a:sym typeface="Times New Roman" pitchFamily="18" charset="0"/>
              </a:rPr>
              <a:t>Capacitar</a:t>
            </a:r>
            <a:r>
              <a:rPr lang="en-US" sz="1000" dirty="0" smtClean="0">
                <a:solidFill>
                  <a:srgbClr val="000000"/>
                </a:solidFill>
                <a:latin typeface="Arial" charset="0"/>
                <a:cs typeface="Times New Roman" pitchFamily="18" charset="0"/>
                <a:sym typeface="Times New Roman" pitchFamily="18" charset="0"/>
              </a:rPr>
              <a:t> en el </a:t>
            </a:r>
            <a:r>
              <a:rPr lang="en-US" sz="1000" dirty="0" err="1" smtClean="0">
                <a:solidFill>
                  <a:srgbClr val="000000"/>
                </a:solidFill>
                <a:latin typeface="Arial" charset="0"/>
                <a:cs typeface="Times New Roman" pitchFamily="18" charset="0"/>
                <a:sym typeface="Times New Roman" pitchFamily="18" charset="0"/>
              </a:rPr>
              <a:t>trabajo</a:t>
            </a:r>
            <a:r>
              <a:rPr lang="en-US" sz="1000" dirty="0" smtClean="0">
                <a:solidFill>
                  <a:srgbClr val="000000"/>
                </a:solidFill>
                <a:latin typeface="Arial" charset="0"/>
                <a:cs typeface="Times New Roman" pitchFamily="18" charset="0"/>
                <a:sym typeface="Times New Roman" pitchFamily="18" charset="0"/>
              </a:rPr>
              <a:t> a </a:t>
            </a:r>
            <a:r>
              <a:rPr lang="en-US" sz="1000" dirty="0" err="1" smtClean="0">
                <a:solidFill>
                  <a:srgbClr val="000000"/>
                </a:solidFill>
                <a:latin typeface="Arial" charset="0"/>
                <a:cs typeface="Times New Roman" pitchFamily="18" charset="0"/>
                <a:sym typeface="Times New Roman" pitchFamily="18" charset="0"/>
              </a:rPr>
              <a:t>todos</a:t>
            </a:r>
            <a:r>
              <a:rPr lang="en-US" sz="1000" dirty="0" smtClean="0">
                <a:solidFill>
                  <a:srgbClr val="000000"/>
                </a:solidFill>
                <a:latin typeface="Arial" charset="0"/>
                <a:cs typeface="Times New Roman" pitchFamily="18" charset="0"/>
                <a:sym typeface="Times New Roman" pitchFamily="18" charset="0"/>
              </a:rPr>
              <a:t> los </a:t>
            </a:r>
            <a:r>
              <a:rPr lang="en-US" sz="1000" dirty="0" err="1" smtClean="0">
                <a:solidFill>
                  <a:srgbClr val="000000"/>
                </a:solidFill>
                <a:latin typeface="Arial" charset="0"/>
                <a:cs typeface="Times New Roman" pitchFamily="18" charset="0"/>
                <a:sym typeface="Times New Roman" pitchFamily="18" charset="0"/>
              </a:rPr>
              <a:t>trabajadores</a:t>
            </a:r>
            <a:r>
              <a:rPr lang="en-US" sz="1000" dirty="0" smtClean="0">
                <a:solidFill>
                  <a:srgbClr val="000000"/>
                </a:solidFill>
                <a:latin typeface="Arial" charset="0"/>
                <a:cs typeface="Times New Roman" pitchFamily="18" charset="0"/>
                <a:sym typeface="Times New Roman" pitchFamily="18" charset="0"/>
              </a:rPr>
              <a:t> no </a:t>
            </a:r>
            <a:r>
              <a:rPr lang="en-US" sz="1000" dirty="0" err="1" smtClean="0">
                <a:solidFill>
                  <a:srgbClr val="000000"/>
                </a:solidFill>
                <a:latin typeface="Arial" charset="0"/>
                <a:cs typeface="Times New Roman" pitchFamily="18" charset="0"/>
                <a:sym typeface="Times New Roman" pitchFamily="18" charset="0"/>
              </a:rPr>
              <a:t>certificados</a:t>
            </a:r>
            <a:r>
              <a:rPr lang="en-US" sz="1000" dirty="0" smtClean="0">
                <a:solidFill>
                  <a:srgbClr val="000000"/>
                </a:solidFill>
                <a:latin typeface="Arial" charset="0"/>
                <a:cs typeface="Times New Roman" pitchFamily="18" charset="0"/>
                <a:sym typeface="Times New Roman" pitchFamily="18" charset="0"/>
              </a:rPr>
              <a:t> en </a:t>
            </a:r>
            <a:r>
              <a:rPr lang="en-US" sz="1000" dirty="0" err="1" smtClean="0">
                <a:solidFill>
                  <a:srgbClr val="000000"/>
                </a:solidFill>
                <a:latin typeface="Arial" charset="0"/>
                <a:cs typeface="Times New Roman" pitchFamily="18" charset="0"/>
                <a:sym typeface="Times New Roman" pitchFamily="18" charset="0"/>
              </a:rPr>
              <a:t>materia</a:t>
            </a:r>
            <a:r>
              <a:rPr lang="en-US" sz="1000" dirty="0" smtClean="0">
                <a:solidFill>
                  <a:srgbClr val="000000"/>
                </a:solidFill>
                <a:latin typeface="Arial" charset="0"/>
                <a:cs typeface="Times New Roman" pitchFamily="18" charset="0"/>
                <a:sym typeface="Times New Roman" pitchFamily="18" charset="0"/>
              </a:rPr>
              <a:t> de </a:t>
            </a:r>
            <a:r>
              <a:rPr lang="en-US" sz="1000" dirty="0" err="1" smtClean="0">
                <a:solidFill>
                  <a:srgbClr val="000000"/>
                </a:solidFill>
                <a:latin typeface="Arial" charset="0"/>
                <a:cs typeface="Times New Roman" pitchFamily="18" charset="0"/>
                <a:sym typeface="Times New Roman" pitchFamily="18" charset="0"/>
              </a:rPr>
              <a:t>pr</a:t>
            </a:r>
            <a:r>
              <a:rPr lang="en-US" sz="1000" dirty="0" err="1" smtClean="0">
                <a:solidFill>
                  <a:srgbClr val="000000"/>
                </a:solidFill>
                <a:latin typeface="Times New Roman" pitchFamily="18" charset="0"/>
                <a:cs typeface="Times New Roman" pitchFamily="18" charset="0"/>
                <a:sym typeface="Times New Roman" pitchFamily="18" charset="0"/>
              </a:rPr>
              <a:t>á</a:t>
            </a:r>
            <a:r>
              <a:rPr lang="en-US" sz="1000" dirty="0" err="1" smtClean="0">
                <a:solidFill>
                  <a:srgbClr val="000000"/>
                </a:solidFill>
                <a:latin typeface="Arial" charset="0"/>
                <a:cs typeface="Times New Roman" pitchFamily="18" charset="0"/>
                <a:sym typeface="Times New Roman" pitchFamily="18" charset="0"/>
              </a:rPr>
              <a:t>cticas</a:t>
            </a:r>
            <a:r>
              <a:rPr lang="en-US" sz="1000" dirty="0" smtClean="0">
                <a:solidFill>
                  <a:srgbClr val="000000"/>
                </a:solidFill>
                <a:latin typeface="Arial" charset="0"/>
                <a:cs typeface="Times New Roman" pitchFamily="18" charset="0"/>
                <a:sym typeface="Times New Roman" pitchFamily="18" charset="0"/>
              </a:rPr>
              <a:t> de </a:t>
            </a:r>
            <a:r>
              <a:rPr lang="en-US" sz="1000" dirty="0" err="1" smtClean="0">
                <a:solidFill>
                  <a:srgbClr val="000000"/>
                </a:solidFill>
                <a:latin typeface="Arial" charset="0"/>
                <a:cs typeface="Times New Roman" pitchFamily="18" charset="0"/>
                <a:sym typeface="Times New Roman" pitchFamily="18" charset="0"/>
              </a:rPr>
              <a:t>trabajo</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seguras</a:t>
            </a:r>
            <a:r>
              <a:rPr lang="en-US" sz="1000" dirty="0" smtClean="0">
                <a:solidFill>
                  <a:srgbClr val="000000"/>
                </a:solidFill>
                <a:latin typeface="Arial" charset="0"/>
                <a:cs typeface="Times New Roman" pitchFamily="18" charset="0"/>
                <a:sym typeface="Times New Roman" pitchFamily="18" charset="0"/>
              </a:rPr>
              <a:t> con el </a:t>
            </a:r>
            <a:r>
              <a:rPr lang="en-US" sz="1000" dirty="0" err="1" smtClean="0">
                <a:solidFill>
                  <a:srgbClr val="000000"/>
                </a:solidFill>
                <a:latin typeface="Arial" charset="0"/>
                <a:cs typeface="Times New Roman" pitchFamily="18" charset="0"/>
                <a:sym typeface="Times New Roman" pitchFamily="18" charset="0"/>
              </a:rPr>
              <a:t>plomo</a:t>
            </a:r>
            <a:r>
              <a:rPr lang="en-US" sz="1000" dirty="0" smtClean="0">
                <a:solidFill>
                  <a:srgbClr val="000000"/>
                </a:solidFill>
                <a:latin typeface="Arial" charset="0"/>
                <a:cs typeface="Times New Roman" pitchFamily="18" charset="0"/>
                <a:sym typeface="Times New Roman" pitchFamily="18" charset="0"/>
              </a:rPr>
              <a:t>.</a:t>
            </a:r>
          </a:p>
          <a:p>
            <a:pPr marL="342900" lvl="1" indent="-228600" eaLnBrk="1" hangingPunct="1">
              <a:buFontTx/>
              <a:buAutoNum type="arabicPeriod"/>
            </a:pPr>
            <a:r>
              <a:rPr lang="en-US" sz="1000" dirty="0" err="1" smtClean="0">
                <a:solidFill>
                  <a:srgbClr val="000000"/>
                </a:solidFill>
                <a:latin typeface="Arial" charset="0"/>
                <a:cs typeface="Times New Roman" pitchFamily="18" charset="0"/>
                <a:sym typeface="Times New Roman" pitchFamily="18" charset="0"/>
              </a:rPr>
              <a:t>Conservar</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copias</a:t>
            </a:r>
            <a:r>
              <a:rPr lang="en-US" sz="1000" dirty="0" smtClean="0">
                <a:solidFill>
                  <a:srgbClr val="000000"/>
                </a:solidFill>
                <a:latin typeface="Arial" charset="0"/>
                <a:cs typeface="Times New Roman" pitchFamily="18" charset="0"/>
                <a:sym typeface="Times New Roman" pitchFamily="18" charset="0"/>
              </a:rPr>
              <a:t> de los </a:t>
            </a:r>
            <a:r>
              <a:rPr lang="en-US" sz="1000" dirty="0" err="1" smtClean="0">
                <a:solidFill>
                  <a:srgbClr val="000000"/>
                </a:solidFill>
                <a:latin typeface="Arial" charset="0"/>
                <a:cs typeface="Times New Roman" pitchFamily="18" charset="0"/>
                <a:sym typeface="Times New Roman" pitchFamily="18" charset="0"/>
              </a:rPr>
              <a:t>certificados</a:t>
            </a:r>
            <a:r>
              <a:rPr lang="en-US" sz="1000" dirty="0" smtClean="0">
                <a:solidFill>
                  <a:srgbClr val="000000"/>
                </a:solidFill>
                <a:latin typeface="Arial" charset="0"/>
                <a:cs typeface="Times New Roman" pitchFamily="18" charset="0"/>
                <a:sym typeface="Times New Roman" pitchFamily="18" charset="0"/>
              </a:rPr>
              <a:t> de </a:t>
            </a:r>
            <a:r>
              <a:rPr lang="en-US" sz="1000" dirty="0" err="1" smtClean="0">
                <a:solidFill>
                  <a:srgbClr val="000000"/>
                </a:solidFill>
                <a:latin typeface="Arial" charset="0"/>
                <a:cs typeface="Times New Roman" pitchFamily="18" charset="0"/>
                <a:sym typeface="Times New Roman" pitchFamily="18" charset="0"/>
              </a:rPr>
              <a:t>capacitaci</a:t>
            </a:r>
            <a:r>
              <a:rPr lang="en-US" sz="1000" dirty="0" err="1" smtClean="0">
                <a:solidFill>
                  <a:srgbClr val="000000"/>
                </a:solidFill>
                <a:latin typeface="Times New Roman" pitchFamily="18" charset="0"/>
                <a:cs typeface="Times New Roman" pitchFamily="18" charset="0"/>
                <a:sym typeface="Times New Roman" pitchFamily="18" charset="0"/>
              </a:rPr>
              <a:t>ó</a:t>
            </a:r>
            <a:r>
              <a:rPr lang="en-US" sz="1000" dirty="0" err="1" smtClean="0">
                <a:solidFill>
                  <a:srgbClr val="000000"/>
                </a:solidFill>
                <a:latin typeface="Arial" charset="0"/>
                <a:cs typeface="Times New Roman" pitchFamily="18" charset="0"/>
                <a:sym typeface="Times New Roman" pitchFamily="18" charset="0"/>
              </a:rPr>
              <a:t>n</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inicial</a:t>
            </a:r>
            <a:r>
              <a:rPr lang="en-US" sz="1000" dirty="0" smtClean="0">
                <a:solidFill>
                  <a:srgbClr val="000000"/>
                </a:solidFill>
                <a:latin typeface="Arial" charset="0"/>
                <a:cs typeface="Times New Roman" pitchFamily="18" charset="0"/>
                <a:sym typeface="Times New Roman" pitchFamily="18" charset="0"/>
              </a:rPr>
              <a:t> o de </a:t>
            </a:r>
            <a:r>
              <a:rPr lang="en-US" sz="1000" dirty="0" err="1" smtClean="0">
                <a:solidFill>
                  <a:srgbClr val="000000"/>
                </a:solidFill>
                <a:latin typeface="Arial" charset="0"/>
                <a:cs typeface="Times New Roman" pitchFamily="18" charset="0"/>
                <a:sym typeface="Times New Roman" pitchFamily="18" charset="0"/>
              </a:rPr>
              <a:t>perfeccionamiento</a:t>
            </a:r>
            <a:r>
              <a:rPr lang="en-US" sz="1000" dirty="0" smtClean="0">
                <a:solidFill>
                  <a:srgbClr val="000000"/>
                </a:solidFill>
                <a:latin typeface="Arial" charset="0"/>
                <a:cs typeface="Times New Roman" pitchFamily="18" charset="0"/>
                <a:sym typeface="Times New Roman" pitchFamily="18" charset="0"/>
              </a:rPr>
              <a:t> en la </a:t>
            </a:r>
            <a:r>
              <a:rPr lang="en-US" sz="1000" dirty="0" err="1" smtClean="0">
                <a:solidFill>
                  <a:srgbClr val="000000"/>
                </a:solidFill>
                <a:latin typeface="Arial" charset="0"/>
                <a:cs typeface="Times New Roman" pitchFamily="18" charset="0"/>
                <a:sym typeface="Times New Roman" pitchFamily="18" charset="0"/>
              </a:rPr>
              <a:t>obra</a:t>
            </a:r>
            <a:r>
              <a:rPr lang="en-US" sz="1000" dirty="0" smtClean="0">
                <a:solidFill>
                  <a:srgbClr val="000000"/>
                </a:solidFill>
                <a:latin typeface="Arial" charset="0"/>
                <a:cs typeface="Times New Roman" pitchFamily="18" charset="0"/>
                <a:sym typeface="Times New Roman" pitchFamily="18" charset="0"/>
              </a:rPr>
              <a:t>.</a:t>
            </a:r>
          </a:p>
          <a:p>
            <a:pPr marL="342900" lvl="1" indent="-228600" eaLnBrk="1" hangingPunct="1">
              <a:buFontTx/>
              <a:buAutoNum type="arabicPeriod"/>
            </a:pPr>
            <a:r>
              <a:rPr lang="es-US" sz="1000" dirty="0" smtClean="0">
                <a:solidFill>
                  <a:srgbClr val="000000"/>
                </a:solidFill>
                <a:latin typeface="Arial" charset="0"/>
                <a:cs typeface="Times New Roman" pitchFamily="18" charset="0"/>
                <a:sym typeface="Times New Roman" pitchFamily="18" charset="0"/>
              </a:rPr>
              <a:t>Cuando se solicite, realizar pruebas a la pintura a base de plomo, recurriendo a kits de pruebas reconocidos por EPA o análisis de plomo de las muestras de cáscaras pintura e informar los resultados.</a:t>
            </a:r>
          </a:p>
          <a:p>
            <a:pPr marL="342900" lvl="1" indent="-228600" eaLnBrk="1" hangingPunct="1">
              <a:buFontTx/>
              <a:buAutoNum type="arabicPeriod"/>
            </a:pPr>
            <a:r>
              <a:rPr lang="en-US" sz="1000" dirty="0" err="1" smtClean="0">
                <a:solidFill>
                  <a:srgbClr val="000000"/>
                </a:solidFill>
                <a:latin typeface="Arial" charset="0"/>
                <a:cs typeface="Times New Roman" pitchFamily="18" charset="0"/>
                <a:sym typeface="Times New Roman" pitchFamily="18" charset="0"/>
              </a:rPr>
              <a:t>Permanecer</a:t>
            </a:r>
            <a:r>
              <a:rPr lang="en-US" sz="1000" dirty="0" smtClean="0">
                <a:solidFill>
                  <a:srgbClr val="000000"/>
                </a:solidFill>
                <a:latin typeface="Arial" charset="0"/>
                <a:cs typeface="Times New Roman" pitchFamily="18" charset="0"/>
                <a:sym typeface="Times New Roman" pitchFamily="18" charset="0"/>
              </a:rPr>
              <a:t> en la </a:t>
            </a:r>
            <a:r>
              <a:rPr lang="en-US" sz="1000" dirty="0" err="1" smtClean="0">
                <a:solidFill>
                  <a:srgbClr val="000000"/>
                </a:solidFill>
                <a:latin typeface="Arial" charset="0"/>
                <a:cs typeface="Times New Roman" pitchFamily="18" charset="0"/>
                <a:sym typeface="Times New Roman" pitchFamily="18" charset="0"/>
              </a:rPr>
              <a:t>obra</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durante</a:t>
            </a:r>
            <a:r>
              <a:rPr lang="en-US" sz="1000" dirty="0" smtClean="0">
                <a:solidFill>
                  <a:srgbClr val="000000"/>
                </a:solidFill>
                <a:latin typeface="Arial" charset="0"/>
                <a:cs typeface="Times New Roman" pitchFamily="18" charset="0"/>
                <a:sym typeface="Times New Roman" pitchFamily="18" charset="0"/>
              </a:rPr>
              <a:t> la </a:t>
            </a:r>
            <a:r>
              <a:rPr lang="en-US" sz="1000" dirty="0" err="1" smtClean="0">
                <a:solidFill>
                  <a:srgbClr val="000000"/>
                </a:solidFill>
                <a:latin typeface="Arial" charset="0"/>
                <a:cs typeface="Times New Roman" pitchFamily="18" charset="0"/>
                <a:sym typeface="Times New Roman" pitchFamily="18" charset="0"/>
              </a:rPr>
              <a:t>colocaci</a:t>
            </a:r>
            <a:r>
              <a:rPr lang="en-US" sz="1000" dirty="0" err="1" smtClean="0">
                <a:solidFill>
                  <a:srgbClr val="000000"/>
                </a:solidFill>
                <a:latin typeface="Times New Roman" pitchFamily="18" charset="0"/>
                <a:cs typeface="Times New Roman" pitchFamily="18" charset="0"/>
                <a:sym typeface="Times New Roman" pitchFamily="18" charset="0"/>
              </a:rPr>
              <a:t>ó</a:t>
            </a:r>
            <a:r>
              <a:rPr lang="en-US" sz="1000" dirty="0" err="1" smtClean="0">
                <a:solidFill>
                  <a:srgbClr val="000000"/>
                </a:solidFill>
                <a:latin typeface="Arial" charset="0"/>
                <a:cs typeface="Times New Roman" pitchFamily="18" charset="0"/>
                <a:sym typeface="Times New Roman" pitchFamily="18" charset="0"/>
              </a:rPr>
              <a:t>n</a:t>
            </a:r>
            <a:r>
              <a:rPr lang="en-US" sz="1000" dirty="0" smtClean="0">
                <a:solidFill>
                  <a:srgbClr val="000000"/>
                </a:solidFill>
                <a:latin typeface="Arial" charset="0"/>
                <a:cs typeface="Times New Roman" pitchFamily="18" charset="0"/>
                <a:sym typeface="Times New Roman" pitchFamily="18" charset="0"/>
              </a:rPr>
              <a:t> de </a:t>
            </a:r>
            <a:r>
              <a:rPr lang="en-US" sz="1000" dirty="0" err="1" smtClean="0">
                <a:solidFill>
                  <a:srgbClr val="000000"/>
                </a:solidFill>
                <a:latin typeface="Arial" charset="0"/>
                <a:cs typeface="Times New Roman" pitchFamily="18" charset="0"/>
                <a:sym typeface="Times New Roman" pitchFamily="18" charset="0"/>
              </a:rPr>
              <a:t>letreros</a:t>
            </a:r>
            <a:r>
              <a:rPr lang="en-US" sz="1000" dirty="0" smtClean="0">
                <a:solidFill>
                  <a:srgbClr val="000000"/>
                </a:solidFill>
                <a:latin typeface="Arial" charset="0"/>
                <a:cs typeface="Times New Roman" pitchFamily="18" charset="0"/>
                <a:sym typeface="Times New Roman" pitchFamily="18" charset="0"/>
              </a:rPr>
              <a:t>, la </a:t>
            </a:r>
            <a:r>
              <a:rPr lang="en-US" sz="1000" dirty="0" err="1" smtClean="0">
                <a:solidFill>
                  <a:srgbClr val="000000"/>
                </a:solidFill>
                <a:latin typeface="Arial" charset="0"/>
                <a:cs typeface="Times New Roman" pitchFamily="18" charset="0"/>
                <a:sym typeface="Times New Roman" pitchFamily="18" charset="0"/>
              </a:rPr>
              <a:t>instalaci</a:t>
            </a:r>
            <a:r>
              <a:rPr lang="en-US" sz="1000" dirty="0" err="1" smtClean="0">
                <a:solidFill>
                  <a:srgbClr val="000000"/>
                </a:solidFill>
                <a:latin typeface="Times New Roman" pitchFamily="18" charset="0"/>
                <a:cs typeface="Times New Roman" pitchFamily="18" charset="0"/>
                <a:sym typeface="Times New Roman" pitchFamily="18" charset="0"/>
              </a:rPr>
              <a:t>ó</a:t>
            </a:r>
            <a:r>
              <a:rPr lang="en-US" sz="1000" dirty="0" err="1" smtClean="0">
                <a:solidFill>
                  <a:srgbClr val="000000"/>
                </a:solidFill>
                <a:latin typeface="Arial" charset="0"/>
                <a:cs typeface="Times New Roman" pitchFamily="18" charset="0"/>
                <a:sym typeface="Times New Roman" pitchFamily="18" charset="0"/>
              </a:rPr>
              <a:t>n</a:t>
            </a:r>
            <a:r>
              <a:rPr lang="en-US" sz="1000" dirty="0" smtClean="0">
                <a:solidFill>
                  <a:srgbClr val="000000"/>
                </a:solidFill>
                <a:latin typeface="Arial" charset="0"/>
                <a:cs typeface="Times New Roman" pitchFamily="18" charset="0"/>
                <a:sym typeface="Times New Roman" pitchFamily="18" charset="0"/>
              </a:rPr>
              <a:t> del </a:t>
            </a:r>
            <a:r>
              <a:rPr lang="en-US" sz="1000" dirty="0" err="1" smtClean="0">
                <a:solidFill>
                  <a:srgbClr val="000000"/>
                </a:solidFill>
                <a:latin typeface="Times New Roman" pitchFamily="18" charset="0"/>
                <a:cs typeface="Times New Roman" pitchFamily="18" charset="0"/>
                <a:sym typeface="Times New Roman" pitchFamily="18" charset="0"/>
              </a:rPr>
              <a:t>á</a:t>
            </a:r>
            <a:r>
              <a:rPr lang="en-US" sz="1000" dirty="0" err="1" smtClean="0">
                <a:solidFill>
                  <a:srgbClr val="000000"/>
                </a:solidFill>
                <a:latin typeface="Arial" charset="0"/>
                <a:cs typeface="Times New Roman" pitchFamily="18" charset="0"/>
                <a:sym typeface="Times New Roman" pitchFamily="18" charset="0"/>
              </a:rPr>
              <a:t>rea</a:t>
            </a:r>
            <a:r>
              <a:rPr lang="en-US" sz="1000" dirty="0" smtClean="0">
                <a:solidFill>
                  <a:srgbClr val="000000"/>
                </a:solidFill>
                <a:latin typeface="Arial" charset="0"/>
                <a:cs typeface="Times New Roman" pitchFamily="18" charset="0"/>
                <a:sym typeface="Times New Roman" pitchFamily="18" charset="0"/>
              </a:rPr>
              <a:t> de </a:t>
            </a:r>
            <a:r>
              <a:rPr lang="en-US" sz="1000" dirty="0" err="1" smtClean="0">
                <a:solidFill>
                  <a:srgbClr val="000000"/>
                </a:solidFill>
                <a:latin typeface="Arial" charset="0"/>
                <a:cs typeface="Times New Roman" pitchFamily="18" charset="0"/>
                <a:sym typeface="Times New Roman" pitchFamily="18" charset="0"/>
              </a:rPr>
              <a:t>trabajo</a:t>
            </a:r>
            <a:r>
              <a:rPr lang="en-US" sz="1000" dirty="0" smtClean="0">
                <a:solidFill>
                  <a:srgbClr val="000000"/>
                </a:solidFill>
                <a:latin typeface="Arial" charset="0"/>
                <a:cs typeface="Times New Roman" pitchFamily="18" charset="0"/>
                <a:sym typeface="Times New Roman" pitchFamily="18" charset="0"/>
              </a:rPr>
              <a:t> y </a:t>
            </a:r>
            <a:r>
              <a:rPr lang="en-US" sz="1000" dirty="0" err="1" smtClean="0">
                <a:solidFill>
                  <a:srgbClr val="000000"/>
                </a:solidFill>
                <a:latin typeface="Arial" charset="0"/>
                <a:cs typeface="Times New Roman" pitchFamily="18" charset="0"/>
                <a:sym typeface="Times New Roman" pitchFamily="18" charset="0"/>
              </a:rPr>
              <a:t>las</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etapas</a:t>
            </a:r>
            <a:r>
              <a:rPr lang="en-US" sz="1000" dirty="0" smtClean="0">
                <a:solidFill>
                  <a:srgbClr val="000000"/>
                </a:solidFill>
                <a:latin typeface="Arial" charset="0"/>
                <a:cs typeface="Times New Roman" pitchFamily="18" charset="0"/>
                <a:sym typeface="Times New Roman" pitchFamily="18" charset="0"/>
              </a:rPr>
              <a:t> de </a:t>
            </a:r>
            <a:r>
              <a:rPr lang="en-US" sz="1000" dirty="0" err="1" smtClean="0">
                <a:solidFill>
                  <a:srgbClr val="000000"/>
                </a:solidFill>
                <a:latin typeface="Arial" charset="0"/>
                <a:cs typeface="Times New Roman" pitchFamily="18" charset="0"/>
                <a:sym typeface="Times New Roman" pitchFamily="18" charset="0"/>
              </a:rPr>
              <a:t>limpieza</a:t>
            </a:r>
            <a:r>
              <a:rPr lang="en-US" sz="1000" dirty="0" smtClean="0">
                <a:solidFill>
                  <a:srgbClr val="000000"/>
                </a:solidFill>
                <a:latin typeface="Arial" charset="0"/>
                <a:cs typeface="Times New Roman" pitchFamily="18" charset="0"/>
                <a:sym typeface="Times New Roman" pitchFamily="18" charset="0"/>
              </a:rPr>
              <a:t> del </a:t>
            </a:r>
            <a:r>
              <a:rPr lang="en-US" sz="1000" dirty="0" err="1" smtClean="0">
                <a:solidFill>
                  <a:srgbClr val="000000"/>
                </a:solidFill>
                <a:latin typeface="Arial" charset="0"/>
                <a:cs typeface="Times New Roman" pitchFamily="18" charset="0"/>
                <a:sym typeface="Times New Roman" pitchFamily="18" charset="0"/>
              </a:rPr>
              <a:t>trabajo</a:t>
            </a:r>
            <a:r>
              <a:rPr lang="en-US" sz="1000" dirty="0" smtClean="0">
                <a:solidFill>
                  <a:srgbClr val="000000"/>
                </a:solidFill>
                <a:latin typeface="Arial" charset="0"/>
                <a:cs typeface="Times New Roman" pitchFamily="18" charset="0"/>
                <a:sym typeface="Times New Roman" pitchFamily="18" charset="0"/>
              </a:rPr>
              <a:t>.</a:t>
            </a:r>
          </a:p>
          <a:p>
            <a:pPr marL="342900" lvl="1" indent="-228600" eaLnBrk="1" hangingPunct="1">
              <a:buFontTx/>
              <a:buAutoNum type="arabicPeriod"/>
            </a:pPr>
            <a:r>
              <a:rPr lang="en-US" sz="1000" dirty="0" smtClean="0">
                <a:solidFill>
                  <a:srgbClr val="000000"/>
                </a:solidFill>
                <a:latin typeface="Arial" charset="0"/>
                <a:cs typeface="Times New Roman" pitchFamily="18" charset="0"/>
                <a:sym typeface="Times New Roman" pitchFamily="18" charset="0"/>
              </a:rPr>
              <a:t>Si no se </a:t>
            </a:r>
            <a:r>
              <a:rPr lang="en-US" sz="1000" dirty="0" err="1" smtClean="0">
                <a:solidFill>
                  <a:srgbClr val="000000"/>
                </a:solidFill>
                <a:latin typeface="Arial" charset="0"/>
                <a:cs typeface="Times New Roman" pitchFamily="18" charset="0"/>
                <a:sym typeface="Times New Roman" pitchFamily="18" charset="0"/>
              </a:rPr>
              <a:t>encuentra</a:t>
            </a:r>
            <a:r>
              <a:rPr lang="en-US" sz="1000" dirty="0" smtClean="0">
                <a:solidFill>
                  <a:srgbClr val="000000"/>
                </a:solidFill>
                <a:latin typeface="Arial" charset="0"/>
                <a:cs typeface="Times New Roman" pitchFamily="18" charset="0"/>
                <a:sym typeface="Times New Roman" pitchFamily="18" charset="0"/>
              </a:rPr>
              <a:t> en la </a:t>
            </a:r>
            <a:r>
              <a:rPr lang="en-US" sz="1000" dirty="0" err="1" smtClean="0">
                <a:solidFill>
                  <a:srgbClr val="000000"/>
                </a:solidFill>
                <a:latin typeface="Arial" charset="0"/>
                <a:cs typeface="Times New Roman" pitchFamily="18" charset="0"/>
                <a:sym typeface="Times New Roman" pitchFamily="18" charset="0"/>
              </a:rPr>
              <a:t>obra</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estar</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disponible</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por</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tel</a:t>
            </a:r>
            <a:r>
              <a:rPr lang="en-US" sz="1000" dirty="0" err="1" smtClean="0">
                <a:solidFill>
                  <a:srgbClr val="000000"/>
                </a:solidFill>
                <a:latin typeface="Times New Roman" pitchFamily="18" charset="0"/>
                <a:cs typeface="Times New Roman" pitchFamily="18" charset="0"/>
                <a:sym typeface="Times New Roman" pitchFamily="18" charset="0"/>
              </a:rPr>
              <a:t>é</a:t>
            </a:r>
            <a:r>
              <a:rPr lang="en-US" sz="1000" dirty="0" err="1" smtClean="0">
                <a:solidFill>
                  <a:srgbClr val="000000"/>
                </a:solidFill>
                <a:latin typeface="Arial" charset="0"/>
                <a:cs typeface="Times New Roman" pitchFamily="18" charset="0"/>
                <a:sym typeface="Times New Roman" pitchFamily="18" charset="0"/>
              </a:rPr>
              <a:t>fono</a:t>
            </a:r>
            <a:r>
              <a:rPr lang="en-US" sz="1000" dirty="0" smtClean="0">
                <a:solidFill>
                  <a:srgbClr val="000000"/>
                </a:solidFill>
                <a:latin typeface="Arial" charset="0"/>
                <a:cs typeface="Times New Roman" pitchFamily="18" charset="0"/>
                <a:sym typeface="Times New Roman" pitchFamily="18" charset="0"/>
              </a:rPr>
              <a:t> o </a:t>
            </a:r>
            <a:r>
              <a:rPr lang="es-ES_tradnl" sz="1000" dirty="0" smtClean="0">
                <a:solidFill>
                  <a:srgbClr val="000000"/>
                </a:solidFill>
                <a:latin typeface="Arial" charset="0"/>
                <a:cs typeface="Times New Roman" pitchFamily="18" charset="0"/>
                <a:sym typeface="Times New Roman" pitchFamily="18" charset="0"/>
              </a:rPr>
              <a:t>buscapersonas</a:t>
            </a:r>
            <a:r>
              <a:rPr lang="en-US" sz="1000" dirty="0" smtClean="0">
                <a:solidFill>
                  <a:srgbClr val="000000"/>
                </a:solidFill>
                <a:latin typeface="Arial" charset="0"/>
                <a:cs typeface="Times New Roman" pitchFamily="18" charset="0"/>
                <a:sym typeface="Times New Roman" pitchFamily="18" charset="0"/>
              </a:rPr>
              <a:t>.</a:t>
            </a:r>
          </a:p>
          <a:p>
            <a:pPr marL="342900" lvl="1" indent="-228600" eaLnBrk="1" hangingPunct="1">
              <a:buFontTx/>
              <a:buAutoNum type="arabicPeriod"/>
            </a:pPr>
            <a:r>
              <a:rPr lang="en-US" sz="1000" dirty="0" err="1" smtClean="0">
                <a:solidFill>
                  <a:srgbClr val="000000"/>
                </a:solidFill>
                <a:latin typeface="Arial" charset="0"/>
                <a:cs typeface="Times New Roman" pitchFamily="18" charset="0"/>
                <a:sym typeface="Times New Roman" pitchFamily="18" charset="0"/>
              </a:rPr>
              <a:t>Asegurarse</a:t>
            </a:r>
            <a:r>
              <a:rPr lang="en-US" sz="1000" dirty="0" smtClean="0">
                <a:solidFill>
                  <a:srgbClr val="000000"/>
                </a:solidFill>
                <a:latin typeface="Arial" charset="0"/>
                <a:cs typeface="Times New Roman" pitchFamily="18" charset="0"/>
                <a:sym typeface="Times New Roman" pitchFamily="18" charset="0"/>
              </a:rPr>
              <a:t> de </a:t>
            </a:r>
            <a:r>
              <a:rPr lang="en-US" sz="1000" dirty="0" err="1" smtClean="0">
                <a:solidFill>
                  <a:srgbClr val="000000"/>
                </a:solidFill>
                <a:latin typeface="Arial" charset="0"/>
                <a:cs typeface="Times New Roman" pitchFamily="18" charset="0"/>
                <a:sym typeface="Times New Roman" pitchFamily="18" charset="0"/>
              </a:rPr>
              <a:t>que</a:t>
            </a:r>
            <a:r>
              <a:rPr lang="en-US" sz="1000" dirty="0" smtClean="0">
                <a:solidFill>
                  <a:srgbClr val="000000"/>
                </a:solidFill>
                <a:latin typeface="Arial" charset="0"/>
                <a:cs typeface="Times New Roman" pitchFamily="18" charset="0"/>
                <a:sym typeface="Times New Roman" pitchFamily="18" charset="0"/>
              </a:rPr>
              <a:t> se </a:t>
            </a:r>
            <a:r>
              <a:rPr lang="es-ES_tradnl" sz="1000" dirty="0" smtClean="0">
                <a:solidFill>
                  <a:srgbClr val="000000"/>
                </a:solidFill>
                <a:latin typeface="Arial" charset="0"/>
                <a:cs typeface="Times New Roman" pitchFamily="18" charset="0"/>
                <a:sym typeface="Times New Roman" pitchFamily="18" charset="0"/>
              </a:rPr>
              <a:t>con</a:t>
            </a:r>
            <a:r>
              <a:rPr lang="en-US" sz="1000" dirty="0" smtClean="0">
                <a:solidFill>
                  <a:srgbClr val="000000"/>
                </a:solidFill>
                <a:latin typeface="Arial" charset="0"/>
                <a:cs typeface="Times New Roman" pitchFamily="18" charset="0"/>
                <a:sym typeface="Times New Roman" pitchFamily="18" charset="0"/>
              </a:rPr>
              <a:t>serve la </a:t>
            </a:r>
            <a:r>
              <a:rPr lang="en-US" sz="1000" dirty="0" err="1" smtClean="0">
                <a:solidFill>
                  <a:srgbClr val="000000"/>
                </a:solidFill>
                <a:latin typeface="Arial" charset="0"/>
                <a:cs typeface="Times New Roman" pitchFamily="18" charset="0"/>
                <a:sym typeface="Times New Roman" pitchFamily="18" charset="0"/>
              </a:rPr>
              <a:t>contenci</a:t>
            </a:r>
            <a:r>
              <a:rPr lang="en-US" sz="1000" dirty="0" err="1" smtClean="0">
                <a:solidFill>
                  <a:srgbClr val="000000"/>
                </a:solidFill>
                <a:latin typeface="Times New Roman" pitchFamily="18" charset="0"/>
                <a:cs typeface="Times New Roman" pitchFamily="18" charset="0"/>
                <a:sym typeface="Times New Roman" pitchFamily="18" charset="0"/>
              </a:rPr>
              <a:t>ó</a:t>
            </a:r>
            <a:r>
              <a:rPr lang="en-US" sz="1000" dirty="0" err="1" smtClean="0">
                <a:solidFill>
                  <a:srgbClr val="000000"/>
                </a:solidFill>
                <a:latin typeface="Arial" charset="0"/>
                <a:cs typeface="Times New Roman" pitchFamily="18" charset="0"/>
                <a:sym typeface="Times New Roman" pitchFamily="18" charset="0"/>
              </a:rPr>
              <a:t>n</a:t>
            </a:r>
            <a:r>
              <a:rPr lang="en-US" sz="1000" dirty="0" smtClean="0">
                <a:solidFill>
                  <a:srgbClr val="000000"/>
                </a:solidFill>
                <a:latin typeface="Arial" charset="0"/>
                <a:cs typeface="Times New Roman" pitchFamily="18" charset="0"/>
                <a:sym typeface="Times New Roman" pitchFamily="18" charset="0"/>
              </a:rPr>
              <a:t> en </a:t>
            </a:r>
            <a:r>
              <a:rPr lang="en-US" sz="1000" dirty="0" err="1" smtClean="0">
                <a:solidFill>
                  <a:srgbClr val="000000"/>
                </a:solidFill>
                <a:latin typeface="Arial" charset="0"/>
                <a:cs typeface="Times New Roman" pitchFamily="18" charset="0"/>
                <a:sym typeface="Times New Roman" pitchFamily="18" charset="0"/>
              </a:rPr>
              <a:t>una</a:t>
            </a:r>
            <a:r>
              <a:rPr lang="en-US" sz="1000" dirty="0" smtClean="0">
                <a:solidFill>
                  <a:srgbClr val="000000"/>
                </a:solidFill>
                <a:latin typeface="Arial" charset="0"/>
                <a:cs typeface="Times New Roman" pitchFamily="18" charset="0"/>
                <a:sym typeface="Times New Roman" pitchFamily="18" charset="0"/>
              </a:rPr>
              <a:t> forma </a:t>
            </a:r>
            <a:r>
              <a:rPr lang="en-US" sz="1000" dirty="0" err="1" smtClean="0">
                <a:solidFill>
                  <a:srgbClr val="000000"/>
                </a:solidFill>
                <a:latin typeface="Arial" charset="0"/>
                <a:cs typeface="Times New Roman" pitchFamily="18" charset="0"/>
                <a:sym typeface="Times New Roman" pitchFamily="18" charset="0"/>
              </a:rPr>
              <a:t>que</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impida</a:t>
            </a:r>
            <a:r>
              <a:rPr lang="en-US" sz="1000" dirty="0" smtClean="0">
                <a:solidFill>
                  <a:srgbClr val="000000"/>
                </a:solidFill>
                <a:latin typeface="Arial" charset="0"/>
                <a:cs typeface="Times New Roman" pitchFamily="18" charset="0"/>
                <a:sym typeface="Times New Roman" pitchFamily="18" charset="0"/>
              </a:rPr>
              <a:t> el escape de </a:t>
            </a:r>
            <a:r>
              <a:rPr lang="en-US" sz="1000" dirty="0" err="1" smtClean="0">
                <a:solidFill>
                  <a:srgbClr val="000000"/>
                </a:solidFill>
                <a:latin typeface="Arial" charset="0"/>
                <a:cs typeface="Times New Roman" pitchFamily="18" charset="0"/>
                <a:sym typeface="Times New Roman" pitchFamily="18" charset="0"/>
              </a:rPr>
              <a:t>polvo</a:t>
            </a:r>
            <a:r>
              <a:rPr lang="en-US" sz="1000" dirty="0" smtClean="0">
                <a:solidFill>
                  <a:srgbClr val="000000"/>
                </a:solidFill>
                <a:latin typeface="Arial" charset="0"/>
                <a:cs typeface="Times New Roman" pitchFamily="18" charset="0"/>
                <a:sym typeface="Times New Roman" pitchFamily="18" charset="0"/>
              </a:rPr>
              <a:t> y </a:t>
            </a:r>
            <a:r>
              <a:rPr lang="en-US" sz="1000" dirty="0" err="1" smtClean="0">
                <a:solidFill>
                  <a:srgbClr val="000000"/>
                </a:solidFill>
                <a:latin typeface="Arial" charset="0"/>
                <a:cs typeface="Times New Roman" pitchFamily="18" charset="0"/>
                <a:sym typeface="Times New Roman" pitchFamily="18" charset="0"/>
              </a:rPr>
              <a:t>escombros</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Esta</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responsabilidad</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implica</a:t>
            </a:r>
            <a:r>
              <a:rPr lang="en-US" sz="1000" dirty="0" smtClean="0">
                <a:solidFill>
                  <a:srgbClr val="000000"/>
                </a:solidFill>
                <a:latin typeface="Arial" charset="0"/>
                <a:cs typeface="Times New Roman" pitchFamily="18" charset="0"/>
                <a:sym typeface="Times New Roman" pitchFamily="18" charset="0"/>
              </a:rPr>
              <a:t> la </a:t>
            </a:r>
            <a:r>
              <a:rPr lang="en-US" sz="1000" dirty="0" err="1" smtClean="0">
                <a:solidFill>
                  <a:srgbClr val="000000"/>
                </a:solidFill>
                <a:latin typeface="Arial" charset="0"/>
                <a:cs typeface="Times New Roman" pitchFamily="18" charset="0"/>
                <a:sym typeface="Times New Roman" pitchFamily="18" charset="0"/>
              </a:rPr>
              <a:t>necesidad</a:t>
            </a:r>
            <a:r>
              <a:rPr lang="en-US" sz="1000" dirty="0" smtClean="0">
                <a:solidFill>
                  <a:srgbClr val="000000"/>
                </a:solidFill>
                <a:latin typeface="Arial" charset="0"/>
                <a:cs typeface="Times New Roman" pitchFamily="18" charset="0"/>
                <a:sym typeface="Times New Roman" pitchFamily="18" charset="0"/>
              </a:rPr>
              <a:t> de </a:t>
            </a:r>
            <a:r>
              <a:rPr lang="en-US" sz="1000" dirty="0" err="1" smtClean="0">
                <a:solidFill>
                  <a:srgbClr val="000000"/>
                </a:solidFill>
                <a:latin typeface="Arial" charset="0"/>
                <a:cs typeface="Times New Roman" pitchFamily="18" charset="0"/>
                <a:sym typeface="Times New Roman" pitchFamily="18" charset="0"/>
              </a:rPr>
              <a:t>determinar</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qu</a:t>
            </a:r>
            <a:r>
              <a:rPr lang="en-US" sz="1000" dirty="0" err="1" smtClean="0">
                <a:solidFill>
                  <a:srgbClr val="000000"/>
                </a:solidFill>
                <a:latin typeface="Times New Roman" pitchFamily="18" charset="0"/>
                <a:cs typeface="Times New Roman" pitchFamily="18" charset="0"/>
                <a:sym typeface="Times New Roman" pitchFamily="18" charset="0"/>
              </a:rPr>
              <a:t>é</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pr</a:t>
            </a:r>
            <a:r>
              <a:rPr lang="en-US" sz="1000" dirty="0" err="1" smtClean="0">
                <a:solidFill>
                  <a:srgbClr val="000000"/>
                </a:solidFill>
                <a:latin typeface="Times New Roman" pitchFamily="18" charset="0"/>
                <a:cs typeface="Times New Roman" pitchFamily="18" charset="0"/>
                <a:sym typeface="Times New Roman" pitchFamily="18" charset="0"/>
              </a:rPr>
              <a:t>á</a:t>
            </a:r>
            <a:r>
              <a:rPr lang="en-US" sz="1000" dirty="0" err="1" smtClean="0">
                <a:solidFill>
                  <a:srgbClr val="000000"/>
                </a:solidFill>
                <a:latin typeface="Arial" charset="0"/>
                <a:cs typeface="Times New Roman" pitchFamily="18" charset="0"/>
                <a:sym typeface="Times New Roman" pitchFamily="18" charset="0"/>
              </a:rPr>
              <a:t>cticas</a:t>
            </a:r>
            <a:r>
              <a:rPr lang="en-US" sz="1000" dirty="0" smtClean="0">
                <a:solidFill>
                  <a:srgbClr val="000000"/>
                </a:solidFill>
                <a:latin typeface="Arial" charset="0"/>
                <a:cs typeface="Times New Roman" pitchFamily="18" charset="0"/>
                <a:sym typeface="Times New Roman" pitchFamily="18" charset="0"/>
              </a:rPr>
              <a:t> de </a:t>
            </a:r>
            <a:r>
              <a:rPr lang="en-US" sz="1000" dirty="0" err="1" smtClean="0">
                <a:solidFill>
                  <a:srgbClr val="000000"/>
                </a:solidFill>
                <a:latin typeface="Arial" charset="0"/>
                <a:cs typeface="Times New Roman" pitchFamily="18" charset="0"/>
                <a:sym typeface="Times New Roman" pitchFamily="18" charset="0"/>
              </a:rPr>
              <a:t>trabajo</a:t>
            </a:r>
            <a:r>
              <a:rPr lang="en-US" sz="1000" dirty="0" smtClean="0">
                <a:solidFill>
                  <a:srgbClr val="000000"/>
                </a:solidFill>
                <a:latin typeface="Arial" charset="0"/>
                <a:cs typeface="Times New Roman" pitchFamily="18" charset="0"/>
                <a:sym typeface="Times New Roman" pitchFamily="18" charset="0"/>
              </a:rPr>
              <a:t> se van a </a:t>
            </a:r>
            <a:r>
              <a:rPr lang="en-US" sz="1000" dirty="0" err="1" smtClean="0">
                <a:solidFill>
                  <a:srgbClr val="000000"/>
                </a:solidFill>
                <a:latin typeface="Arial" charset="0"/>
                <a:cs typeface="Times New Roman" pitchFamily="18" charset="0"/>
                <a:sym typeface="Times New Roman" pitchFamily="18" charset="0"/>
              </a:rPr>
              <a:t>emplear</a:t>
            </a:r>
            <a:r>
              <a:rPr lang="en-US" sz="1000" dirty="0" smtClean="0">
                <a:solidFill>
                  <a:srgbClr val="000000"/>
                </a:solidFill>
                <a:latin typeface="Arial" charset="0"/>
                <a:cs typeface="Times New Roman" pitchFamily="18" charset="0"/>
                <a:sym typeface="Times New Roman" pitchFamily="18" charset="0"/>
              </a:rPr>
              <a:t> para </a:t>
            </a:r>
            <a:r>
              <a:rPr lang="en-US" sz="1000" dirty="0" err="1" smtClean="0">
                <a:solidFill>
                  <a:srgbClr val="000000"/>
                </a:solidFill>
                <a:latin typeface="Arial" charset="0"/>
                <a:cs typeface="Times New Roman" pitchFamily="18" charset="0"/>
                <a:sym typeface="Times New Roman" pitchFamily="18" charset="0"/>
              </a:rPr>
              <a:t>minimizar</a:t>
            </a:r>
            <a:r>
              <a:rPr lang="en-US" sz="1000" dirty="0" smtClean="0">
                <a:solidFill>
                  <a:srgbClr val="000000"/>
                </a:solidFill>
                <a:latin typeface="Arial" charset="0"/>
                <a:cs typeface="Times New Roman" pitchFamily="18" charset="0"/>
                <a:sym typeface="Times New Roman" pitchFamily="18" charset="0"/>
              </a:rPr>
              <a:t> el </a:t>
            </a:r>
            <a:r>
              <a:rPr lang="en-US" sz="1000" dirty="0" err="1" smtClean="0">
                <a:solidFill>
                  <a:srgbClr val="000000"/>
                </a:solidFill>
                <a:latin typeface="Arial" charset="0"/>
                <a:cs typeface="Times New Roman" pitchFamily="18" charset="0"/>
                <a:sym typeface="Times New Roman" pitchFamily="18" charset="0"/>
              </a:rPr>
              <a:t>polvo</a:t>
            </a:r>
            <a:r>
              <a:rPr lang="en-US" sz="1000" dirty="0" smtClean="0">
                <a:solidFill>
                  <a:srgbClr val="000000"/>
                </a:solidFill>
                <a:latin typeface="Arial" charset="0"/>
                <a:cs typeface="Times New Roman" pitchFamily="18" charset="0"/>
                <a:sym typeface="Times New Roman" pitchFamily="18" charset="0"/>
              </a:rPr>
              <a:t>.</a:t>
            </a:r>
          </a:p>
          <a:p>
            <a:pPr marL="342900" lvl="1" indent="-228600" eaLnBrk="1" hangingPunct="1">
              <a:buFontTx/>
              <a:buAutoNum type="arabicPeriod"/>
            </a:pPr>
            <a:r>
              <a:rPr lang="en-US" sz="1000" dirty="0" err="1" smtClean="0">
                <a:solidFill>
                  <a:srgbClr val="000000"/>
                </a:solidFill>
                <a:latin typeface="Arial" charset="0"/>
                <a:cs typeface="Times New Roman" pitchFamily="18" charset="0"/>
                <a:sym typeface="Times New Roman" pitchFamily="18" charset="0"/>
              </a:rPr>
              <a:t>Realizar</a:t>
            </a:r>
            <a:r>
              <a:rPr lang="en-US" sz="1000" dirty="0" smtClean="0">
                <a:solidFill>
                  <a:srgbClr val="000000"/>
                </a:solidFill>
                <a:latin typeface="Arial" charset="0"/>
                <a:cs typeface="Times New Roman" pitchFamily="18" charset="0"/>
                <a:sym typeface="Times New Roman" pitchFamily="18" charset="0"/>
              </a:rPr>
              <a:t> el </a:t>
            </a:r>
            <a:r>
              <a:rPr lang="en-US" sz="1000" dirty="0" err="1" smtClean="0">
                <a:solidFill>
                  <a:srgbClr val="000000"/>
                </a:solidFill>
                <a:latin typeface="Arial" charset="0"/>
                <a:cs typeface="Times New Roman" pitchFamily="18" charset="0"/>
                <a:sym typeface="Times New Roman" pitchFamily="18" charset="0"/>
              </a:rPr>
              <a:t>procedimiento</a:t>
            </a:r>
            <a:r>
              <a:rPr lang="en-US" sz="1000" dirty="0" smtClean="0">
                <a:solidFill>
                  <a:srgbClr val="000000"/>
                </a:solidFill>
                <a:latin typeface="Arial" charset="0"/>
                <a:cs typeface="Times New Roman" pitchFamily="18" charset="0"/>
                <a:sym typeface="Times New Roman" pitchFamily="18" charset="0"/>
              </a:rPr>
              <a:t> de </a:t>
            </a:r>
            <a:r>
              <a:rPr lang="en-US" sz="1000" dirty="0" err="1" smtClean="0">
                <a:solidFill>
                  <a:srgbClr val="000000"/>
                </a:solidFill>
                <a:latin typeface="Arial" charset="0"/>
                <a:cs typeface="Times New Roman" pitchFamily="18" charset="0"/>
                <a:sym typeface="Times New Roman" pitchFamily="18" charset="0"/>
              </a:rPr>
              <a:t>verificaci</a:t>
            </a:r>
            <a:r>
              <a:rPr lang="en-US" sz="1000" dirty="0" err="1" smtClean="0">
                <a:solidFill>
                  <a:srgbClr val="000000"/>
                </a:solidFill>
                <a:latin typeface="Times New Roman" pitchFamily="18" charset="0"/>
                <a:cs typeface="Times New Roman" pitchFamily="18" charset="0"/>
                <a:sym typeface="Times New Roman" pitchFamily="18" charset="0"/>
              </a:rPr>
              <a:t>ó</a:t>
            </a:r>
            <a:r>
              <a:rPr lang="en-US" sz="1000" dirty="0" err="1" smtClean="0">
                <a:solidFill>
                  <a:srgbClr val="000000"/>
                </a:solidFill>
                <a:latin typeface="Arial" charset="0"/>
                <a:cs typeface="Times New Roman" pitchFamily="18" charset="0"/>
                <a:sym typeface="Times New Roman" pitchFamily="18" charset="0"/>
              </a:rPr>
              <a:t>n</a:t>
            </a:r>
            <a:r>
              <a:rPr lang="en-US" sz="1000" dirty="0" smtClean="0">
                <a:solidFill>
                  <a:srgbClr val="000000"/>
                </a:solidFill>
                <a:latin typeface="Arial" charset="0"/>
                <a:cs typeface="Times New Roman" pitchFamily="18" charset="0"/>
                <a:sym typeface="Times New Roman" pitchFamily="18" charset="0"/>
              </a:rPr>
              <a:t> de </a:t>
            </a:r>
            <a:r>
              <a:rPr lang="en-US" sz="1000" dirty="0" err="1" smtClean="0">
                <a:solidFill>
                  <a:srgbClr val="000000"/>
                </a:solidFill>
                <a:latin typeface="Arial" charset="0"/>
                <a:cs typeface="Times New Roman" pitchFamily="18" charset="0"/>
                <a:sym typeface="Times New Roman" pitchFamily="18" charset="0"/>
              </a:rPr>
              <a:t>limpieza</a:t>
            </a:r>
            <a:r>
              <a:rPr lang="en-US" sz="1000" dirty="0" smtClean="0">
                <a:solidFill>
                  <a:srgbClr val="000000"/>
                </a:solidFill>
                <a:latin typeface="Arial" charset="0"/>
                <a:cs typeface="Times New Roman" pitchFamily="18" charset="0"/>
                <a:sym typeface="Times New Roman" pitchFamily="18" charset="0"/>
              </a:rPr>
              <a:t> para </a:t>
            </a:r>
            <a:r>
              <a:rPr lang="en-US" sz="1000" dirty="0" err="1" smtClean="0">
                <a:solidFill>
                  <a:srgbClr val="000000"/>
                </a:solidFill>
                <a:latin typeface="Arial" charset="0"/>
                <a:cs typeface="Times New Roman" pitchFamily="18" charset="0"/>
                <a:sym typeface="Times New Roman" pitchFamily="18" charset="0"/>
              </a:rPr>
              <a:t>garantizar</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que</a:t>
            </a:r>
            <a:r>
              <a:rPr lang="en-US" sz="1000" dirty="0" smtClean="0">
                <a:solidFill>
                  <a:srgbClr val="000000"/>
                </a:solidFill>
                <a:latin typeface="Arial" charset="0"/>
                <a:cs typeface="Times New Roman" pitchFamily="18" charset="0"/>
                <a:sym typeface="Times New Roman" pitchFamily="18" charset="0"/>
              </a:rPr>
              <a:t> el </a:t>
            </a:r>
            <a:r>
              <a:rPr lang="en-US" sz="1000" dirty="0" err="1" smtClean="0">
                <a:solidFill>
                  <a:srgbClr val="000000"/>
                </a:solidFill>
                <a:latin typeface="Arial" charset="0"/>
                <a:cs typeface="Times New Roman" pitchFamily="18" charset="0"/>
                <a:sym typeface="Times New Roman" pitchFamily="18" charset="0"/>
              </a:rPr>
              <a:t>trabajo</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est</a:t>
            </a:r>
            <a:r>
              <a:rPr lang="en-US" sz="1000" dirty="0" err="1" smtClean="0">
                <a:solidFill>
                  <a:srgbClr val="000000"/>
                </a:solidFill>
                <a:latin typeface="Times New Roman" pitchFamily="18" charset="0"/>
                <a:cs typeface="Times New Roman" pitchFamily="18" charset="0"/>
                <a:sym typeface="Times New Roman" pitchFamily="18" charset="0"/>
              </a:rPr>
              <a:t>é</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finalizado</a:t>
            </a:r>
            <a:r>
              <a:rPr lang="en-US" sz="1000" dirty="0" smtClean="0">
                <a:solidFill>
                  <a:srgbClr val="000000"/>
                </a:solidFill>
                <a:latin typeface="Arial" charset="0"/>
                <a:cs typeface="Times New Roman" pitchFamily="18" charset="0"/>
                <a:sym typeface="Times New Roman" pitchFamily="18" charset="0"/>
              </a:rPr>
              <a:t> y </a:t>
            </a:r>
            <a:r>
              <a:rPr lang="en-US" sz="1000" dirty="0" err="1" smtClean="0">
                <a:solidFill>
                  <a:srgbClr val="000000"/>
                </a:solidFill>
                <a:latin typeface="Arial" charset="0"/>
                <a:cs typeface="Times New Roman" pitchFamily="18" charset="0"/>
                <a:sym typeface="Times New Roman" pitchFamily="18" charset="0"/>
              </a:rPr>
              <a:t>que</a:t>
            </a:r>
            <a:r>
              <a:rPr lang="en-US" sz="1000" dirty="0" smtClean="0">
                <a:solidFill>
                  <a:srgbClr val="000000"/>
                </a:solidFill>
                <a:latin typeface="Arial" charset="0"/>
                <a:cs typeface="Times New Roman" pitchFamily="18" charset="0"/>
                <a:sym typeface="Times New Roman" pitchFamily="18" charset="0"/>
              </a:rPr>
              <a:t> el </a:t>
            </a:r>
            <a:r>
              <a:rPr lang="en-US" sz="1000" dirty="0" err="1" smtClean="0">
                <a:solidFill>
                  <a:srgbClr val="000000"/>
                </a:solidFill>
                <a:latin typeface="Times New Roman" pitchFamily="18" charset="0"/>
                <a:cs typeface="Times New Roman" pitchFamily="18" charset="0"/>
                <a:sym typeface="Times New Roman" pitchFamily="18" charset="0"/>
              </a:rPr>
              <a:t>á</a:t>
            </a:r>
            <a:r>
              <a:rPr lang="en-US" sz="1000" dirty="0" err="1" smtClean="0">
                <a:solidFill>
                  <a:srgbClr val="000000"/>
                </a:solidFill>
                <a:latin typeface="Arial" charset="0"/>
                <a:cs typeface="Times New Roman" pitchFamily="18" charset="0"/>
                <a:sym typeface="Times New Roman" pitchFamily="18" charset="0"/>
              </a:rPr>
              <a:t>rea</a:t>
            </a:r>
            <a:r>
              <a:rPr lang="en-US" sz="1000" dirty="0" smtClean="0">
                <a:solidFill>
                  <a:srgbClr val="000000"/>
                </a:solidFill>
                <a:latin typeface="Arial" charset="0"/>
                <a:cs typeface="Times New Roman" pitchFamily="18" charset="0"/>
                <a:sym typeface="Times New Roman" pitchFamily="18" charset="0"/>
              </a:rPr>
              <a:t> de </a:t>
            </a:r>
            <a:r>
              <a:rPr lang="en-US" sz="1000" dirty="0" err="1" smtClean="0">
                <a:solidFill>
                  <a:srgbClr val="000000"/>
                </a:solidFill>
                <a:latin typeface="Arial" charset="0"/>
                <a:cs typeface="Times New Roman" pitchFamily="18" charset="0"/>
                <a:sym typeface="Times New Roman" pitchFamily="18" charset="0"/>
              </a:rPr>
              <a:t>trabajo</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est</a:t>
            </a:r>
            <a:r>
              <a:rPr lang="en-US" sz="1000" dirty="0" err="1" smtClean="0">
                <a:solidFill>
                  <a:srgbClr val="000000"/>
                </a:solidFill>
                <a:latin typeface="Times New Roman" pitchFamily="18" charset="0"/>
                <a:cs typeface="Times New Roman" pitchFamily="18" charset="0"/>
                <a:sym typeface="Times New Roman" pitchFamily="18" charset="0"/>
              </a:rPr>
              <a:t>é</a:t>
            </a:r>
            <a:r>
              <a:rPr lang="en-US" sz="1000" dirty="0" smtClean="0">
                <a:solidFill>
                  <a:srgbClr val="000000"/>
                </a:solidFill>
                <a:latin typeface="Arial" charset="0"/>
                <a:cs typeface="Times New Roman" pitchFamily="18" charset="0"/>
                <a:sym typeface="Times New Roman" pitchFamily="18" charset="0"/>
              </a:rPr>
              <a:t> en </a:t>
            </a:r>
            <a:r>
              <a:rPr lang="en-US" sz="1000" dirty="0" err="1" smtClean="0">
                <a:solidFill>
                  <a:srgbClr val="000000"/>
                </a:solidFill>
                <a:latin typeface="Arial" charset="0"/>
                <a:cs typeface="Times New Roman" pitchFamily="18" charset="0"/>
                <a:sym typeface="Times New Roman" pitchFamily="18" charset="0"/>
              </a:rPr>
              <a:t>condiciones</a:t>
            </a:r>
            <a:r>
              <a:rPr lang="en-US" sz="1000" dirty="0" smtClean="0">
                <a:solidFill>
                  <a:srgbClr val="000000"/>
                </a:solidFill>
                <a:latin typeface="Arial" charset="0"/>
                <a:cs typeface="Times New Roman" pitchFamily="18" charset="0"/>
                <a:sym typeface="Times New Roman" pitchFamily="18" charset="0"/>
              </a:rPr>
              <a:t> de </a:t>
            </a:r>
            <a:r>
              <a:rPr lang="en-US" sz="1000" dirty="0" err="1" smtClean="0">
                <a:solidFill>
                  <a:srgbClr val="000000"/>
                </a:solidFill>
                <a:latin typeface="Arial" charset="0"/>
                <a:cs typeface="Times New Roman" pitchFamily="18" charset="0"/>
                <a:sym typeface="Times New Roman" pitchFamily="18" charset="0"/>
              </a:rPr>
              <a:t>ser</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ocupada</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nuevamente</a:t>
            </a:r>
            <a:r>
              <a:rPr lang="en-US" sz="1000" dirty="0" smtClean="0">
                <a:solidFill>
                  <a:srgbClr val="000000"/>
                </a:solidFill>
                <a:latin typeface="Arial" charset="0"/>
                <a:cs typeface="Times New Roman" pitchFamily="18" charset="0"/>
                <a:sym typeface="Times New Roman" pitchFamily="18" charset="0"/>
              </a:rPr>
              <a:t>.</a:t>
            </a:r>
          </a:p>
          <a:p>
            <a:pPr marL="342900" lvl="1" indent="-228600" eaLnBrk="1" hangingPunct="1">
              <a:buFontTx/>
              <a:buAutoNum type="arabicPeriod"/>
            </a:pPr>
            <a:r>
              <a:rPr lang="en-US" sz="1000" dirty="0" err="1" smtClean="0">
                <a:solidFill>
                  <a:srgbClr val="000000"/>
                </a:solidFill>
                <a:latin typeface="Arial" charset="0"/>
                <a:cs typeface="Times New Roman" pitchFamily="18" charset="0"/>
                <a:sym typeface="Times New Roman" pitchFamily="18" charset="0"/>
              </a:rPr>
              <a:t>Preparar</a:t>
            </a:r>
            <a:r>
              <a:rPr lang="en-US" sz="1000" dirty="0" smtClean="0">
                <a:solidFill>
                  <a:srgbClr val="000000"/>
                </a:solidFill>
                <a:latin typeface="Arial" charset="0"/>
                <a:cs typeface="Times New Roman" pitchFamily="18" charset="0"/>
                <a:sym typeface="Times New Roman" pitchFamily="18" charset="0"/>
              </a:rPr>
              <a:t> un </a:t>
            </a:r>
            <a:r>
              <a:rPr lang="en-US" sz="1000" dirty="0" err="1" smtClean="0">
                <a:solidFill>
                  <a:srgbClr val="000000"/>
                </a:solidFill>
                <a:latin typeface="Arial" charset="0"/>
                <a:cs typeface="Times New Roman" pitchFamily="18" charset="0"/>
                <a:sym typeface="Times New Roman" pitchFamily="18" charset="0"/>
              </a:rPr>
              <a:t>resumen</a:t>
            </a:r>
            <a:r>
              <a:rPr lang="en-US" sz="1000" dirty="0" smtClean="0">
                <a:solidFill>
                  <a:srgbClr val="000000"/>
                </a:solidFill>
                <a:latin typeface="Arial" charset="0"/>
                <a:cs typeface="Times New Roman" pitchFamily="18" charset="0"/>
                <a:sym typeface="Times New Roman" pitchFamily="18" charset="0"/>
              </a:rPr>
              <a:t> del </a:t>
            </a:r>
            <a:r>
              <a:rPr lang="en-US" sz="1000" dirty="0" err="1" smtClean="0">
                <a:solidFill>
                  <a:srgbClr val="000000"/>
                </a:solidFill>
                <a:latin typeface="Arial" charset="0"/>
                <a:cs typeface="Times New Roman" pitchFamily="18" charset="0"/>
                <a:sym typeface="Times New Roman" pitchFamily="18" charset="0"/>
              </a:rPr>
              <a:t>trabajo</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conservar</a:t>
            </a:r>
            <a:r>
              <a:rPr lang="en-US" sz="1000" dirty="0" smtClean="0">
                <a:solidFill>
                  <a:srgbClr val="000000"/>
                </a:solidFill>
                <a:latin typeface="Arial" charset="0"/>
                <a:cs typeface="Times New Roman" pitchFamily="18" charset="0"/>
                <a:sym typeface="Times New Roman" pitchFamily="18" charset="0"/>
              </a:rPr>
              <a:t> los </a:t>
            </a:r>
            <a:r>
              <a:rPr lang="en-US" sz="1000" dirty="0" err="1" smtClean="0">
                <a:solidFill>
                  <a:srgbClr val="000000"/>
                </a:solidFill>
                <a:latin typeface="Arial" charset="0"/>
                <a:cs typeface="Times New Roman" pitchFamily="18" charset="0"/>
                <a:sym typeface="Times New Roman" pitchFamily="18" charset="0"/>
              </a:rPr>
              <a:t>registros</a:t>
            </a:r>
            <a:r>
              <a:rPr lang="en-US" sz="1000" dirty="0" smtClean="0">
                <a:solidFill>
                  <a:srgbClr val="000000"/>
                </a:solidFill>
                <a:latin typeface="Arial" charset="0"/>
                <a:cs typeface="Times New Roman" pitchFamily="18" charset="0"/>
                <a:sym typeface="Times New Roman" pitchFamily="18" charset="0"/>
              </a:rPr>
              <a:t> de </a:t>
            </a:r>
            <a:r>
              <a:rPr lang="en-US" sz="1000" dirty="0" err="1" smtClean="0">
                <a:solidFill>
                  <a:srgbClr val="000000"/>
                </a:solidFill>
                <a:latin typeface="Arial" charset="0"/>
                <a:cs typeface="Times New Roman" pitchFamily="18" charset="0"/>
                <a:sym typeface="Times New Roman" pitchFamily="18" charset="0"/>
              </a:rPr>
              <a:t>capacitaci</a:t>
            </a:r>
            <a:r>
              <a:rPr lang="en-US" sz="1000" dirty="0" err="1" smtClean="0">
                <a:solidFill>
                  <a:srgbClr val="000000"/>
                </a:solidFill>
                <a:latin typeface="Times New Roman" pitchFamily="18" charset="0"/>
                <a:cs typeface="Times New Roman" pitchFamily="18" charset="0"/>
                <a:sym typeface="Times New Roman" pitchFamily="18" charset="0"/>
              </a:rPr>
              <a:t>ó</a:t>
            </a:r>
            <a:r>
              <a:rPr lang="en-US" sz="1000" dirty="0" err="1" smtClean="0">
                <a:solidFill>
                  <a:srgbClr val="000000"/>
                </a:solidFill>
                <a:latin typeface="Arial" charset="0"/>
                <a:cs typeface="Times New Roman" pitchFamily="18" charset="0"/>
                <a:sym typeface="Times New Roman" pitchFamily="18" charset="0"/>
              </a:rPr>
              <a:t>n</a:t>
            </a:r>
            <a:r>
              <a:rPr lang="en-US" sz="1000" dirty="0" smtClean="0">
                <a:solidFill>
                  <a:srgbClr val="000000"/>
                </a:solidFill>
                <a:latin typeface="Arial" charset="0"/>
                <a:cs typeface="Times New Roman" pitchFamily="18" charset="0"/>
                <a:sym typeface="Times New Roman" pitchFamily="18" charset="0"/>
              </a:rPr>
              <a:t> y </a:t>
            </a:r>
            <a:r>
              <a:rPr lang="en-US" sz="1000" dirty="0" err="1" smtClean="0">
                <a:solidFill>
                  <a:srgbClr val="000000"/>
                </a:solidFill>
                <a:latin typeface="Arial" charset="0"/>
                <a:cs typeface="Times New Roman" pitchFamily="18" charset="0"/>
                <a:sym typeface="Times New Roman" pitchFamily="18" charset="0"/>
              </a:rPr>
              <a:t>certificaci</a:t>
            </a:r>
            <a:r>
              <a:rPr lang="en-US" sz="1000" dirty="0" err="1" smtClean="0">
                <a:solidFill>
                  <a:srgbClr val="000000"/>
                </a:solidFill>
                <a:latin typeface="Times New Roman" pitchFamily="18" charset="0"/>
                <a:cs typeface="Times New Roman" pitchFamily="18" charset="0"/>
                <a:sym typeface="Times New Roman" pitchFamily="18" charset="0"/>
              </a:rPr>
              <a:t>ó</a:t>
            </a:r>
            <a:r>
              <a:rPr lang="en-US" sz="1000" dirty="0" err="1" smtClean="0">
                <a:solidFill>
                  <a:srgbClr val="000000"/>
                </a:solidFill>
                <a:latin typeface="Arial" charset="0"/>
                <a:cs typeface="Times New Roman" pitchFamily="18" charset="0"/>
                <a:sym typeface="Times New Roman" pitchFamily="18" charset="0"/>
              </a:rPr>
              <a:t>n</a:t>
            </a:r>
            <a:r>
              <a:rPr lang="en-US" sz="1000" dirty="0" smtClean="0">
                <a:solidFill>
                  <a:srgbClr val="000000"/>
                </a:solidFill>
                <a:latin typeface="Arial" charset="0"/>
                <a:cs typeface="Times New Roman" pitchFamily="18" charset="0"/>
                <a:sym typeface="Times New Roman" pitchFamily="18" charset="0"/>
              </a:rPr>
              <a:t>, y </a:t>
            </a:r>
            <a:r>
              <a:rPr lang="en-US" sz="1000" dirty="0" err="1" smtClean="0">
                <a:solidFill>
                  <a:srgbClr val="000000"/>
                </a:solidFill>
                <a:latin typeface="Arial" charset="0"/>
                <a:cs typeface="Times New Roman" pitchFamily="18" charset="0"/>
                <a:sym typeface="Times New Roman" pitchFamily="18" charset="0"/>
              </a:rPr>
              <a:t>certificar</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que</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todo</a:t>
            </a:r>
            <a:r>
              <a:rPr lang="en-US" sz="1000" dirty="0" smtClean="0">
                <a:solidFill>
                  <a:srgbClr val="000000"/>
                </a:solidFill>
                <a:latin typeface="Arial" charset="0"/>
                <a:cs typeface="Times New Roman" pitchFamily="18" charset="0"/>
                <a:sym typeface="Times New Roman" pitchFamily="18" charset="0"/>
              </a:rPr>
              <a:t> el </a:t>
            </a:r>
            <a:r>
              <a:rPr lang="en-US" sz="1000" dirty="0" err="1" smtClean="0">
                <a:solidFill>
                  <a:srgbClr val="000000"/>
                </a:solidFill>
                <a:latin typeface="Arial" charset="0"/>
                <a:cs typeface="Times New Roman" pitchFamily="18" charset="0"/>
                <a:sym typeface="Times New Roman" pitchFamily="18" charset="0"/>
              </a:rPr>
              <a:t>trabajo</a:t>
            </a:r>
            <a:r>
              <a:rPr lang="en-US" sz="1000" dirty="0" smtClean="0">
                <a:solidFill>
                  <a:srgbClr val="000000"/>
                </a:solidFill>
                <a:latin typeface="Arial" charset="0"/>
                <a:cs typeface="Times New Roman" pitchFamily="18" charset="0"/>
                <a:sym typeface="Times New Roman" pitchFamily="18" charset="0"/>
              </a:rPr>
              <a:t> se </a:t>
            </a:r>
            <a:r>
              <a:rPr lang="en-US" sz="1000" dirty="0" err="1" smtClean="0">
                <a:solidFill>
                  <a:srgbClr val="000000"/>
                </a:solidFill>
                <a:latin typeface="Arial" charset="0"/>
                <a:cs typeface="Times New Roman" pitchFamily="18" charset="0"/>
                <a:sym typeface="Times New Roman" pitchFamily="18" charset="0"/>
              </a:rPr>
              <a:t>haya</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efectuado</a:t>
            </a:r>
            <a:r>
              <a:rPr lang="en-US" sz="1000" dirty="0" smtClean="0">
                <a:solidFill>
                  <a:srgbClr val="000000"/>
                </a:solidFill>
                <a:latin typeface="Arial" charset="0"/>
                <a:cs typeface="Times New Roman" pitchFamily="18" charset="0"/>
                <a:sym typeface="Times New Roman" pitchFamily="18" charset="0"/>
              </a:rPr>
              <a:t> de un </a:t>
            </a:r>
            <a:r>
              <a:rPr lang="en-US" sz="1000" dirty="0" err="1" smtClean="0">
                <a:solidFill>
                  <a:srgbClr val="000000"/>
                </a:solidFill>
                <a:latin typeface="Arial" charset="0"/>
                <a:cs typeface="Times New Roman" pitchFamily="18" charset="0"/>
                <a:sym typeface="Times New Roman" pitchFamily="18" charset="0"/>
              </a:rPr>
              <a:t>modo</a:t>
            </a:r>
            <a:r>
              <a:rPr lang="en-US" sz="1000" dirty="0" smtClean="0">
                <a:solidFill>
                  <a:srgbClr val="000000"/>
                </a:solidFill>
                <a:latin typeface="Arial" charset="0"/>
                <a:cs typeface="Times New Roman" pitchFamily="18" charset="0"/>
                <a:sym typeface="Times New Roman" pitchFamily="18" charset="0"/>
              </a:rPr>
              <a:t> </a:t>
            </a:r>
            <a:r>
              <a:rPr lang="en-US" sz="1000" dirty="0" err="1" smtClean="0">
                <a:solidFill>
                  <a:srgbClr val="000000"/>
                </a:solidFill>
                <a:latin typeface="Arial" charset="0"/>
                <a:cs typeface="Times New Roman" pitchFamily="18" charset="0"/>
                <a:sym typeface="Times New Roman" pitchFamily="18" charset="0"/>
              </a:rPr>
              <a:t>seguro</a:t>
            </a:r>
            <a:r>
              <a:rPr lang="en-US" sz="1000" dirty="0" smtClean="0">
                <a:solidFill>
                  <a:srgbClr val="000000"/>
                </a:solidFill>
                <a:latin typeface="Arial" charset="0"/>
                <a:cs typeface="Times New Roman" pitchFamily="18" charset="0"/>
                <a:sym typeface="Times New Roman" pitchFamily="18" charset="0"/>
              </a:rPr>
              <a:t> con el </a:t>
            </a:r>
            <a:r>
              <a:rPr lang="en-US" sz="1000" dirty="0" err="1" smtClean="0">
                <a:solidFill>
                  <a:srgbClr val="000000"/>
                </a:solidFill>
                <a:latin typeface="Arial" charset="0"/>
                <a:cs typeface="Times New Roman" pitchFamily="18" charset="0"/>
                <a:sym typeface="Times New Roman" pitchFamily="18" charset="0"/>
              </a:rPr>
              <a:t>plomo</a:t>
            </a:r>
            <a:r>
              <a:rPr lang="en-US" sz="1000" dirty="0" smtClean="0">
                <a:solidFill>
                  <a:srgbClr val="000000"/>
                </a:solidFill>
                <a:latin typeface="Arial" charset="0"/>
                <a:cs typeface="Times New Roman" pitchFamily="18" charset="0"/>
                <a:sym typeface="Times New Roman" pitchFamily="18" charset="0"/>
              </a:rPr>
              <a:t>.</a:t>
            </a:r>
          </a:p>
        </p:txBody>
      </p:sp>
    </p:spTree>
    <p:extLst>
      <p:ext uri="{BB962C8B-B14F-4D97-AF65-F5344CB8AC3E}">
        <p14:creationId xmlns:p14="http://schemas.microsoft.com/office/powerpoint/2010/main" val="2736852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p:spPr>
        <p:txBody>
          <a:bodyPr/>
          <a:lstStyle/>
          <a:p>
            <a:r>
              <a:rPr lang="es-ES_tradnl" smtClean="0"/>
              <a:t>Prácticas seguras para trabajar con el plomo</a:t>
            </a:r>
            <a:r>
              <a:rPr lang="en-US" smtClean="0"/>
              <a:t> en labores de renovación, reparación y pintura</a:t>
            </a:r>
          </a:p>
        </p:txBody>
      </p:sp>
      <p:sp>
        <p:nvSpPr>
          <p:cNvPr id="25603" name="Rectangle 7"/>
          <p:cNvSpPr>
            <a:spLocks noGrp="1" noChangeArrowheads="1"/>
          </p:cNvSpPr>
          <p:nvPr>
            <p:ph type="sldNum" sz="quarter" idx="5"/>
          </p:nvPr>
        </p:nvSpPr>
        <p:spPr>
          <a:noFill/>
        </p:spPr>
        <p:txBody>
          <a:bodyPr/>
          <a:lstStyle/>
          <a:p>
            <a:r>
              <a:rPr lang="en-US" smtClean="0"/>
              <a:t>2-</a:t>
            </a:r>
            <a:fld id="{963382B4-1BAA-491E-8633-62F6A58841A9}" type="slidenum">
              <a:rPr lang="en-US" smtClean="0"/>
              <a:pPr/>
              <a:t>22</a:t>
            </a:fld>
            <a:endParaRPr lang="en-US" smtClean="0"/>
          </a:p>
        </p:txBody>
      </p:sp>
      <p:sp>
        <p:nvSpPr>
          <p:cNvPr id="25604" name="Rectangle 9"/>
          <p:cNvSpPr>
            <a:spLocks noGrp="1" noChangeArrowheads="1"/>
          </p:cNvSpPr>
          <p:nvPr>
            <p:ph type="dt" sz="quarter" idx="1"/>
          </p:nvPr>
        </p:nvSpPr>
        <p:spPr>
          <a:noFill/>
        </p:spPr>
        <p:txBody>
          <a:bodyPr/>
          <a:lstStyle/>
          <a:p>
            <a:r>
              <a:rPr lang="en-US" smtClean="0"/>
              <a:t>Octubre de 2011</a:t>
            </a:r>
          </a:p>
        </p:txBody>
      </p:sp>
      <p:sp>
        <p:nvSpPr>
          <p:cNvPr id="25605" name="Rectangle 2"/>
          <p:cNvSpPr>
            <a:spLocks noGrp="1" noRot="1" noChangeAspect="1" noChangeArrowheads="1" noTextEdit="1"/>
          </p:cNvSpPr>
          <p:nvPr>
            <p:ph type="sldImg"/>
          </p:nvPr>
        </p:nvSpPr>
        <p:spPr>
          <a:xfrm>
            <a:off x="1217613" y="738188"/>
            <a:ext cx="4648200" cy="3486150"/>
          </a:xfrm>
          <a:ln/>
        </p:spPr>
      </p:sp>
      <p:sp>
        <p:nvSpPr>
          <p:cNvPr id="25606" name="Text Box 5"/>
          <p:cNvSpPr txBox="1">
            <a:spLocks noChangeArrowheads="1"/>
          </p:cNvSpPr>
          <p:nvPr/>
        </p:nvSpPr>
        <p:spPr bwMode="auto">
          <a:xfrm>
            <a:off x="1022350" y="4721225"/>
            <a:ext cx="5038725" cy="635000"/>
          </a:xfrm>
          <a:prstGeom prst="rect">
            <a:avLst/>
          </a:prstGeom>
          <a:solidFill>
            <a:srgbClr val="EAEAEA"/>
          </a:solidFill>
          <a:ln w="9525">
            <a:solidFill>
              <a:schemeClr val="tx1"/>
            </a:solidFill>
            <a:miter lim="800000"/>
            <a:headEnd/>
            <a:tailEnd/>
          </a:ln>
        </p:spPr>
        <p:txBody>
          <a:bodyPr lIns="0" tIns="46577" rIns="88119" bIns="46577">
            <a:spAutoFit/>
          </a:bodyPr>
          <a:lstStyle/>
          <a:p>
            <a:pPr marL="931863" lvl="2" defTabSz="931863">
              <a:spcBef>
                <a:spcPct val="50000"/>
              </a:spcBef>
              <a:buSzPct val="100000"/>
            </a:pPr>
            <a:endParaRPr lang="en-US" sz="1000" b="1">
              <a:solidFill>
                <a:srgbClr val="000000"/>
              </a:solidFill>
              <a:latin typeface="Arial" charset="0"/>
              <a:cs typeface="Times New Roman" pitchFamily="18" charset="0"/>
              <a:sym typeface="Times New Roman" pitchFamily="18" charset="0"/>
            </a:endParaRPr>
          </a:p>
          <a:p>
            <a:pPr marL="931863" lvl="2" defTabSz="931863">
              <a:spcBef>
                <a:spcPct val="50000"/>
              </a:spcBef>
              <a:buSzPct val="100000"/>
            </a:pPr>
            <a:r>
              <a:rPr lang="en-US" sz="1000" b="1">
                <a:solidFill>
                  <a:srgbClr val="000000"/>
                </a:solidFill>
                <a:latin typeface="Arial" charset="0"/>
                <a:cs typeface="Times New Roman" pitchFamily="18" charset="0"/>
                <a:sym typeface="Times New Roman" pitchFamily="18" charset="0"/>
              </a:rPr>
              <a:t>El HUD </a:t>
            </a:r>
            <a:r>
              <a:rPr lang="es-ES_tradnl" sz="1000" b="1">
                <a:solidFill>
                  <a:srgbClr val="000000"/>
                </a:solidFill>
                <a:latin typeface="Arial" charset="0"/>
                <a:cs typeface="Times New Roman" pitchFamily="18" charset="0"/>
                <a:sym typeface="Times New Roman" pitchFamily="18" charset="0"/>
              </a:rPr>
              <a:t>dispone de </a:t>
            </a:r>
            <a:r>
              <a:rPr lang="en-US" sz="1000" b="1">
                <a:solidFill>
                  <a:srgbClr val="000000"/>
                </a:solidFill>
                <a:latin typeface="Arial" charset="0"/>
                <a:cs typeface="Times New Roman" pitchFamily="18" charset="0"/>
                <a:sym typeface="Times New Roman" pitchFamily="18" charset="0"/>
              </a:rPr>
              <a:t>requisitos adicionales de pr</a:t>
            </a:r>
            <a:r>
              <a:rPr lang="en-US" sz="1000" b="1">
                <a:solidFill>
                  <a:srgbClr val="000000"/>
                </a:solidFill>
                <a:cs typeface="Times New Roman" pitchFamily="18" charset="0"/>
                <a:sym typeface="Times New Roman" pitchFamily="18" charset="0"/>
              </a:rPr>
              <a:t>á</a:t>
            </a:r>
            <a:r>
              <a:rPr lang="en-US" sz="1000" b="1">
                <a:solidFill>
                  <a:srgbClr val="000000"/>
                </a:solidFill>
                <a:latin typeface="Arial" charset="0"/>
                <a:cs typeface="Times New Roman" pitchFamily="18" charset="0"/>
                <a:sym typeface="Times New Roman" pitchFamily="18" charset="0"/>
              </a:rPr>
              <a:t>cticas de trabajo. Consulte la diapositiva 2-12.</a:t>
            </a:r>
          </a:p>
        </p:txBody>
      </p:sp>
      <p:pic>
        <p:nvPicPr>
          <p:cNvPr id="25607" name="Picture 6" descr="HUD-seal-color 300 DPI"/>
          <p:cNvPicPr>
            <a:picLocks noChangeAspect="1" noChangeArrowheads="1"/>
          </p:cNvPicPr>
          <p:nvPr/>
        </p:nvPicPr>
        <p:blipFill>
          <a:blip r:embed="rId3"/>
          <a:srcRect/>
          <a:stretch>
            <a:fillRect/>
          </a:stretch>
        </p:blipFill>
        <p:spPr bwMode="auto">
          <a:xfrm>
            <a:off x="1168400" y="4795838"/>
            <a:ext cx="584200" cy="560387"/>
          </a:xfrm>
          <a:prstGeom prst="rect">
            <a:avLst/>
          </a:prstGeom>
          <a:noFill/>
          <a:ln w="9525">
            <a:noFill/>
            <a:miter lim="800000"/>
            <a:headEnd/>
            <a:tailEnd/>
          </a:ln>
        </p:spPr>
      </p:pic>
    </p:spTree>
    <p:extLst>
      <p:ext uri="{BB962C8B-B14F-4D97-AF65-F5344CB8AC3E}">
        <p14:creationId xmlns:p14="http://schemas.microsoft.com/office/powerpoint/2010/main" val="4188444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p>
            <a:r>
              <a:rPr lang="es-ES_tradnl" smtClean="0">
                <a:solidFill>
                  <a:srgbClr val="000000"/>
                </a:solidFill>
              </a:rPr>
              <a:t>Prácticas seguras para trabajar con el plomo</a:t>
            </a:r>
            <a:r>
              <a:rPr lang="en-US" smtClean="0">
                <a:solidFill>
                  <a:srgbClr val="000000"/>
                </a:solidFill>
              </a:rPr>
              <a:t> en labores de renovación, reparación y pintura</a:t>
            </a:r>
          </a:p>
        </p:txBody>
      </p:sp>
      <p:sp>
        <p:nvSpPr>
          <p:cNvPr id="26627" name="Rectangle 7"/>
          <p:cNvSpPr>
            <a:spLocks noGrp="1" noChangeArrowheads="1"/>
          </p:cNvSpPr>
          <p:nvPr>
            <p:ph type="sldNum" sz="quarter" idx="5"/>
          </p:nvPr>
        </p:nvSpPr>
        <p:spPr>
          <a:noFill/>
        </p:spPr>
        <p:txBody>
          <a:bodyPr/>
          <a:lstStyle/>
          <a:p>
            <a:r>
              <a:rPr lang="en-US" smtClean="0">
                <a:solidFill>
                  <a:srgbClr val="000000"/>
                </a:solidFill>
              </a:rPr>
              <a:t>2-</a:t>
            </a:r>
            <a:fld id="{1D105142-12DC-4DD4-AD2E-220497A96806}" type="slidenum">
              <a:rPr lang="en-US" smtClean="0">
                <a:solidFill>
                  <a:srgbClr val="000000"/>
                </a:solidFill>
              </a:rPr>
              <a:pPr/>
              <a:t>23</a:t>
            </a:fld>
            <a:endParaRPr lang="en-US" smtClean="0">
              <a:solidFill>
                <a:srgbClr val="000000"/>
              </a:solidFill>
            </a:endParaRPr>
          </a:p>
        </p:txBody>
      </p:sp>
      <p:sp>
        <p:nvSpPr>
          <p:cNvPr id="26628" name="Rectangle 9"/>
          <p:cNvSpPr>
            <a:spLocks noGrp="1" noChangeArrowheads="1"/>
          </p:cNvSpPr>
          <p:nvPr>
            <p:ph type="dt" sz="quarter" idx="1"/>
          </p:nvPr>
        </p:nvSpPr>
        <p:spPr>
          <a:noFill/>
        </p:spPr>
        <p:txBody>
          <a:bodyPr/>
          <a:lstStyle/>
          <a:p>
            <a:r>
              <a:rPr lang="en-US" smtClean="0">
                <a:solidFill>
                  <a:srgbClr val="000000"/>
                </a:solidFill>
              </a:rPr>
              <a:t>Octubre de 2011</a:t>
            </a:r>
          </a:p>
        </p:txBody>
      </p:sp>
      <p:sp>
        <p:nvSpPr>
          <p:cNvPr id="26629" name="Rectangle 1026"/>
          <p:cNvSpPr>
            <a:spLocks noGrp="1" noRot="1" noChangeAspect="1" noChangeArrowheads="1" noTextEdit="1"/>
          </p:cNvSpPr>
          <p:nvPr>
            <p:ph type="sldImg"/>
          </p:nvPr>
        </p:nvSpPr>
        <p:spPr>
          <a:xfrm>
            <a:off x="1144588" y="665163"/>
            <a:ext cx="4648200" cy="3486150"/>
          </a:xfrm>
          <a:ln/>
        </p:spPr>
      </p:sp>
      <p:sp>
        <p:nvSpPr>
          <p:cNvPr id="26630" name="Rectangle 1027"/>
          <p:cNvSpPr>
            <a:spLocks noGrp="1" noChangeArrowheads="1"/>
          </p:cNvSpPr>
          <p:nvPr>
            <p:ph type="body" idx="1"/>
          </p:nvPr>
        </p:nvSpPr>
        <p:spPr>
          <a:xfrm>
            <a:off x="933450" y="4416425"/>
            <a:ext cx="5375275" cy="4179888"/>
          </a:xfrm>
          <a:noFill/>
          <a:ln/>
        </p:spPr>
        <p:txBody>
          <a:bodyPr/>
          <a:lstStyle/>
          <a:p>
            <a:pPr eaLnBrk="1" hangingPunct="1">
              <a:buFontTx/>
              <a:buNone/>
            </a:pPr>
            <a:r>
              <a:rPr lang="es-ES_tradnl" sz="1000" b="1" smtClean="0">
                <a:solidFill>
                  <a:srgbClr val="000000"/>
                </a:solidFill>
                <a:latin typeface="Arial" charset="0"/>
                <a:cs typeface="Times New Roman" pitchFamily="18" charset="0"/>
                <a:sym typeface="Times New Roman" pitchFamily="18" charset="0"/>
              </a:rPr>
              <a:t>Cumplimiento de la ley</a:t>
            </a:r>
            <a:r>
              <a:rPr lang="en-US" sz="1000" b="1" smtClean="0">
                <a:solidFill>
                  <a:srgbClr val="000000"/>
                </a:solidFill>
                <a:latin typeface="Arial" charset="0"/>
                <a:cs typeface="Times New Roman" pitchFamily="18" charset="0"/>
                <a:sym typeface="Times New Roman" pitchFamily="18" charset="0"/>
              </a:rPr>
              <a:t>: </a:t>
            </a:r>
          </a:p>
          <a:p>
            <a:pPr marL="228600" lvl="1" indent="-114300" eaLnBrk="1" hangingPunct="1"/>
            <a:r>
              <a:rPr lang="en-US" sz="1000" smtClean="0">
                <a:solidFill>
                  <a:srgbClr val="000000"/>
                </a:solidFill>
                <a:latin typeface="Arial" charset="0"/>
                <a:cs typeface="Arial" charset="0"/>
                <a:sym typeface="Times New Roman" pitchFamily="18" charset="0"/>
              </a:rPr>
              <a:t>La EPA está facultada para </a:t>
            </a:r>
            <a:r>
              <a:rPr lang="es-ES_tradnl" sz="1000" smtClean="0">
                <a:solidFill>
                  <a:srgbClr val="000000"/>
                </a:solidFill>
                <a:latin typeface="Arial" charset="0"/>
                <a:cs typeface="Arial" charset="0"/>
                <a:sym typeface="Times New Roman" pitchFamily="18" charset="0"/>
              </a:rPr>
              <a:t>imponer </a:t>
            </a:r>
            <a:r>
              <a:rPr lang="en-US" sz="1000" smtClean="0">
                <a:solidFill>
                  <a:srgbClr val="000000"/>
                </a:solidFill>
                <a:latin typeface="Arial" charset="0"/>
                <a:cs typeface="Arial" charset="0"/>
                <a:sym typeface="Times New Roman" pitchFamily="18" charset="0"/>
              </a:rPr>
              <a:t>sanciones civiles de $37,500 por cada infracción cometida y una sanción penal adicional de $37,500 más reclusión por el incumplimiento consciente y premeditado de las exigencias de la regla de renovación, reparación y pintura.</a:t>
            </a:r>
          </a:p>
          <a:p>
            <a:pPr marL="228600" lvl="1" indent="-114300" eaLnBrk="1" hangingPunct="1"/>
            <a:r>
              <a:rPr lang="en-US" sz="1000" smtClean="0">
                <a:solidFill>
                  <a:srgbClr val="000000"/>
                </a:solidFill>
                <a:latin typeface="Arial" charset="0"/>
                <a:cs typeface="Arial" charset="0"/>
                <a:sym typeface="Times New Roman" pitchFamily="18" charset="0"/>
              </a:rPr>
              <a:t>La EPA también puede revocar la certificación de una empresa certificada o de un renovador certificado que infrinja los requisitos de la regla de renovación, reparación y pintura.</a:t>
            </a:r>
            <a:r>
              <a:rPr lang="en-US" sz="1000" smtClean="0">
                <a:solidFill>
                  <a:srgbClr val="000000"/>
                </a:solidFill>
                <a:latin typeface="Arial" charset="0"/>
                <a:cs typeface="Times New Roman" pitchFamily="18" charset="0"/>
                <a:sym typeface="Times New Roman" pitchFamily="18" charset="0"/>
              </a:rPr>
              <a:t> </a:t>
            </a:r>
          </a:p>
          <a:p>
            <a:pPr marL="228600" lvl="1" indent="-114300" eaLnBrk="1" hangingPunct="1"/>
            <a:r>
              <a:rPr lang="es-US" sz="1000" smtClean="0">
                <a:solidFill>
                  <a:srgbClr val="000000"/>
                </a:solidFill>
                <a:latin typeface="Arial" charset="0"/>
                <a:cs typeface="Times New Roman" pitchFamily="18" charset="0"/>
                <a:sym typeface="Times New Roman" pitchFamily="18" charset="0"/>
              </a:rPr>
              <a:t>Se debe recordar que el infractor puede ser una empresa de renovación certificada o un contratista no certificado que desconozca o eluda el requisito de convertirse en una empresa de renovación certificada</a:t>
            </a:r>
            <a:r>
              <a:rPr lang="en-US" sz="1000" smtClean="0">
                <a:solidFill>
                  <a:srgbClr val="000000"/>
                </a:solidFill>
                <a:latin typeface="Arial" charset="0"/>
                <a:cs typeface="Times New Roman" pitchFamily="18" charset="0"/>
                <a:sym typeface="Times New Roman" pitchFamily="18" charset="0"/>
              </a:rPr>
              <a:t>.</a:t>
            </a:r>
          </a:p>
        </p:txBody>
      </p:sp>
    </p:spTree>
    <p:extLst>
      <p:ext uri="{BB962C8B-B14F-4D97-AF65-F5344CB8AC3E}">
        <p14:creationId xmlns:p14="http://schemas.microsoft.com/office/powerpoint/2010/main" val="2746492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p:spPr>
        <p:txBody>
          <a:bodyPr/>
          <a:lstStyle/>
          <a:p>
            <a:r>
              <a:rPr lang="es-ES_tradnl" smtClean="0">
                <a:solidFill>
                  <a:srgbClr val="000000"/>
                </a:solidFill>
              </a:rPr>
              <a:t>Prácticas seguras para trabajar con el plomo</a:t>
            </a:r>
            <a:r>
              <a:rPr lang="en-US" smtClean="0">
                <a:solidFill>
                  <a:srgbClr val="000000"/>
                </a:solidFill>
              </a:rPr>
              <a:t> en labores de renovación, reparación y pintura</a:t>
            </a:r>
          </a:p>
        </p:txBody>
      </p:sp>
      <p:sp>
        <p:nvSpPr>
          <p:cNvPr id="27651" name="Rectangle 7"/>
          <p:cNvSpPr>
            <a:spLocks noGrp="1" noChangeArrowheads="1"/>
          </p:cNvSpPr>
          <p:nvPr>
            <p:ph type="sldNum" sz="quarter" idx="5"/>
          </p:nvPr>
        </p:nvSpPr>
        <p:spPr>
          <a:noFill/>
        </p:spPr>
        <p:txBody>
          <a:bodyPr/>
          <a:lstStyle/>
          <a:p>
            <a:r>
              <a:rPr lang="en-US" smtClean="0">
                <a:solidFill>
                  <a:srgbClr val="000000"/>
                </a:solidFill>
              </a:rPr>
              <a:t>2-</a:t>
            </a:r>
            <a:fld id="{0CFC4230-1A48-4D03-950D-3236D0F51A18}" type="slidenum">
              <a:rPr lang="en-US" smtClean="0">
                <a:solidFill>
                  <a:srgbClr val="000000"/>
                </a:solidFill>
              </a:rPr>
              <a:pPr/>
              <a:t>24</a:t>
            </a:fld>
            <a:endParaRPr lang="en-US" smtClean="0">
              <a:solidFill>
                <a:srgbClr val="000000"/>
              </a:solidFill>
            </a:endParaRPr>
          </a:p>
        </p:txBody>
      </p:sp>
      <p:sp>
        <p:nvSpPr>
          <p:cNvPr id="27652" name="Rectangle 9"/>
          <p:cNvSpPr>
            <a:spLocks noGrp="1" noChangeArrowheads="1"/>
          </p:cNvSpPr>
          <p:nvPr>
            <p:ph type="dt" sz="quarter" idx="1"/>
          </p:nvPr>
        </p:nvSpPr>
        <p:spPr>
          <a:noFill/>
        </p:spPr>
        <p:txBody>
          <a:bodyPr/>
          <a:lstStyle/>
          <a:p>
            <a:r>
              <a:rPr lang="en-US" smtClean="0">
                <a:solidFill>
                  <a:srgbClr val="000000"/>
                </a:solidFill>
              </a:rPr>
              <a:t>Octubre de 2011</a:t>
            </a:r>
          </a:p>
        </p:txBody>
      </p:sp>
      <p:sp>
        <p:nvSpPr>
          <p:cNvPr id="27653" name="Rectangle 7"/>
          <p:cNvSpPr txBox="1">
            <a:spLocks noGrp="1" noChangeArrowheads="1"/>
          </p:cNvSpPr>
          <p:nvPr/>
        </p:nvSpPr>
        <p:spPr bwMode="auto">
          <a:xfrm>
            <a:off x="657225" y="8853488"/>
            <a:ext cx="730250" cy="295275"/>
          </a:xfrm>
          <a:prstGeom prst="rect">
            <a:avLst/>
          </a:prstGeom>
          <a:noFill/>
          <a:ln w="9525">
            <a:noFill/>
            <a:miter lim="800000"/>
            <a:headEnd/>
            <a:tailEnd/>
          </a:ln>
        </p:spPr>
        <p:txBody>
          <a:bodyPr lIns="93158" tIns="46580" rIns="93158" bIns="46580" anchor="b"/>
          <a:lstStyle/>
          <a:p>
            <a:pPr defTabSz="931863" eaLnBrk="1" hangingPunct="1">
              <a:buSzPct val="100000"/>
            </a:pPr>
            <a:r>
              <a:rPr lang="en-US" sz="1000">
                <a:solidFill>
                  <a:srgbClr val="000000"/>
                </a:solidFill>
                <a:latin typeface="Arial" charset="0"/>
                <a:cs typeface="Times New Roman" pitchFamily="18" charset="0"/>
                <a:sym typeface="Times New Roman" pitchFamily="18" charset="0"/>
              </a:rPr>
              <a:t>2-</a:t>
            </a:r>
            <a:fld id="{F4655F4F-8F7E-4651-A738-D93DDD7B66B9}" type="slidenum">
              <a:rPr lang="en-US" sz="1000">
                <a:solidFill>
                  <a:srgbClr val="000000"/>
                </a:solidFill>
                <a:latin typeface="Arial" charset="0"/>
                <a:cs typeface="Times New Roman" pitchFamily="18" charset="0"/>
                <a:sym typeface="Times New Roman" pitchFamily="18" charset="0"/>
              </a:rPr>
              <a:pPr defTabSz="931863" eaLnBrk="1" hangingPunct="1">
                <a:buSzPct val="100000"/>
              </a:pPr>
              <a:t>24</a:t>
            </a:fld>
            <a:endParaRPr lang="en-US" sz="1000">
              <a:solidFill>
                <a:srgbClr val="000000"/>
              </a:solidFill>
              <a:latin typeface="Arial" charset="0"/>
              <a:cs typeface="Times New Roman" pitchFamily="18" charset="0"/>
              <a:sym typeface="Times New Roman" pitchFamily="18" charset="0"/>
            </a:endParaRPr>
          </a:p>
        </p:txBody>
      </p:sp>
      <p:sp>
        <p:nvSpPr>
          <p:cNvPr id="27654" name="Rectangle 2"/>
          <p:cNvSpPr>
            <a:spLocks noGrp="1" noRot="1" noChangeAspect="1" noChangeArrowheads="1" noTextEdit="1"/>
          </p:cNvSpPr>
          <p:nvPr>
            <p:ph type="sldImg"/>
          </p:nvPr>
        </p:nvSpPr>
        <p:spPr>
          <a:xfrm>
            <a:off x="1144588" y="663575"/>
            <a:ext cx="4613275" cy="3460750"/>
          </a:xfrm>
          <a:ln w="12700" cap="flat">
            <a:solidFill>
              <a:schemeClr val="tx1"/>
            </a:solidFill>
          </a:ln>
        </p:spPr>
      </p:sp>
      <p:sp>
        <p:nvSpPr>
          <p:cNvPr id="27655" name="Rectangle 3"/>
          <p:cNvSpPr>
            <a:spLocks noGrp="1" noChangeArrowheads="1"/>
          </p:cNvSpPr>
          <p:nvPr>
            <p:ph type="body" idx="1"/>
          </p:nvPr>
        </p:nvSpPr>
        <p:spPr>
          <a:xfrm>
            <a:off x="730250" y="4241800"/>
            <a:ext cx="5476875" cy="4635500"/>
          </a:xfrm>
          <a:noFill/>
          <a:ln/>
        </p:spPr>
        <p:txBody>
          <a:bodyPr lIns="93804" tIns="46903" rIns="93804" bIns="46903"/>
          <a:lstStyle/>
          <a:p>
            <a:pPr eaLnBrk="1" hangingPunct="1">
              <a:spcBef>
                <a:spcPct val="0"/>
              </a:spcBef>
              <a:buFontTx/>
              <a:buNone/>
            </a:pPr>
            <a:r>
              <a:rPr lang="en-US" sz="900" smtClean="0">
                <a:solidFill>
                  <a:srgbClr val="000000"/>
                </a:solidFill>
                <a:latin typeface="Arial" charset="0"/>
                <a:cs typeface="Times New Roman" pitchFamily="18" charset="0"/>
                <a:sym typeface="Times New Roman" pitchFamily="18" charset="0"/>
              </a:rPr>
              <a:t>Los requisitos del HUD para viviendas que reciben ayuda federal son similares a los contenidos en la regla de EPA, con algunas excepciones. En este programa se destacarán las diferencias entre las reglas del HUD y la </a:t>
            </a:r>
            <a:r>
              <a:rPr lang="es-ES_tradnl" sz="900" smtClean="0">
                <a:solidFill>
                  <a:srgbClr val="000000"/>
                </a:solidFill>
                <a:latin typeface="Arial" charset="0"/>
                <a:cs typeface="Times New Roman" pitchFamily="18" charset="0"/>
                <a:sym typeface="Times New Roman" pitchFamily="18" charset="0"/>
              </a:rPr>
              <a:t>r</a:t>
            </a:r>
            <a:r>
              <a:rPr lang="en-US" sz="900" smtClean="0">
                <a:solidFill>
                  <a:srgbClr val="000000"/>
                </a:solidFill>
                <a:latin typeface="Arial" charset="0"/>
                <a:cs typeface="Times New Roman" pitchFamily="18" charset="0"/>
                <a:sym typeface="Times New Roman" pitchFamily="18" charset="0"/>
              </a:rPr>
              <a:t>egla RRP mediante cuadros de texto especiales que contienen el logotipo </a:t>
            </a:r>
            <a:r>
              <a:rPr lang="es-ES_tradnl" sz="900" smtClean="0">
                <a:solidFill>
                  <a:srgbClr val="000000"/>
                </a:solidFill>
                <a:latin typeface="Arial" charset="0"/>
                <a:cs typeface="Times New Roman" pitchFamily="18" charset="0"/>
                <a:sym typeface="Times New Roman" pitchFamily="18" charset="0"/>
              </a:rPr>
              <a:t>del </a:t>
            </a:r>
            <a:r>
              <a:rPr lang="en-US" sz="900" smtClean="0">
                <a:solidFill>
                  <a:srgbClr val="000000"/>
                </a:solidFill>
                <a:latin typeface="Arial" charset="0"/>
                <a:cs typeface="Times New Roman" pitchFamily="18" charset="0"/>
                <a:sym typeface="Times New Roman" pitchFamily="18" charset="0"/>
              </a:rPr>
              <a:t>HUD. Estos recuadros se ubican en la parte inferior de las páginas, donde haya alguna diferencia entre los requisitos de la EPA y del HUD. El Apéndice 2 incluye una descripción general de los requisitos del HUD y una tabla que detalla las diferencias entre las reglas.</a:t>
            </a:r>
          </a:p>
          <a:p>
            <a:pPr eaLnBrk="1" hangingPunct="1">
              <a:spcBef>
                <a:spcPct val="0"/>
              </a:spcBef>
              <a:buFontTx/>
              <a:buNone/>
            </a:pPr>
            <a:endParaRPr lang="en-US" sz="900" smtClean="0">
              <a:solidFill>
                <a:srgbClr val="000000"/>
              </a:solidFill>
              <a:latin typeface="Arial" charset="0"/>
              <a:cs typeface="Times New Roman" pitchFamily="18" charset="0"/>
              <a:sym typeface="Times New Roman" pitchFamily="18" charset="0"/>
            </a:endParaRPr>
          </a:p>
          <a:p>
            <a:pPr eaLnBrk="1" hangingPunct="1">
              <a:spcBef>
                <a:spcPct val="0"/>
              </a:spcBef>
              <a:buFontTx/>
              <a:buNone/>
            </a:pPr>
            <a:r>
              <a:rPr lang="en-US" sz="900" smtClean="0">
                <a:solidFill>
                  <a:srgbClr val="000000"/>
                </a:solidFill>
                <a:latin typeface="Arial" charset="0"/>
                <a:cs typeface="Times New Roman" pitchFamily="18" charset="0"/>
                <a:sym typeface="Times New Roman" pitchFamily="18" charset="0"/>
              </a:rPr>
              <a:t>La “Regla de viviendas sin plomo” del HUD se refiere a las viviendas de propiedad federal o con ayuda federal construidas antes de 1978, así como a las viviendas de propiedad federal que se venden. Este reglamento también se puede aplicar a las viviendas de propiedad de un organismo federal y operadas por un organismo federal distinto del HUD.</a:t>
            </a:r>
          </a:p>
          <a:p>
            <a:pPr eaLnBrk="1" hangingPunct="1">
              <a:spcBef>
                <a:spcPct val="0"/>
              </a:spcBef>
              <a:buFontTx/>
              <a:buNone/>
            </a:pPr>
            <a:endParaRPr lang="en-US" sz="900" smtClean="0">
              <a:solidFill>
                <a:srgbClr val="000000"/>
              </a:solidFill>
              <a:latin typeface="Arial" charset="0"/>
              <a:cs typeface="Times New Roman" pitchFamily="18" charset="0"/>
              <a:sym typeface="Times New Roman" pitchFamily="18" charset="0"/>
            </a:endParaRPr>
          </a:p>
          <a:p>
            <a:pPr eaLnBrk="1" hangingPunct="1">
              <a:spcBef>
                <a:spcPct val="0"/>
              </a:spcBef>
              <a:buFontTx/>
              <a:buNone/>
            </a:pPr>
            <a:r>
              <a:rPr lang="en-US" sz="900" smtClean="0">
                <a:solidFill>
                  <a:srgbClr val="000000"/>
                </a:solidFill>
                <a:latin typeface="Arial" charset="0"/>
                <a:cs typeface="Times New Roman" pitchFamily="18" charset="0"/>
                <a:sym typeface="Times New Roman" pitchFamily="18" charset="0"/>
              </a:rPr>
              <a:t>La regla del HUD no contempla las “instalaciones ocupadas por niños”, a menos que formen parte de una propiedad residencial incluida en la regla. Esto la diferencia de la regla de renovación, reparación y pintura de la EPA, que abarca viviendas e instalaciones ocupadas por niños, </a:t>
            </a:r>
            <a:r>
              <a:rPr lang="es-ES_tradnl" sz="900" smtClean="0">
                <a:solidFill>
                  <a:srgbClr val="000000"/>
                </a:solidFill>
                <a:latin typeface="Arial" charset="0"/>
                <a:cs typeface="Times New Roman" pitchFamily="18" charset="0"/>
                <a:sym typeface="Times New Roman" pitchFamily="18" charset="0"/>
              </a:rPr>
              <a:t>reciban </a:t>
            </a:r>
            <a:r>
              <a:rPr lang="en-US" sz="900" smtClean="0">
                <a:solidFill>
                  <a:srgbClr val="000000"/>
                </a:solidFill>
                <a:latin typeface="Arial" charset="0"/>
                <a:cs typeface="Times New Roman" pitchFamily="18" charset="0"/>
                <a:sym typeface="Times New Roman" pitchFamily="18" charset="0"/>
              </a:rPr>
              <a:t>ayuda federal</a:t>
            </a:r>
            <a:r>
              <a:rPr lang="es-ES_tradnl" sz="900" smtClean="0">
                <a:solidFill>
                  <a:srgbClr val="000000"/>
                </a:solidFill>
                <a:latin typeface="Arial" charset="0"/>
                <a:cs typeface="Times New Roman" pitchFamily="18" charset="0"/>
                <a:sym typeface="Times New Roman" pitchFamily="18" charset="0"/>
              </a:rPr>
              <a:t> o no</a:t>
            </a:r>
            <a:r>
              <a:rPr lang="en-US" sz="900" smtClean="0">
                <a:solidFill>
                  <a:srgbClr val="000000"/>
                </a:solidFill>
                <a:latin typeface="Arial" charset="0"/>
                <a:cs typeface="Times New Roman" pitchFamily="18" charset="0"/>
                <a:sym typeface="Times New Roman" pitchFamily="18" charset="0"/>
              </a:rPr>
              <a:t>. Cuando exista alguna diferencia entre los reglamentos de la EPA y del HUD, se debe aplicar la norma más protectora. </a:t>
            </a:r>
          </a:p>
          <a:p>
            <a:pPr eaLnBrk="1" hangingPunct="1">
              <a:spcBef>
                <a:spcPct val="0"/>
              </a:spcBef>
              <a:buFontTx/>
              <a:buNone/>
            </a:pPr>
            <a:endParaRPr lang="en-US" sz="900" smtClean="0">
              <a:solidFill>
                <a:srgbClr val="000000"/>
              </a:solidFill>
              <a:latin typeface="Arial" charset="0"/>
              <a:cs typeface="Times New Roman" pitchFamily="18" charset="0"/>
              <a:sym typeface="Times New Roman" pitchFamily="18" charset="0"/>
            </a:endParaRPr>
          </a:p>
          <a:p>
            <a:pPr eaLnBrk="1" hangingPunct="1">
              <a:spcBef>
                <a:spcPct val="0"/>
              </a:spcBef>
              <a:buFontTx/>
              <a:buNone/>
            </a:pPr>
            <a:r>
              <a:rPr lang="en-US" sz="900" smtClean="0">
                <a:solidFill>
                  <a:srgbClr val="000000"/>
                </a:solidFill>
                <a:latin typeface="Arial" charset="0"/>
                <a:cs typeface="Times New Roman" pitchFamily="18" charset="0"/>
                <a:sym typeface="Times New Roman" pitchFamily="18" charset="0"/>
              </a:rPr>
              <a:t>El HUD cuenta con numerosos programas que brindan ayuda financiera, por ejemplo: rehabilitación, desarrollo comunitario, asesoría en adquisiciones, etc. El HUD exige que se aborden los peligros de la pintura a base de plomo (tales como el raspado de pintura, superficies con fricción e impacto y alt</a:t>
            </a:r>
            <a:r>
              <a:rPr lang="es-ES_tradnl" sz="900" smtClean="0">
                <a:solidFill>
                  <a:srgbClr val="000000"/>
                </a:solidFill>
                <a:latin typeface="Arial" charset="0"/>
                <a:cs typeface="Times New Roman" pitchFamily="18" charset="0"/>
                <a:sym typeface="Times New Roman" pitchFamily="18" charset="0"/>
              </a:rPr>
              <a:t>a</a:t>
            </a:r>
            <a:r>
              <a:rPr lang="en-US" sz="900" smtClean="0">
                <a:solidFill>
                  <a:srgbClr val="000000"/>
                </a:solidFill>
                <a:latin typeface="Arial" charset="0"/>
                <a:cs typeface="Times New Roman" pitchFamily="18" charset="0"/>
                <a:sym typeface="Times New Roman" pitchFamily="18" charset="0"/>
              </a:rPr>
              <a:t>s </a:t>
            </a:r>
            <a:r>
              <a:rPr lang="es-ES_tradnl" sz="900" smtClean="0">
                <a:solidFill>
                  <a:srgbClr val="000000"/>
                </a:solidFill>
                <a:latin typeface="Arial" charset="0"/>
                <a:cs typeface="Times New Roman" pitchFamily="18" charset="0"/>
                <a:sym typeface="Times New Roman" pitchFamily="18" charset="0"/>
              </a:rPr>
              <a:t>concentraciones </a:t>
            </a:r>
            <a:r>
              <a:rPr lang="en-US" sz="900" smtClean="0">
                <a:solidFill>
                  <a:srgbClr val="000000"/>
                </a:solidFill>
                <a:latin typeface="Arial" charset="0"/>
                <a:cs typeface="Times New Roman" pitchFamily="18" charset="0"/>
                <a:sym typeface="Times New Roman" pitchFamily="18" charset="0"/>
              </a:rPr>
              <a:t>de polvo con plomo) </a:t>
            </a:r>
            <a:r>
              <a:rPr lang="es-ES_tradnl" sz="900" smtClean="0">
                <a:solidFill>
                  <a:srgbClr val="000000"/>
                </a:solidFill>
                <a:latin typeface="Arial" charset="0"/>
                <a:cs typeface="Times New Roman" pitchFamily="18" charset="0"/>
                <a:sym typeface="Times New Roman" pitchFamily="18" charset="0"/>
              </a:rPr>
              <a:t>relacionando </a:t>
            </a:r>
            <a:r>
              <a:rPr lang="en-US" sz="900" smtClean="0">
                <a:solidFill>
                  <a:srgbClr val="000000"/>
                </a:solidFill>
                <a:latin typeface="Arial" charset="0"/>
                <a:cs typeface="Times New Roman" pitchFamily="18" charset="0"/>
                <a:sym typeface="Times New Roman" pitchFamily="18" charset="0"/>
              </a:rPr>
              <a:t>dichas actividades con la ayuda financiera que otorga el HUD. Al consultar con el cliente si una vivienda recibe ayuda federal, los renovadores deben reconocer que ésta podría provenir de un gobierno estatal o local, </a:t>
            </a:r>
            <a:r>
              <a:rPr lang="es-ES_tradnl" sz="900" smtClean="0">
                <a:solidFill>
                  <a:srgbClr val="000000"/>
                </a:solidFill>
                <a:latin typeface="Arial" charset="0"/>
                <a:cs typeface="Times New Roman" pitchFamily="18" charset="0"/>
                <a:sym typeface="Times New Roman" pitchFamily="18" charset="0"/>
              </a:rPr>
              <a:t>o de </a:t>
            </a:r>
            <a:r>
              <a:rPr lang="en-US" sz="900" smtClean="0">
                <a:solidFill>
                  <a:srgbClr val="000000"/>
                </a:solidFill>
                <a:latin typeface="Arial" charset="0"/>
                <a:cs typeface="Times New Roman" pitchFamily="18" charset="0"/>
                <a:sym typeface="Times New Roman" pitchFamily="18" charset="0"/>
              </a:rPr>
              <a:t>una corporación de desarrollo comunitario u otra entidad local, por lo cual es posible que tengan que pedirle al cliente que confirme cuál es la fuente </a:t>
            </a:r>
            <a:r>
              <a:rPr lang="es-ES_tradnl" sz="900" smtClean="0">
                <a:solidFill>
                  <a:srgbClr val="000000"/>
                </a:solidFill>
                <a:latin typeface="Arial" charset="0"/>
                <a:cs typeface="Times New Roman" pitchFamily="18" charset="0"/>
                <a:sym typeface="Times New Roman" pitchFamily="18" charset="0"/>
              </a:rPr>
              <a:t>principal </a:t>
            </a:r>
            <a:r>
              <a:rPr lang="en-US" sz="900" smtClean="0">
                <a:solidFill>
                  <a:srgbClr val="000000"/>
                </a:solidFill>
                <a:latin typeface="Arial" charset="0"/>
                <a:cs typeface="Times New Roman" pitchFamily="18" charset="0"/>
                <a:sym typeface="Times New Roman" pitchFamily="18" charset="0"/>
              </a:rPr>
              <a:t> de los fondos de ayuda.</a:t>
            </a:r>
          </a:p>
          <a:p>
            <a:pPr eaLnBrk="1" hangingPunct="1">
              <a:spcBef>
                <a:spcPct val="0"/>
              </a:spcBef>
              <a:buFontTx/>
              <a:buNone/>
            </a:pPr>
            <a:endParaRPr lang="en-US" sz="900" smtClean="0">
              <a:solidFill>
                <a:srgbClr val="000000"/>
              </a:solidFill>
              <a:latin typeface="Arial" charset="0"/>
              <a:cs typeface="Times New Roman" pitchFamily="18" charset="0"/>
              <a:sym typeface="Times New Roman" pitchFamily="18" charset="0"/>
            </a:endParaRPr>
          </a:p>
          <a:p>
            <a:pPr eaLnBrk="1" hangingPunct="1">
              <a:spcBef>
                <a:spcPct val="0"/>
              </a:spcBef>
              <a:buFontTx/>
              <a:buNone/>
            </a:pPr>
            <a:r>
              <a:rPr lang="en-US" sz="900" smtClean="0">
                <a:solidFill>
                  <a:srgbClr val="000000"/>
                </a:solidFill>
                <a:latin typeface="Arial" charset="0"/>
                <a:cs typeface="Times New Roman" pitchFamily="18" charset="0"/>
                <a:sym typeface="Times New Roman" pitchFamily="18" charset="0"/>
              </a:rPr>
              <a:t>El HUD no reconoce por si sol</a:t>
            </a:r>
            <a:r>
              <a:rPr lang="es-ES_tradnl" sz="900" smtClean="0">
                <a:solidFill>
                  <a:srgbClr val="000000"/>
                </a:solidFill>
                <a:latin typeface="Arial" charset="0"/>
                <a:cs typeface="Times New Roman" pitchFamily="18" charset="0"/>
                <a:sym typeface="Times New Roman" pitchFamily="18" charset="0"/>
              </a:rPr>
              <a:t>o</a:t>
            </a:r>
            <a:r>
              <a:rPr lang="en-US" sz="900" smtClean="0">
                <a:solidFill>
                  <a:srgbClr val="000000"/>
                </a:solidFill>
                <a:latin typeface="Arial" charset="0"/>
                <a:cs typeface="Times New Roman" pitchFamily="18" charset="0"/>
                <a:sym typeface="Times New Roman" pitchFamily="18" charset="0"/>
              </a:rPr>
              <a:t> la capacitación en el trabajo del trabajador y, en general, requiere que todas las personas que efectúan controles provis</a:t>
            </a:r>
            <a:r>
              <a:rPr lang="es-ES_tradnl" sz="900" smtClean="0">
                <a:solidFill>
                  <a:srgbClr val="000000"/>
                </a:solidFill>
                <a:latin typeface="Arial" charset="0"/>
                <a:cs typeface="Times New Roman" pitchFamily="18" charset="0"/>
                <a:sym typeface="Times New Roman" pitchFamily="18" charset="0"/>
              </a:rPr>
              <a:t>ionales</a:t>
            </a:r>
            <a:r>
              <a:rPr lang="en-US" sz="900" smtClean="0">
                <a:solidFill>
                  <a:srgbClr val="000000"/>
                </a:solidFill>
                <a:latin typeface="Arial" charset="0"/>
                <a:cs typeface="Times New Roman" pitchFamily="18" charset="0"/>
                <a:sym typeface="Times New Roman" pitchFamily="18" charset="0"/>
              </a:rPr>
              <a:t> (consulte la diapositiva 2-12) </a:t>
            </a:r>
            <a:r>
              <a:rPr lang="es-ES_tradnl" sz="900" smtClean="0">
                <a:solidFill>
                  <a:srgbClr val="000000"/>
                </a:solidFill>
                <a:latin typeface="Arial" charset="0"/>
                <a:cs typeface="Times New Roman" pitchFamily="18" charset="0"/>
                <a:sym typeface="Times New Roman" pitchFamily="18" charset="0"/>
              </a:rPr>
              <a:t>de </a:t>
            </a:r>
            <a:r>
              <a:rPr lang="en-US" sz="900" smtClean="0">
                <a:solidFill>
                  <a:srgbClr val="000000"/>
                </a:solidFill>
                <a:latin typeface="Arial" charset="0"/>
                <a:cs typeface="Times New Roman" pitchFamily="18" charset="0"/>
                <a:sym typeface="Times New Roman" pitchFamily="18" charset="0"/>
              </a:rPr>
              <a:t>los peligros del plomo, en una vivienda de propiedad federal y con ayuda federal, realicen un curso de capacitación aprobado por el HUD. Los requisitos de capacitación del HUD para el trabajo, excepto la reducción, se cumplen al aprobar satisfactoriamente el curso de renovador certificado, aprobado en conjunto por la EPA y el HUD.  </a:t>
            </a:r>
          </a:p>
        </p:txBody>
      </p:sp>
    </p:spTree>
    <p:extLst>
      <p:ext uri="{BB962C8B-B14F-4D97-AF65-F5344CB8AC3E}">
        <p14:creationId xmlns:p14="http://schemas.microsoft.com/office/powerpoint/2010/main" val="3419321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p:spPr>
        <p:txBody>
          <a:bodyPr/>
          <a:lstStyle/>
          <a:p>
            <a:r>
              <a:rPr lang="es-ES_tradnl" smtClean="0">
                <a:solidFill>
                  <a:srgbClr val="000000"/>
                </a:solidFill>
              </a:rPr>
              <a:t>Prácticas seguras para trabajar con el plomo</a:t>
            </a:r>
            <a:r>
              <a:rPr lang="en-US" smtClean="0">
                <a:solidFill>
                  <a:srgbClr val="000000"/>
                </a:solidFill>
              </a:rPr>
              <a:t> en labores de renovación, reparación y pintura</a:t>
            </a:r>
          </a:p>
        </p:txBody>
      </p:sp>
      <p:sp>
        <p:nvSpPr>
          <p:cNvPr id="28675" name="Rectangle 7"/>
          <p:cNvSpPr>
            <a:spLocks noGrp="1" noChangeArrowheads="1"/>
          </p:cNvSpPr>
          <p:nvPr>
            <p:ph type="sldNum" sz="quarter" idx="5"/>
          </p:nvPr>
        </p:nvSpPr>
        <p:spPr>
          <a:noFill/>
        </p:spPr>
        <p:txBody>
          <a:bodyPr/>
          <a:lstStyle/>
          <a:p>
            <a:r>
              <a:rPr lang="en-US" smtClean="0">
                <a:solidFill>
                  <a:srgbClr val="000000"/>
                </a:solidFill>
              </a:rPr>
              <a:t>2-</a:t>
            </a:r>
            <a:fld id="{4DDDE724-72DC-4DEA-A516-F51DF8AA881B}" type="slidenum">
              <a:rPr lang="en-US" smtClean="0">
                <a:solidFill>
                  <a:srgbClr val="000000"/>
                </a:solidFill>
              </a:rPr>
              <a:pPr/>
              <a:t>25</a:t>
            </a:fld>
            <a:endParaRPr lang="en-US" smtClean="0">
              <a:solidFill>
                <a:srgbClr val="000000"/>
              </a:solidFill>
            </a:endParaRPr>
          </a:p>
        </p:txBody>
      </p:sp>
      <p:sp>
        <p:nvSpPr>
          <p:cNvPr id="28676" name="Rectangle 9"/>
          <p:cNvSpPr>
            <a:spLocks noGrp="1" noChangeArrowheads="1"/>
          </p:cNvSpPr>
          <p:nvPr>
            <p:ph type="dt" sz="quarter" idx="1"/>
          </p:nvPr>
        </p:nvSpPr>
        <p:spPr>
          <a:noFill/>
        </p:spPr>
        <p:txBody>
          <a:bodyPr/>
          <a:lstStyle/>
          <a:p>
            <a:r>
              <a:rPr lang="en-US" smtClean="0">
                <a:solidFill>
                  <a:srgbClr val="000000"/>
                </a:solidFill>
              </a:rPr>
              <a:t>Octubre de 2011</a:t>
            </a:r>
          </a:p>
        </p:txBody>
      </p:sp>
      <p:sp>
        <p:nvSpPr>
          <p:cNvPr id="28677" name="Rectangle 7"/>
          <p:cNvSpPr txBox="1">
            <a:spLocks noGrp="1" noChangeArrowheads="1"/>
          </p:cNvSpPr>
          <p:nvPr/>
        </p:nvSpPr>
        <p:spPr bwMode="auto">
          <a:xfrm>
            <a:off x="657225" y="8853488"/>
            <a:ext cx="730250" cy="295275"/>
          </a:xfrm>
          <a:prstGeom prst="rect">
            <a:avLst/>
          </a:prstGeom>
          <a:noFill/>
          <a:ln w="9525">
            <a:noFill/>
            <a:miter lim="800000"/>
            <a:headEnd/>
            <a:tailEnd/>
          </a:ln>
        </p:spPr>
        <p:txBody>
          <a:bodyPr lIns="93158" tIns="46580" rIns="93158" bIns="46580" anchor="b"/>
          <a:lstStyle/>
          <a:p>
            <a:pPr defTabSz="931863" eaLnBrk="1" hangingPunct="1">
              <a:buSzPct val="100000"/>
            </a:pPr>
            <a:r>
              <a:rPr lang="en-US" sz="1000">
                <a:solidFill>
                  <a:srgbClr val="000000"/>
                </a:solidFill>
                <a:latin typeface="Arial" charset="0"/>
                <a:cs typeface="Times New Roman" pitchFamily="18" charset="0"/>
                <a:sym typeface="Times New Roman" pitchFamily="18" charset="0"/>
              </a:rPr>
              <a:t>2-</a:t>
            </a:r>
            <a:fld id="{96B1E232-835F-4E64-8BA4-3052A3D116B7}" type="slidenum">
              <a:rPr lang="en-US" sz="1000">
                <a:solidFill>
                  <a:srgbClr val="000000"/>
                </a:solidFill>
                <a:latin typeface="Arial" charset="0"/>
                <a:cs typeface="Times New Roman" pitchFamily="18" charset="0"/>
                <a:sym typeface="Times New Roman" pitchFamily="18" charset="0"/>
              </a:rPr>
              <a:pPr defTabSz="931863" eaLnBrk="1" hangingPunct="1">
                <a:buSzPct val="100000"/>
              </a:pPr>
              <a:t>25</a:t>
            </a:fld>
            <a:endParaRPr lang="en-US" sz="1000">
              <a:solidFill>
                <a:srgbClr val="000000"/>
              </a:solidFill>
              <a:latin typeface="Arial" charset="0"/>
              <a:cs typeface="Times New Roman" pitchFamily="18" charset="0"/>
              <a:sym typeface="Times New Roman" pitchFamily="18" charset="0"/>
            </a:endParaRPr>
          </a:p>
        </p:txBody>
      </p:sp>
      <p:sp>
        <p:nvSpPr>
          <p:cNvPr id="28678" name="Rectangle 2"/>
          <p:cNvSpPr>
            <a:spLocks noGrp="1" noRot="1" noChangeAspect="1" noChangeArrowheads="1" noTextEdit="1"/>
          </p:cNvSpPr>
          <p:nvPr>
            <p:ph type="sldImg"/>
          </p:nvPr>
        </p:nvSpPr>
        <p:spPr>
          <a:xfrm>
            <a:off x="1144588" y="663575"/>
            <a:ext cx="4613275" cy="3460750"/>
          </a:xfrm>
          <a:ln w="12700" cap="flat"/>
        </p:spPr>
      </p:sp>
      <p:sp>
        <p:nvSpPr>
          <p:cNvPr id="28679" name="Rectangle 3"/>
          <p:cNvSpPr>
            <a:spLocks noGrp="1" noChangeArrowheads="1"/>
          </p:cNvSpPr>
          <p:nvPr>
            <p:ph type="body" idx="1"/>
          </p:nvPr>
        </p:nvSpPr>
        <p:spPr>
          <a:xfrm>
            <a:off x="876300" y="4205288"/>
            <a:ext cx="5330825" cy="4633912"/>
          </a:xfrm>
          <a:noFill/>
          <a:ln/>
        </p:spPr>
        <p:txBody>
          <a:bodyPr lIns="93804" tIns="46903" rIns="93804" bIns="46903"/>
          <a:lstStyle/>
          <a:p>
            <a:pPr eaLnBrk="1" hangingPunct="1">
              <a:lnSpc>
                <a:spcPct val="90000"/>
              </a:lnSpc>
              <a:spcBef>
                <a:spcPct val="10000"/>
              </a:spcBef>
              <a:buFontTx/>
              <a:buNone/>
            </a:pPr>
            <a:endParaRPr lang="en-US" sz="900" smtClean="0">
              <a:solidFill>
                <a:srgbClr val="000000"/>
              </a:solidFill>
              <a:latin typeface="Arial" charset="0"/>
              <a:cs typeface="Times New Roman" pitchFamily="18" charset="0"/>
              <a:sym typeface="Times New Roman" pitchFamily="18" charset="0"/>
            </a:endParaRPr>
          </a:p>
          <a:p>
            <a:pPr eaLnBrk="1" hangingPunct="1">
              <a:lnSpc>
                <a:spcPct val="90000"/>
              </a:lnSpc>
              <a:spcBef>
                <a:spcPct val="10000"/>
              </a:spcBef>
              <a:buFontTx/>
              <a:buNone/>
            </a:pPr>
            <a:r>
              <a:rPr lang="en-US" sz="800" smtClean="0">
                <a:solidFill>
                  <a:srgbClr val="000000"/>
                </a:solidFill>
                <a:latin typeface="Arial" charset="0"/>
                <a:cs typeface="Times New Roman" pitchFamily="18" charset="0"/>
                <a:sym typeface="Times New Roman" pitchFamily="18" charset="0"/>
              </a:rPr>
              <a:t>La regla del HUD sobre viviendas sin plomo requiere trabajos seguros con el plomo en las actividades que figuran en la diapositiva.  Especifica cuáles son las prácticas prohibidas, los requisitos de protección de los ocupantes y los preparativos de la obra.  Se deben emplear técnicas de limpieza especiales y se debe obtener una aprobación.</a:t>
            </a:r>
          </a:p>
          <a:p>
            <a:pPr eaLnBrk="1" hangingPunct="1">
              <a:lnSpc>
                <a:spcPct val="90000"/>
              </a:lnSpc>
              <a:spcBef>
                <a:spcPct val="10000"/>
              </a:spcBef>
              <a:buFontTx/>
              <a:buNone/>
            </a:pPr>
            <a:endParaRPr lang="en-US" sz="800" smtClean="0">
              <a:solidFill>
                <a:srgbClr val="000000"/>
              </a:solidFill>
              <a:latin typeface="Arial" charset="0"/>
              <a:cs typeface="Times New Roman" pitchFamily="18" charset="0"/>
              <a:sym typeface="Times New Roman" pitchFamily="18" charset="0"/>
            </a:endParaRPr>
          </a:p>
          <a:p>
            <a:pPr eaLnBrk="1" hangingPunct="1">
              <a:lnSpc>
                <a:spcPct val="90000"/>
              </a:lnSpc>
              <a:spcBef>
                <a:spcPct val="10000"/>
              </a:spcBef>
              <a:buFontTx/>
              <a:buNone/>
            </a:pPr>
            <a:r>
              <a:rPr lang="en-US" sz="800" smtClean="0">
                <a:solidFill>
                  <a:srgbClr val="000000"/>
                </a:solidFill>
                <a:latin typeface="Arial" charset="0"/>
                <a:cs typeface="Times New Roman" pitchFamily="18" charset="0"/>
                <a:sym typeface="Times New Roman" pitchFamily="18" charset="0"/>
              </a:rPr>
              <a:t>Se exige la aplicación de prácticas de trabajo seguras con el plomo durante</a:t>
            </a:r>
            <a:r>
              <a:rPr lang="es-ES_tradnl" sz="800" smtClean="0">
                <a:solidFill>
                  <a:srgbClr val="000000"/>
                </a:solidFill>
                <a:latin typeface="Arial" charset="0"/>
                <a:cs typeface="Times New Roman" pitchFamily="18" charset="0"/>
                <a:sym typeface="Times New Roman" pitchFamily="18" charset="0"/>
              </a:rPr>
              <a:t> los siguientes casos</a:t>
            </a:r>
            <a:r>
              <a:rPr lang="en-US" sz="800" smtClean="0">
                <a:solidFill>
                  <a:srgbClr val="000000"/>
                </a:solidFill>
                <a:latin typeface="Arial" charset="0"/>
                <a:cs typeface="Times New Roman" pitchFamily="18" charset="0"/>
                <a:sym typeface="Times New Roman" pitchFamily="18" charset="0"/>
              </a:rPr>
              <a:t>:</a:t>
            </a:r>
          </a:p>
          <a:p>
            <a:pPr marL="342900" lvl="1" indent="-228600" eaLnBrk="1" hangingPunct="1">
              <a:lnSpc>
                <a:spcPct val="90000"/>
              </a:lnSpc>
              <a:spcBef>
                <a:spcPct val="10000"/>
              </a:spcBef>
            </a:pPr>
            <a:r>
              <a:rPr lang="en-US" sz="800" smtClean="0">
                <a:solidFill>
                  <a:srgbClr val="000000"/>
                </a:solidFill>
                <a:latin typeface="Arial" charset="0"/>
                <a:cs typeface="Times New Roman" pitchFamily="18" charset="0"/>
                <a:sym typeface="Times New Roman" pitchFamily="18" charset="0"/>
              </a:rPr>
              <a:t>Estabilización de la pintura: Renovación destinada a reparar superficies pintadas que no est</a:t>
            </a:r>
            <a:r>
              <a:rPr lang="es-ES_tradnl" sz="800" smtClean="0">
                <a:solidFill>
                  <a:srgbClr val="000000"/>
                </a:solidFill>
                <a:latin typeface="Arial" charset="0"/>
                <a:cs typeface="Times New Roman" pitchFamily="18" charset="0"/>
                <a:sym typeface="Times New Roman" pitchFamily="18" charset="0"/>
              </a:rPr>
              <a:t>é</a:t>
            </a:r>
            <a:r>
              <a:rPr lang="en-US" sz="800" smtClean="0">
                <a:solidFill>
                  <a:srgbClr val="000000"/>
                </a:solidFill>
                <a:latin typeface="Arial" charset="0"/>
                <a:cs typeface="Times New Roman" pitchFamily="18" charset="0"/>
                <a:sym typeface="Times New Roman" pitchFamily="18" charset="0"/>
              </a:rPr>
              <a:t>n intactas (desca</a:t>
            </a:r>
            <a:r>
              <a:rPr lang="es-ES_tradnl" sz="800" smtClean="0">
                <a:solidFill>
                  <a:srgbClr val="000000"/>
                </a:solidFill>
                <a:latin typeface="Arial" charset="0"/>
                <a:cs typeface="Times New Roman" pitchFamily="18" charset="0"/>
                <a:sym typeface="Times New Roman" pitchFamily="18" charset="0"/>
              </a:rPr>
              <a:t>scarillado</a:t>
            </a:r>
            <a:r>
              <a:rPr lang="en-US" sz="800" smtClean="0">
                <a:solidFill>
                  <a:srgbClr val="000000"/>
                </a:solidFill>
                <a:latin typeface="Arial" charset="0"/>
                <a:cs typeface="Times New Roman" pitchFamily="18" charset="0"/>
                <a:sym typeface="Times New Roman" pitchFamily="18" charset="0"/>
              </a:rPr>
              <a:t>, raspado u otro</a:t>
            </a:r>
            <a:r>
              <a:rPr lang="es-ES_tradnl" sz="800" smtClean="0">
                <a:solidFill>
                  <a:srgbClr val="000000"/>
                </a:solidFill>
                <a:latin typeface="Arial" charset="0"/>
                <a:cs typeface="Times New Roman" pitchFamily="18" charset="0"/>
                <a:sym typeface="Times New Roman" pitchFamily="18" charset="0"/>
              </a:rPr>
              <a:t>s</a:t>
            </a:r>
            <a:r>
              <a:rPr lang="en-US" sz="800" smtClean="0">
                <a:solidFill>
                  <a:srgbClr val="000000"/>
                </a:solidFill>
                <a:latin typeface="Arial" charset="0"/>
                <a:cs typeface="Times New Roman" pitchFamily="18" charset="0"/>
                <a:sym typeface="Times New Roman" pitchFamily="18" charset="0"/>
              </a:rPr>
              <a:t> daño</a:t>
            </a:r>
            <a:r>
              <a:rPr lang="es-ES_tradnl" sz="800" smtClean="0">
                <a:solidFill>
                  <a:srgbClr val="000000"/>
                </a:solidFill>
                <a:latin typeface="Arial" charset="0"/>
                <a:cs typeface="Times New Roman" pitchFamily="18" charset="0"/>
                <a:sym typeface="Times New Roman" pitchFamily="18" charset="0"/>
              </a:rPr>
              <a:t>s</a:t>
            </a:r>
            <a:r>
              <a:rPr lang="en-US" sz="800" smtClean="0">
                <a:solidFill>
                  <a:srgbClr val="000000"/>
                </a:solidFill>
                <a:latin typeface="Arial" charset="0"/>
                <a:cs typeface="Times New Roman" pitchFamily="18" charset="0"/>
                <a:sym typeface="Times New Roman" pitchFamily="18" charset="0"/>
              </a:rPr>
              <a:t>) mediante la reparación del sustrato (si es necesario), la preparación de la superficie y l</a:t>
            </a:r>
            <a:r>
              <a:rPr lang="es-ES_tradnl" sz="800" smtClean="0">
                <a:solidFill>
                  <a:srgbClr val="000000"/>
                </a:solidFill>
                <a:latin typeface="Arial" charset="0"/>
                <a:cs typeface="Times New Roman" pitchFamily="18" charset="0"/>
                <a:sym typeface="Times New Roman" pitchFamily="18" charset="0"/>
              </a:rPr>
              <a:t>a</a:t>
            </a:r>
            <a:r>
              <a:rPr lang="en-US" sz="800" smtClean="0">
                <a:solidFill>
                  <a:srgbClr val="000000"/>
                </a:solidFill>
                <a:latin typeface="Arial" charset="0"/>
                <a:cs typeface="Times New Roman" pitchFamily="18" charset="0"/>
                <a:sym typeface="Times New Roman" pitchFamily="18" charset="0"/>
              </a:rPr>
              <a:t> </a:t>
            </a:r>
            <a:r>
              <a:rPr lang="es-ES_tradnl" sz="800" smtClean="0">
                <a:solidFill>
                  <a:srgbClr val="000000"/>
                </a:solidFill>
                <a:latin typeface="Arial" charset="0"/>
                <a:cs typeface="Times New Roman" pitchFamily="18" charset="0"/>
                <a:sym typeface="Times New Roman" pitchFamily="18" charset="0"/>
              </a:rPr>
              <a:t>aplicación de otra capa de pintura</a:t>
            </a:r>
            <a:r>
              <a:rPr lang="en-US" sz="800" smtClean="0">
                <a:solidFill>
                  <a:srgbClr val="000000"/>
                </a:solidFill>
                <a:latin typeface="Arial" charset="0"/>
                <a:cs typeface="Times New Roman" pitchFamily="18" charset="0"/>
                <a:sym typeface="Times New Roman" pitchFamily="18" charset="0"/>
              </a:rPr>
              <a:t>. El resultado es una superficie pintada intacta.</a:t>
            </a:r>
          </a:p>
          <a:p>
            <a:pPr marL="342900" lvl="1" indent="-228600" eaLnBrk="1" hangingPunct="1">
              <a:lnSpc>
                <a:spcPct val="90000"/>
              </a:lnSpc>
              <a:spcBef>
                <a:spcPct val="10000"/>
              </a:spcBef>
            </a:pPr>
            <a:r>
              <a:rPr lang="en-US" sz="800" smtClean="0">
                <a:solidFill>
                  <a:srgbClr val="000000"/>
                </a:solidFill>
                <a:latin typeface="Arial" charset="0"/>
                <a:cs typeface="Times New Roman" pitchFamily="18" charset="0"/>
                <a:sym typeface="Times New Roman" pitchFamily="18" charset="0"/>
              </a:rPr>
              <a:t>Controles provis</a:t>
            </a:r>
            <a:r>
              <a:rPr lang="es-ES_tradnl" sz="800" smtClean="0">
                <a:solidFill>
                  <a:srgbClr val="000000"/>
                </a:solidFill>
                <a:latin typeface="Arial" charset="0"/>
                <a:cs typeface="Times New Roman" pitchFamily="18" charset="0"/>
                <a:sym typeface="Times New Roman" pitchFamily="18" charset="0"/>
              </a:rPr>
              <a:t>ionales</a:t>
            </a:r>
            <a:r>
              <a:rPr lang="en-US" sz="800" smtClean="0">
                <a:solidFill>
                  <a:srgbClr val="000000"/>
                </a:solidFill>
                <a:latin typeface="Arial" charset="0"/>
                <a:cs typeface="Times New Roman" pitchFamily="18" charset="0"/>
                <a:sym typeface="Times New Roman" pitchFamily="18" charset="0"/>
              </a:rPr>
              <a:t>: Según la definición del HUD, los controles provis</a:t>
            </a:r>
            <a:r>
              <a:rPr lang="es-ES_tradnl" sz="800" smtClean="0">
                <a:solidFill>
                  <a:srgbClr val="000000"/>
                </a:solidFill>
                <a:latin typeface="Arial" charset="0"/>
                <a:cs typeface="Times New Roman" pitchFamily="18" charset="0"/>
                <a:sym typeface="Times New Roman" pitchFamily="18" charset="0"/>
              </a:rPr>
              <a:t>ionales</a:t>
            </a:r>
            <a:r>
              <a:rPr lang="en-US" sz="800" smtClean="0">
                <a:solidFill>
                  <a:srgbClr val="000000"/>
                </a:solidFill>
                <a:latin typeface="Arial" charset="0"/>
                <a:cs typeface="Times New Roman" pitchFamily="18" charset="0"/>
                <a:sym typeface="Times New Roman" pitchFamily="18" charset="0"/>
              </a:rPr>
              <a:t> incluyen reparación, pintura, contención temporal, limpieza especializada, aprobación, actividades continuas de mantenimiento de pinturas a base de plomo y establecimiento y operación de programas de gestión y educación para los ocupantes.</a:t>
            </a:r>
          </a:p>
          <a:p>
            <a:pPr marL="342900" lvl="1" indent="-228600" eaLnBrk="1" hangingPunct="1">
              <a:lnSpc>
                <a:spcPct val="90000"/>
              </a:lnSpc>
              <a:spcBef>
                <a:spcPct val="10000"/>
              </a:spcBef>
            </a:pPr>
            <a:r>
              <a:rPr lang="en-US" sz="800" smtClean="0">
                <a:solidFill>
                  <a:srgbClr val="000000"/>
                </a:solidFill>
                <a:latin typeface="Arial" charset="0"/>
                <a:cs typeface="Times New Roman" pitchFamily="18" charset="0"/>
                <a:sym typeface="Times New Roman" pitchFamily="18" charset="0"/>
              </a:rPr>
              <a:t>Rehabilitación: Éste es el término del HUD para la renovación de propiedades.</a:t>
            </a:r>
          </a:p>
          <a:p>
            <a:pPr marL="342900" lvl="1" indent="-228600" eaLnBrk="1" hangingPunct="1">
              <a:lnSpc>
                <a:spcPct val="90000"/>
              </a:lnSpc>
              <a:spcBef>
                <a:spcPct val="10000"/>
              </a:spcBef>
            </a:pPr>
            <a:r>
              <a:rPr lang="en-US" sz="800" smtClean="0">
                <a:solidFill>
                  <a:srgbClr val="000000"/>
                </a:solidFill>
                <a:latin typeface="Arial" charset="0"/>
                <a:cs typeface="Times New Roman" pitchFamily="18" charset="0"/>
                <a:sym typeface="Times New Roman" pitchFamily="18" charset="0"/>
              </a:rPr>
              <a:t>Tratamientos estándar: Conjunto de medidas que disminuyen todos los peligros </a:t>
            </a:r>
            <a:r>
              <a:rPr lang="es-ES_tradnl" sz="800" smtClean="0">
                <a:solidFill>
                  <a:srgbClr val="000000"/>
                </a:solidFill>
                <a:latin typeface="Arial" charset="0"/>
                <a:cs typeface="Times New Roman" pitchFamily="18" charset="0"/>
                <a:sym typeface="Times New Roman" pitchFamily="18" charset="0"/>
              </a:rPr>
              <a:t>potenciales </a:t>
            </a:r>
            <a:r>
              <a:rPr lang="en-US" sz="800" smtClean="0">
                <a:solidFill>
                  <a:srgbClr val="000000"/>
                </a:solidFill>
                <a:latin typeface="Arial" charset="0"/>
                <a:cs typeface="Times New Roman" pitchFamily="18" charset="0"/>
                <a:sym typeface="Times New Roman" pitchFamily="18" charset="0"/>
              </a:rPr>
              <a:t>de la pintura a base de plomo dentro de una vivienda, cuando se presume que hay pintura a base de plomo (no se realiza una evaluación de la pintura de base de plomo). Toda la pintura deteriorada se trata como un peligro de pintura de base de plomo.</a:t>
            </a:r>
          </a:p>
          <a:p>
            <a:pPr marL="342900" lvl="1" indent="-228600" eaLnBrk="1" hangingPunct="1">
              <a:lnSpc>
                <a:spcPct val="90000"/>
              </a:lnSpc>
              <a:spcBef>
                <a:spcPct val="10000"/>
              </a:spcBef>
            </a:pPr>
            <a:r>
              <a:rPr lang="en-US" sz="800" smtClean="0">
                <a:solidFill>
                  <a:srgbClr val="000000"/>
                </a:solidFill>
                <a:latin typeface="Arial" charset="0"/>
                <a:cs typeface="Times New Roman" pitchFamily="18" charset="0"/>
                <a:sym typeface="Times New Roman" pitchFamily="18" charset="0"/>
              </a:rPr>
              <a:t>Mantenimiento continuo: Actividades normales de mantenimiento.</a:t>
            </a:r>
          </a:p>
          <a:p>
            <a:pPr marL="342900" lvl="1" indent="-228600" eaLnBrk="1" hangingPunct="1">
              <a:lnSpc>
                <a:spcPct val="90000"/>
              </a:lnSpc>
              <a:spcBef>
                <a:spcPct val="10000"/>
              </a:spcBef>
              <a:buFontTx/>
              <a:buNone/>
            </a:pPr>
            <a:endParaRPr lang="en-US" sz="800" smtClean="0">
              <a:solidFill>
                <a:srgbClr val="000000"/>
              </a:solidFill>
              <a:latin typeface="Arial" charset="0"/>
              <a:cs typeface="Times New Roman" pitchFamily="18" charset="0"/>
              <a:sym typeface="Times New Roman" pitchFamily="18" charset="0"/>
            </a:endParaRPr>
          </a:p>
          <a:p>
            <a:pPr eaLnBrk="1" hangingPunct="1">
              <a:lnSpc>
                <a:spcPct val="90000"/>
              </a:lnSpc>
              <a:spcBef>
                <a:spcPct val="10000"/>
              </a:spcBef>
              <a:buFontTx/>
              <a:buNone/>
            </a:pPr>
            <a:r>
              <a:rPr lang="en-US" sz="800" u="sng" smtClean="0">
                <a:solidFill>
                  <a:srgbClr val="000000"/>
                </a:solidFill>
                <a:latin typeface="Arial" charset="0"/>
                <a:cs typeface="Times New Roman" pitchFamily="18" charset="0"/>
                <a:sym typeface="Times New Roman" pitchFamily="18" charset="0"/>
              </a:rPr>
              <a:t>En las viviendas de interés que sean de propiedad federal o que reciban ayuda federal, se deben reparar todas las áreas con pintura deteriorada en el área de trabajo.</a:t>
            </a:r>
            <a:r>
              <a:rPr lang="en-US" sz="800" smtClean="0">
                <a:solidFill>
                  <a:srgbClr val="000000"/>
                </a:solidFill>
                <a:latin typeface="Arial" charset="0"/>
                <a:cs typeface="Times New Roman" pitchFamily="18" charset="0"/>
                <a:sym typeface="Times New Roman" pitchFamily="18" charset="0"/>
              </a:rPr>
              <a:t> Si el trabajo afecta a cantidades inferiores a las cantidades </a:t>
            </a:r>
            <a:r>
              <a:rPr lang="en-US" sz="800" smtClean="0">
                <a:solidFill>
                  <a:srgbClr val="000000"/>
                </a:solidFill>
                <a:latin typeface="Times New Roman" pitchFamily="18" charset="0"/>
                <a:cs typeface="Times New Roman" pitchFamily="18" charset="0"/>
                <a:sym typeface="Times New Roman" pitchFamily="18" charset="0"/>
              </a:rPr>
              <a:t>– </a:t>
            </a:r>
            <a:r>
              <a:rPr lang="en-US" sz="800" smtClean="0">
                <a:solidFill>
                  <a:srgbClr val="000000"/>
                </a:solidFill>
                <a:latin typeface="Arial" charset="0"/>
                <a:cs typeface="Times New Roman" pitchFamily="18" charset="0"/>
                <a:sym typeface="Times New Roman" pitchFamily="18" charset="0"/>
              </a:rPr>
              <a:t>“</a:t>
            </a:r>
            <a:r>
              <a:rPr lang="en-US" sz="800" i="1" smtClean="0">
                <a:solidFill>
                  <a:srgbClr val="000000"/>
                </a:solidFill>
                <a:latin typeface="Arial" charset="0"/>
                <a:cs typeface="Times New Roman" pitchFamily="18" charset="0"/>
                <a:sym typeface="Times New Roman" pitchFamily="18" charset="0"/>
              </a:rPr>
              <a:t>de minimis</a:t>
            </a:r>
            <a:r>
              <a:rPr lang="en-US" sz="800" smtClean="0">
                <a:solidFill>
                  <a:srgbClr val="000000"/>
                </a:solidFill>
                <a:latin typeface="Arial" charset="0"/>
                <a:cs typeface="Times New Roman" pitchFamily="18" charset="0"/>
                <a:sym typeface="Times New Roman" pitchFamily="18" charset="0"/>
              </a:rPr>
              <a:t>” </a:t>
            </a:r>
            <a:r>
              <a:rPr lang="en-US" sz="800" smtClean="0">
                <a:solidFill>
                  <a:srgbClr val="000000"/>
                </a:solidFill>
                <a:latin typeface="Times New Roman" pitchFamily="18" charset="0"/>
                <a:cs typeface="Times New Roman" pitchFamily="18" charset="0"/>
                <a:sym typeface="Times New Roman" pitchFamily="18" charset="0"/>
              </a:rPr>
              <a:t>– </a:t>
            </a:r>
            <a:r>
              <a:rPr lang="en-US" sz="800" smtClean="0">
                <a:solidFill>
                  <a:srgbClr val="000000"/>
                </a:solidFill>
                <a:latin typeface="Arial" charset="0"/>
                <a:cs typeface="Times New Roman" pitchFamily="18" charset="0"/>
                <a:sym typeface="Times New Roman" pitchFamily="18" charset="0"/>
              </a:rPr>
              <a:t>que se enumeran a continuación, no es necesario que se empleen las prácticas de trabajo seguras con el plomo ni los requisitos de aprobación de la regla del HUD. Los límites “</a:t>
            </a:r>
            <a:r>
              <a:rPr lang="en-US" sz="800" i="1" smtClean="0">
                <a:solidFill>
                  <a:srgbClr val="000000"/>
                </a:solidFill>
                <a:latin typeface="Arial" charset="0"/>
                <a:cs typeface="Times New Roman" pitchFamily="18" charset="0"/>
                <a:sym typeface="Times New Roman" pitchFamily="18" charset="0"/>
              </a:rPr>
              <a:t>de minimis</a:t>
            </a:r>
            <a:r>
              <a:rPr lang="en-US" sz="800" smtClean="0">
                <a:solidFill>
                  <a:srgbClr val="000000"/>
                </a:solidFill>
                <a:latin typeface="Arial" charset="0"/>
                <a:cs typeface="Times New Roman" pitchFamily="18" charset="0"/>
                <a:sym typeface="Times New Roman" pitchFamily="18" charset="0"/>
              </a:rPr>
              <a:t>” dispuestos por el HUD son más bajos que los límites para actividades de reparación menor y mantenimiento de la regla de renovación, reparación y pintura de la EPA. </a:t>
            </a:r>
            <a:r>
              <a:rPr lang="en-US" sz="800" u="sng" smtClean="0">
                <a:solidFill>
                  <a:srgbClr val="000000"/>
                </a:solidFill>
                <a:latin typeface="Arial" charset="0"/>
                <a:cs typeface="Times New Roman" pitchFamily="18" charset="0"/>
                <a:sym typeface="Times New Roman" pitchFamily="18" charset="0"/>
              </a:rPr>
              <a:t>Las cantidades “</a:t>
            </a:r>
            <a:r>
              <a:rPr lang="en-US" sz="800" i="1" u="sng" smtClean="0">
                <a:solidFill>
                  <a:srgbClr val="000000"/>
                </a:solidFill>
                <a:latin typeface="Arial" charset="0"/>
                <a:cs typeface="Times New Roman" pitchFamily="18" charset="0"/>
                <a:sym typeface="Times New Roman" pitchFamily="18" charset="0"/>
              </a:rPr>
              <a:t>de minimis</a:t>
            </a:r>
            <a:r>
              <a:rPr lang="en-US" sz="800" u="sng" smtClean="0">
                <a:solidFill>
                  <a:srgbClr val="000000"/>
                </a:solidFill>
                <a:latin typeface="Arial" charset="0"/>
                <a:cs typeface="Times New Roman" pitchFamily="18" charset="0"/>
                <a:sym typeface="Times New Roman" pitchFamily="18" charset="0"/>
              </a:rPr>
              <a:t>” del HUD son</a:t>
            </a:r>
            <a:r>
              <a:rPr lang="en-US" sz="800" smtClean="0">
                <a:solidFill>
                  <a:srgbClr val="000000"/>
                </a:solidFill>
                <a:latin typeface="Arial" charset="0"/>
                <a:cs typeface="Times New Roman" pitchFamily="18" charset="0"/>
                <a:sym typeface="Times New Roman" pitchFamily="18" charset="0"/>
              </a:rPr>
              <a:t>:</a:t>
            </a:r>
          </a:p>
          <a:p>
            <a:pPr marL="342900" lvl="1" indent="-228600" eaLnBrk="1" hangingPunct="1">
              <a:lnSpc>
                <a:spcPct val="90000"/>
              </a:lnSpc>
              <a:spcBef>
                <a:spcPct val="10000"/>
              </a:spcBef>
            </a:pPr>
            <a:r>
              <a:rPr lang="en-US" sz="800" smtClean="0">
                <a:solidFill>
                  <a:srgbClr val="000000"/>
                </a:solidFill>
                <a:latin typeface="Arial" charset="0"/>
                <a:cs typeface="Times New Roman" pitchFamily="18" charset="0"/>
                <a:sym typeface="Times New Roman" pitchFamily="18" charset="0"/>
              </a:rPr>
              <a:t>2 pies cuadrados en cualquier sala o espacio interior.</a:t>
            </a:r>
          </a:p>
          <a:p>
            <a:pPr marL="342900" lvl="1" indent="-228600" eaLnBrk="1" hangingPunct="1">
              <a:lnSpc>
                <a:spcPct val="90000"/>
              </a:lnSpc>
              <a:spcBef>
                <a:spcPct val="10000"/>
              </a:spcBef>
            </a:pPr>
            <a:r>
              <a:rPr lang="en-US" sz="800" smtClean="0">
                <a:solidFill>
                  <a:srgbClr val="000000"/>
                </a:solidFill>
                <a:latin typeface="Arial" charset="0"/>
                <a:cs typeface="Times New Roman" pitchFamily="18" charset="0"/>
                <a:sym typeface="Times New Roman" pitchFamily="18" charset="0"/>
              </a:rPr>
              <a:t>20 pies cuadrados en superficies exteriores. </a:t>
            </a:r>
          </a:p>
          <a:p>
            <a:pPr marL="342900" lvl="1" indent="-228600" eaLnBrk="1" hangingPunct="1">
              <a:lnSpc>
                <a:spcPct val="90000"/>
              </a:lnSpc>
              <a:spcBef>
                <a:spcPct val="10000"/>
              </a:spcBef>
            </a:pPr>
            <a:r>
              <a:rPr lang="en-US" sz="800" smtClean="0">
                <a:solidFill>
                  <a:srgbClr val="000000"/>
                </a:solidFill>
                <a:latin typeface="Arial" charset="0"/>
                <a:cs typeface="Times New Roman" pitchFamily="18" charset="0"/>
                <a:sym typeface="Times New Roman" pitchFamily="18" charset="0"/>
              </a:rPr>
              <a:t>10% de la superficie total de un componente interior o exterior de tipo pequeño. </a:t>
            </a:r>
          </a:p>
          <a:p>
            <a:pPr marL="342900" lvl="1" indent="-228600" eaLnBrk="1" hangingPunct="1">
              <a:lnSpc>
                <a:spcPct val="90000"/>
              </a:lnSpc>
              <a:spcBef>
                <a:spcPct val="10000"/>
              </a:spcBef>
            </a:pPr>
            <a:endParaRPr lang="en-US" sz="800" smtClean="0">
              <a:solidFill>
                <a:srgbClr val="000000"/>
              </a:solidFill>
              <a:latin typeface="Arial" charset="0"/>
              <a:cs typeface="Times New Roman" pitchFamily="18" charset="0"/>
              <a:sym typeface="Times New Roman" pitchFamily="18" charset="0"/>
            </a:endParaRPr>
          </a:p>
          <a:p>
            <a:pPr eaLnBrk="1" hangingPunct="1">
              <a:lnSpc>
                <a:spcPct val="90000"/>
              </a:lnSpc>
              <a:spcBef>
                <a:spcPct val="10000"/>
              </a:spcBef>
              <a:buFontTx/>
              <a:buNone/>
            </a:pPr>
            <a:endParaRPr lang="en-US" sz="800" smtClean="0">
              <a:solidFill>
                <a:srgbClr val="000000"/>
              </a:solidFill>
              <a:latin typeface="Arial" charset="0"/>
              <a:cs typeface="Times New Roman" pitchFamily="18" charset="0"/>
              <a:sym typeface="Times New Roman" pitchFamily="18" charset="0"/>
            </a:endParaRPr>
          </a:p>
          <a:p>
            <a:pPr eaLnBrk="1" hangingPunct="1">
              <a:lnSpc>
                <a:spcPct val="90000"/>
              </a:lnSpc>
              <a:spcBef>
                <a:spcPct val="10000"/>
              </a:spcBef>
              <a:buFontTx/>
              <a:buNone/>
            </a:pPr>
            <a:r>
              <a:rPr lang="en-US" sz="800" smtClean="0">
                <a:solidFill>
                  <a:srgbClr val="000000"/>
                </a:solidFill>
                <a:latin typeface="Arial" charset="0"/>
                <a:cs typeface="Times New Roman" pitchFamily="18" charset="0"/>
                <a:sym typeface="Times New Roman" pitchFamily="18" charset="0"/>
              </a:rPr>
              <a:t>En el módulo 6 se tratan los requisitos de aprobación del HUD. En general, la aprobación se requiere después de todos los trabajos que exceden las cantidades </a:t>
            </a:r>
            <a:r>
              <a:rPr lang="en-US" sz="800" i="1" smtClean="0">
                <a:solidFill>
                  <a:srgbClr val="000000"/>
                </a:solidFill>
                <a:latin typeface="Arial" charset="0"/>
                <a:cs typeface="Times New Roman" pitchFamily="18" charset="0"/>
                <a:sym typeface="Times New Roman" pitchFamily="18" charset="0"/>
              </a:rPr>
              <a:t>de minimis </a:t>
            </a:r>
            <a:r>
              <a:rPr lang="en-US" sz="800" smtClean="0">
                <a:solidFill>
                  <a:srgbClr val="000000"/>
                </a:solidFill>
                <a:latin typeface="Arial" charset="0"/>
                <a:cs typeface="Times New Roman" pitchFamily="18" charset="0"/>
                <a:sym typeface="Times New Roman" pitchFamily="18" charset="0"/>
              </a:rPr>
              <a:t>del HUD y la realiza un profesional certificado independiente de la empresa certificada de renovación, como un inspector de plomo, un evaluador de riegos del plomo o un técnico de muestreo de polvo.  Es posible que las jurisdicciones estatales y locales tengan distintos requisitos de aprobación en comparación con el HUD o la EPA, en cuyo caso se aplicarán los requisitos que resulten más estrictos.</a:t>
            </a:r>
          </a:p>
        </p:txBody>
      </p:sp>
    </p:spTree>
    <p:extLst>
      <p:ext uri="{BB962C8B-B14F-4D97-AF65-F5344CB8AC3E}">
        <p14:creationId xmlns:p14="http://schemas.microsoft.com/office/powerpoint/2010/main" val="2909289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p:spPr>
        <p:txBody>
          <a:bodyPr/>
          <a:lstStyle/>
          <a:p>
            <a:r>
              <a:rPr lang="es-ES_tradnl" smtClean="0">
                <a:solidFill>
                  <a:srgbClr val="000000"/>
                </a:solidFill>
              </a:rPr>
              <a:t>Prácticas seguras para trabajar con el plomo</a:t>
            </a:r>
            <a:r>
              <a:rPr lang="en-US" smtClean="0">
                <a:solidFill>
                  <a:srgbClr val="000000"/>
                </a:solidFill>
              </a:rPr>
              <a:t> en labores de renovación, reparación y pintura</a:t>
            </a:r>
          </a:p>
        </p:txBody>
      </p:sp>
      <p:sp>
        <p:nvSpPr>
          <p:cNvPr id="29699" name="Rectangle 7"/>
          <p:cNvSpPr>
            <a:spLocks noGrp="1" noChangeArrowheads="1"/>
          </p:cNvSpPr>
          <p:nvPr>
            <p:ph type="sldNum" sz="quarter" idx="5"/>
          </p:nvPr>
        </p:nvSpPr>
        <p:spPr>
          <a:noFill/>
        </p:spPr>
        <p:txBody>
          <a:bodyPr/>
          <a:lstStyle/>
          <a:p>
            <a:r>
              <a:rPr lang="en-US" smtClean="0">
                <a:solidFill>
                  <a:srgbClr val="000000"/>
                </a:solidFill>
              </a:rPr>
              <a:t>2-</a:t>
            </a:r>
            <a:fld id="{84BC69B0-00E3-43A7-B2AC-34388F588D5B}" type="slidenum">
              <a:rPr lang="en-US" smtClean="0">
                <a:solidFill>
                  <a:srgbClr val="000000"/>
                </a:solidFill>
              </a:rPr>
              <a:pPr/>
              <a:t>26</a:t>
            </a:fld>
            <a:endParaRPr lang="en-US" smtClean="0">
              <a:solidFill>
                <a:srgbClr val="000000"/>
              </a:solidFill>
            </a:endParaRPr>
          </a:p>
        </p:txBody>
      </p:sp>
      <p:sp>
        <p:nvSpPr>
          <p:cNvPr id="29700" name="Rectangle 9"/>
          <p:cNvSpPr>
            <a:spLocks noGrp="1" noChangeArrowheads="1"/>
          </p:cNvSpPr>
          <p:nvPr>
            <p:ph type="dt" sz="quarter" idx="1"/>
          </p:nvPr>
        </p:nvSpPr>
        <p:spPr>
          <a:noFill/>
        </p:spPr>
        <p:txBody>
          <a:bodyPr/>
          <a:lstStyle/>
          <a:p>
            <a:r>
              <a:rPr lang="en-US" smtClean="0">
                <a:solidFill>
                  <a:srgbClr val="000000"/>
                </a:solidFill>
              </a:rPr>
              <a:t>Octubre de 2011</a:t>
            </a:r>
          </a:p>
        </p:txBody>
      </p:sp>
      <p:sp>
        <p:nvSpPr>
          <p:cNvPr id="29701" name="Slide Image Placeholder 1"/>
          <p:cNvSpPr>
            <a:spLocks noGrp="1" noRot="1" noChangeAspect="1" noTextEdit="1"/>
          </p:cNvSpPr>
          <p:nvPr>
            <p:ph type="sldImg"/>
          </p:nvPr>
        </p:nvSpPr>
        <p:spPr>
          <a:ln/>
        </p:spPr>
      </p:sp>
      <p:sp>
        <p:nvSpPr>
          <p:cNvPr id="29702" name="Notes Placeholder 2"/>
          <p:cNvSpPr>
            <a:spLocks noGrp="1"/>
          </p:cNvSpPr>
          <p:nvPr>
            <p:ph type="body" idx="1"/>
          </p:nvPr>
        </p:nvSpPr>
        <p:spPr>
          <a:xfrm>
            <a:off x="533400" y="4191000"/>
            <a:ext cx="6096000" cy="4343400"/>
          </a:xfrm>
          <a:noFill/>
          <a:ln/>
        </p:spPr>
        <p:txBody>
          <a:bodyPr/>
          <a:lstStyle/>
          <a:p>
            <a:pPr eaLnBrk="1" hangingPunct="1">
              <a:spcBef>
                <a:spcPts val="300"/>
              </a:spcBef>
              <a:buFontTx/>
              <a:buNone/>
            </a:pPr>
            <a:r>
              <a:rPr lang="en-US" sz="800" smtClean="0">
                <a:solidFill>
                  <a:srgbClr val="000000"/>
                </a:solidFill>
                <a:latin typeface="Arial" charset="0"/>
                <a:cs typeface="Arial" charset="0"/>
                <a:sym typeface="Times New Roman" pitchFamily="18" charset="0"/>
              </a:rPr>
              <a:t>La regla del HUD de viviendas sin plomo (LSHR) contempla el trabajo de renovación en las viviendas de interés que reciben ayuda federal o son de propiedad federal y aborda de manera específica las siguientes actividades seguras con el plomo.</a:t>
            </a:r>
          </a:p>
          <a:p>
            <a:pPr marL="114300" lvl="1" eaLnBrk="1" hangingPunct="1">
              <a:spcBef>
                <a:spcPts val="300"/>
              </a:spcBef>
              <a:buFontTx/>
              <a:buNone/>
            </a:pPr>
            <a:r>
              <a:rPr lang="en-US" sz="800" b="1" smtClean="0">
                <a:solidFill>
                  <a:srgbClr val="000000"/>
                </a:solidFill>
                <a:latin typeface="Arial" charset="0"/>
                <a:cs typeface="Arial" charset="0"/>
                <a:sym typeface="Times New Roman" pitchFamily="18" charset="0"/>
              </a:rPr>
              <a:t>Capacitación:</a:t>
            </a:r>
            <a:r>
              <a:rPr lang="en-US" sz="800" smtClean="0">
                <a:solidFill>
                  <a:srgbClr val="000000"/>
                </a:solidFill>
                <a:latin typeface="Arial" charset="0"/>
                <a:cs typeface="Arial" charset="0"/>
                <a:sym typeface="Times New Roman" pitchFamily="18" charset="0"/>
              </a:rPr>
              <a:t> La EPA requiere que los proyectos de renovación estén a cargo de un renovador certificado. Debido a este requisito, ahora existen dos grandes opciones de capacitación para el trabajo de renovación en virtud de la regla de viviendas sin plomo:</a:t>
            </a:r>
          </a:p>
          <a:p>
            <a:pPr marL="400050" lvl="2" indent="-171450" eaLnBrk="1" hangingPunct="1">
              <a:spcBef>
                <a:spcPts val="300"/>
              </a:spcBef>
            </a:pPr>
            <a:r>
              <a:rPr lang="en-US" sz="800" smtClean="0">
                <a:solidFill>
                  <a:srgbClr val="000000"/>
                </a:solidFill>
                <a:latin typeface="Arial" charset="0"/>
                <a:cs typeface="Arial" charset="0"/>
                <a:sym typeface="Times New Roman" pitchFamily="18" charset="0"/>
              </a:rPr>
              <a:t>Todos los renovadores se capacitan en el lugar de trabajo directamente con un renovador certificado; o </a:t>
            </a:r>
          </a:p>
          <a:p>
            <a:pPr marL="400050" lvl="2" indent="-171450" eaLnBrk="1" hangingPunct="1">
              <a:spcBef>
                <a:spcPts val="300"/>
              </a:spcBef>
            </a:pPr>
            <a:r>
              <a:rPr lang="en-US" sz="800" smtClean="0">
                <a:solidFill>
                  <a:srgbClr val="000000"/>
                </a:solidFill>
                <a:latin typeface="Arial" charset="0"/>
                <a:cs typeface="Arial" charset="0"/>
                <a:sym typeface="Times New Roman" pitchFamily="18" charset="0"/>
              </a:rPr>
              <a:t>el renovador certificado designado es también supervisor certificado en reducción de plomo y todos los trabajadores que no sean renovadores certificados reciben capacitación práctica en materia de normas de trabajo seguras con el plomo (consulte el módulo 8).</a:t>
            </a:r>
          </a:p>
          <a:p>
            <a:pPr marL="114300" lvl="1" eaLnBrk="1" hangingPunct="1">
              <a:spcBef>
                <a:spcPts val="300"/>
              </a:spcBef>
              <a:buFontTx/>
              <a:buNone/>
            </a:pPr>
            <a:r>
              <a:rPr lang="en-US" sz="800" b="1" smtClean="0">
                <a:solidFill>
                  <a:srgbClr val="000000"/>
                </a:solidFill>
                <a:latin typeface="Arial" charset="0"/>
                <a:cs typeface="Arial" charset="0"/>
                <a:sym typeface="Times New Roman" pitchFamily="18" charset="0"/>
              </a:rPr>
              <a:t>Protección de ocupantes y preparación de la obra:  </a:t>
            </a:r>
            <a:r>
              <a:rPr lang="en-US" sz="800" smtClean="0">
                <a:solidFill>
                  <a:srgbClr val="000000"/>
                </a:solidFill>
                <a:latin typeface="Arial" charset="0"/>
                <a:cs typeface="Arial" charset="0"/>
                <a:sym typeface="Times New Roman" pitchFamily="18" charset="0"/>
              </a:rPr>
              <a:t>Los ocupantes deben permanecer fuera del área de trabajo mientras se realizan labores de renovación, debiendo ser reubicados </a:t>
            </a:r>
            <a:r>
              <a:rPr lang="es-ES_tradnl" sz="800" smtClean="0">
                <a:solidFill>
                  <a:srgbClr val="000000"/>
                </a:solidFill>
                <a:latin typeface="Arial" charset="0"/>
                <a:cs typeface="Arial" charset="0"/>
                <a:sym typeface="Times New Roman" pitchFamily="18" charset="0"/>
              </a:rPr>
              <a:t>a </a:t>
            </a:r>
            <a:r>
              <a:rPr lang="en-US" sz="800" smtClean="0">
                <a:solidFill>
                  <a:srgbClr val="000000"/>
                </a:solidFill>
                <a:latin typeface="Arial" charset="0"/>
                <a:cs typeface="Arial" charset="0"/>
                <a:sym typeface="Times New Roman" pitchFamily="18" charset="0"/>
              </a:rPr>
              <a:t>otra unidad de vivienda durante los proyectos de renovación de mayor duración. No se pueden emplear kits de pruebas reconocidos por EPA para corroborar la existencia de pinturas a base de plomo (LBP, por sus siglas en inglés) y sólo un inspector de plomo certificado o un evaluador de riesgos puede establecer si hay presencia de pintura a base de plomo.</a:t>
            </a:r>
          </a:p>
          <a:p>
            <a:pPr marL="114300" lvl="1" eaLnBrk="1" hangingPunct="1">
              <a:spcBef>
                <a:spcPts val="300"/>
              </a:spcBef>
              <a:buFontTx/>
              <a:buNone/>
            </a:pPr>
            <a:r>
              <a:rPr lang="en-US" sz="800" b="1" smtClean="0">
                <a:solidFill>
                  <a:srgbClr val="000000"/>
                </a:solidFill>
                <a:latin typeface="Arial" charset="0"/>
                <a:cs typeface="Arial" charset="0"/>
                <a:sym typeface="Times New Roman" pitchFamily="18" charset="0"/>
              </a:rPr>
              <a:t>Prácticas prohibidas:</a:t>
            </a:r>
            <a:r>
              <a:rPr lang="en-US" sz="800" smtClean="0">
                <a:solidFill>
                  <a:srgbClr val="000000"/>
                </a:solidFill>
                <a:latin typeface="Arial" charset="0"/>
                <a:cs typeface="Arial" charset="0"/>
                <a:sym typeface="Times New Roman" pitchFamily="18" charset="0"/>
              </a:rPr>
              <a:t> El HUD prohíbe las mismas prácticas que la regla RRP de la EPA, con tres prohibiciones más:  </a:t>
            </a:r>
          </a:p>
          <a:p>
            <a:pPr marL="400050" lvl="2" indent="-171450" eaLnBrk="1" hangingPunct="1">
              <a:spcBef>
                <a:spcPts val="300"/>
              </a:spcBef>
            </a:pPr>
            <a:r>
              <a:rPr lang="en-US" sz="800" smtClean="0">
                <a:solidFill>
                  <a:srgbClr val="000000"/>
                </a:solidFill>
                <a:latin typeface="Arial" charset="0"/>
                <a:cs typeface="Arial" charset="0"/>
                <a:sym typeface="Times New Roman" pitchFamily="18" charset="0"/>
              </a:rPr>
              <a:t>Pistolas de aire caliente que carbonizan la pintura; </a:t>
            </a:r>
          </a:p>
          <a:p>
            <a:pPr marL="400050" lvl="2" indent="-171450" eaLnBrk="1" hangingPunct="1">
              <a:spcBef>
                <a:spcPts val="300"/>
              </a:spcBef>
            </a:pPr>
            <a:r>
              <a:rPr lang="es-ES_tradnl" sz="800" smtClean="0">
                <a:solidFill>
                  <a:srgbClr val="000000"/>
                </a:solidFill>
                <a:latin typeface="Arial" charset="0"/>
                <a:cs typeface="Arial" charset="0"/>
                <a:sym typeface="Times New Roman" pitchFamily="18" charset="0"/>
              </a:rPr>
              <a:t>R</a:t>
            </a:r>
            <a:r>
              <a:rPr lang="en-US" sz="800" smtClean="0">
                <a:solidFill>
                  <a:srgbClr val="000000"/>
                </a:solidFill>
                <a:latin typeface="Arial" charset="0"/>
                <a:cs typeface="Arial" charset="0"/>
                <a:sym typeface="Times New Roman" pitchFamily="18" charset="0"/>
              </a:rPr>
              <a:t>aspado o lijado en seco, </a:t>
            </a:r>
            <a:r>
              <a:rPr lang="es-ES_tradnl" sz="800" smtClean="0">
                <a:solidFill>
                  <a:srgbClr val="000000"/>
                </a:solidFill>
                <a:latin typeface="Arial" charset="0"/>
                <a:cs typeface="Arial" charset="0"/>
                <a:sym typeface="Times New Roman" pitchFamily="18" charset="0"/>
              </a:rPr>
              <a:t>excepto a menos de </a:t>
            </a:r>
            <a:r>
              <a:rPr lang="en-US" sz="800" smtClean="0">
                <a:solidFill>
                  <a:srgbClr val="000000"/>
                </a:solidFill>
                <a:latin typeface="Arial" charset="0"/>
                <a:cs typeface="Arial" charset="0"/>
                <a:sym typeface="Times New Roman" pitchFamily="18" charset="0"/>
              </a:rPr>
              <a:t>1 pie de una </a:t>
            </a:r>
            <a:r>
              <a:rPr lang="es-ES_tradnl" sz="800" smtClean="0">
                <a:solidFill>
                  <a:srgbClr val="000000"/>
                </a:solidFill>
                <a:latin typeface="Arial" charset="0"/>
                <a:cs typeface="Arial" charset="0"/>
                <a:sym typeface="Times New Roman" pitchFamily="18" charset="0"/>
              </a:rPr>
              <a:t>toma de corriente </a:t>
            </a:r>
            <a:r>
              <a:rPr lang="en-US" sz="800" smtClean="0">
                <a:solidFill>
                  <a:srgbClr val="000000"/>
                </a:solidFill>
                <a:latin typeface="Arial" charset="0"/>
                <a:cs typeface="Arial" charset="0"/>
                <a:sym typeface="Times New Roman" pitchFamily="18" charset="0"/>
              </a:rPr>
              <a:t>eléctrica; y, </a:t>
            </a:r>
          </a:p>
          <a:p>
            <a:pPr marL="400050" lvl="2" indent="-171450" eaLnBrk="1" hangingPunct="1">
              <a:spcBef>
                <a:spcPts val="300"/>
              </a:spcBef>
            </a:pPr>
            <a:r>
              <a:rPr lang="es-ES_tradnl" sz="800" smtClean="0">
                <a:solidFill>
                  <a:srgbClr val="000000"/>
                </a:solidFill>
                <a:latin typeface="Arial" charset="0"/>
                <a:cs typeface="Arial" charset="0"/>
                <a:sym typeface="Times New Roman" pitchFamily="18" charset="0"/>
              </a:rPr>
              <a:t>U</a:t>
            </a:r>
            <a:r>
              <a:rPr lang="en-US" sz="800" smtClean="0">
                <a:solidFill>
                  <a:srgbClr val="000000"/>
                </a:solidFill>
                <a:latin typeface="Arial" charset="0"/>
                <a:cs typeface="Arial" charset="0"/>
                <a:sym typeface="Times New Roman" pitchFamily="18" charset="0"/>
              </a:rPr>
              <a:t>so de decapantes volátiles en áreas con poca ventilación. </a:t>
            </a:r>
          </a:p>
          <a:p>
            <a:pPr marL="114300" lvl="1" eaLnBrk="1" hangingPunct="1">
              <a:spcBef>
                <a:spcPts val="300"/>
              </a:spcBef>
              <a:buFontTx/>
              <a:buNone/>
            </a:pPr>
            <a:r>
              <a:rPr lang="en-US" sz="800" b="1" smtClean="0">
                <a:solidFill>
                  <a:srgbClr val="000000"/>
                </a:solidFill>
                <a:latin typeface="Arial" charset="0"/>
                <a:cs typeface="Arial" charset="0"/>
                <a:sym typeface="Times New Roman" pitchFamily="18" charset="0"/>
              </a:rPr>
              <a:t>Niveles </a:t>
            </a:r>
            <a:r>
              <a:rPr lang="en-US" sz="800" b="1" i="1" smtClean="0">
                <a:solidFill>
                  <a:srgbClr val="000000"/>
                </a:solidFill>
                <a:latin typeface="Arial" charset="0"/>
                <a:cs typeface="Arial" charset="0"/>
                <a:sym typeface="Times New Roman" pitchFamily="18" charset="0"/>
              </a:rPr>
              <a:t>de minimis</a:t>
            </a:r>
            <a:r>
              <a:rPr lang="en-US" sz="800" b="1" smtClean="0">
                <a:solidFill>
                  <a:srgbClr val="000000"/>
                </a:solidFill>
                <a:latin typeface="Arial" charset="0"/>
                <a:cs typeface="Arial" charset="0"/>
                <a:sym typeface="Times New Roman" pitchFamily="18" charset="0"/>
              </a:rPr>
              <a:t>:</a:t>
            </a:r>
            <a:r>
              <a:rPr lang="en-US" sz="800" smtClean="0">
                <a:solidFill>
                  <a:srgbClr val="000000"/>
                </a:solidFill>
                <a:latin typeface="Arial" charset="0"/>
                <a:cs typeface="Arial" charset="0"/>
                <a:sym typeface="Times New Roman" pitchFamily="18" charset="0"/>
              </a:rPr>
              <a:t> El HUD establece un umbral </a:t>
            </a:r>
            <a:r>
              <a:rPr lang="en-US" sz="800" i="1" smtClean="0">
                <a:solidFill>
                  <a:srgbClr val="000000"/>
                </a:solidFill>
                <a:latin typeface="Arial" charset="0"/>
                <a:cs typeface="Arial" charset="0"/>
                <a:sym typeface="Times New Roman" pitchFamily="18" charset="0"/>
              </a:rPr>
              <a:t>de minimis </a:t>
            </a:r>
            <a:r>
              <a:rPr lang="en-US" sz="800" smtClean="0">
                <a:solidFill>
                  <a:srgbClr val="000000"/>
                </a:solidFill>
                <a:latin typeface="Arial" charset="0"/>
                <a:cs typeface="Arial" charset="0"/>
                <a:sym typeface="Times New Roman" pitchFamily="18" charset="0"/>
              </a:rPr>
              <a:t>menor para trabajos en interior</a:t>
            </a:r>
            <a:r>
              <a:rPr lang="es-ES_tradnl" sz="800" smtClean="0">
                <a:solidFill>
                  <a:srgbClr val="000000"/>
                </a:solidFill>
                <a:latin typeface="Arial" charset="0"/>
                <a:cs typeface="Arial" charset="0"/>
                <a:sym typeface="Times New Roman" pitchFamily="18" charset="0"/>
              </a:rPr>
              <a:t>es</a:t>
            </a:r>
            <a:r>
              <a:rPr lang="en-US" sz="800" smtClean="0">
                <a:solidFill>
                  <a:srgbClr val="000000"/>
                </a:solidFill>
                <a:latin typeface="Arial" charset="0"/>
                <a:cs typeface="Arial" charset="0"/>
                <a:sym typeface="Times New Roman" pitchFamily="18" charset="0"/>
              </a:rPr>
              <a:t>, en comparación con el límite de la EPA para actividades de reparación menor y mantenimiento.  Consulte las notas de la diapositiva previa para obtener más detalles.</a:t>
            </a:r>
          </a:p>
          <a:p>
            <a:pPr marL="114300" lvl="1" eaLnBrk="1" hangingPunct="1">
              <a:spcBef>
                <a:spcPts val="300"/>
              </a:spcBef>
              <a:buFontTx/>
              <a:buNone/>
            </a:pPr>
            <a:r>
              <a:rPr lang="en-US" sz="800" b="1" smtClean="0">
                <a:solidFill>
                  <a:srgbClr val="000000"/>
                </a:solidFill>
                <a:latin typeface="Arial" charset="0"/>
                <a:cs typeface="Arial" charset="0"/>
                <a:sym typeface="Times New Roman" pitchFamily="18" charset="0"/>
              </a:rPr>
              <a:t>Pruebas de aprobación:</a:t>
            </a:r>
            <a:r>
              <a:rPr lang="en-US" sz="800" smtClean="0">
                <a:solidFill>
                  <a:srgbClr val="000000"/>
                </a:solidFill>
                <a:latin typeface="Arial" charset="0"/>
                <a:cs typeface="Arial" charset="0"/>
                <a:sym typeface="Times New Roman" pitchFamily="18" charset="0"/>
              </a:rPr>
              <a:t> El HUD exige un examen de aprobación cuando finalice un trabajo de renovación superior al </a:t>
            </a:r>
            <a:r>
              <a:rPr lang="en-US" sz="800" i="1" smtClean="0">
                <a:solidFill>
                  <a:srgbClr val="000000"/>
                </a:solidFill>
                <a:latin typeface="Arial" charset="0"/>
                <a:cs typeface="Arial" charset="0"/>
                <a:sym typeface="Times New Roman" pitchFamily="18" charset="0"/>
              </a:rPr>
              <a:t>nivel de minimis,</a:t>
            </a:r>
            <a:r>
              <a:rPr lang="en-US" sz="800" smtClean="0">
                <a:solidFill>
                  <a:srgbClr val="000000"/>
                </a:solidFill>
                <a:latin typeface="Arial" charset="0"/>
                <a:cs typeface="Arial" charset="0"/>
                <a:sym typeface="Times New Roman" pitchFamily="18" charset="0"/>
              </a:rPr>
              <a:t> para hogares reglamentados por la regla de viviendas sin plomo. Además, el HUD requiere que se efectúe un examen de aprobación a cargo de un</a:t>
            </a:r>
            <a:r>
              <a:rPr lang="es-ES_tradnl" sz="800" smtClean="0">
                <a:solidFill>
                  <a:srgbClr val="000000"/>
                </a:solidFill>
                <a:latin typeface="Arial" charset="0"/>
                <a:cs typeface="Arial" charset="0"/>
                <a:sym typeface="Times New Roman" pitchFamily="18" charset="0"/>
              </a:rPr>
              <a:t>a</a:t>
            </a:r>
            <a:r>
              <a:rPr lang="en-US" sz="800" smtClean="0">
                <a:solidFill>
                  <a:srgbClr val="000000"/>
                </a:solidFill>
                <a:latin typeface="Arial" charset="0"/>
                <a:cs typeface="Arial" charset="0"/>
                <a:sym typeface="Times New Roman" pitchFamily="18" charset="0"/>
              </a:rPr>
              <a:t> tercer</a:t>
            </a:r>
            <a:r>
              <a:rPr lang="es-ES_tradnl" sz="800" smtClean="0">
                <a:solidFill>
                  <a:srgbClr val="000000"/>
                </a:solidFill>
                <a:latin typeface="Arial" charset="0"/>
                <a:cs typeface="Arial" charset="0"/>
                <a:sym typeface="Times New Roman" pitchFamily="18" charset="0"/>
              </a:rPr>
              <a:t>a</a:t>
            </a:r>
            <a:r>
              <a:rPr lang="en-US" sz="800" smtClean="0">
                <a:solidFill>
                  <a:srgbClr val="000000"/>
                </a:solidFill>
                <a:latin typeface="Arial" charset="0"/>
                <a:cs typeface="Arial" charset="0"/>
                <a:sym typeface="Times New Roman" pitchFamily="18" charset="0"/>
              </a:rPr>
              <a:t> </a:t>
            </a:r>
            <a:r>
              <a:rPr lang="es-ES_tradnl" sz="800" smtClean="0">
                <a:solidFill>
                  <a:srgbClr val="000000"/>
                </a:solidFill>
                <a:latin typeface="Arial" charset="0"/>
                <a:cs typeface="Arial" charset="0"/>
                <a:sym typeface="Times New Roman" pitchFamily="18" charset="0"/>
              </a:rPr>
              <a:t>parte </a:t>
            </a:r>
            <a:r>
              <a:rPr lang="en-US" sz="800" smtClean="0">
                <a:solidFill>
                  <a:srgbClr val="000000"/>
                </a:solidFill>
                <a:latin typeface="Arial" charset="0"/>
                <a:cs typeface="Arial" charset="0"/>
                <a:sym typeface="Times New Roman" pitchFamily="18" charset="0"/>
              </a:rPr>
              <a:t>independiente del renovador y, por tanto, </a:t>
            </a:r>
            <a:r>
              <a:rPr lang="en-US" sz="800" u="sng" smtClean="0">
                <a:solidFill>
                  <a:srgbClr val="000000"/>
                </a:solidFill>
                <a:latin typeface="Arial" charset="0"/>
                <a:cs typeface="Arial" charset="0"/>
                <a:sym typeface="Times New Roman" pitchFamily="18" charset="0"/>
              </a:rPr>
              <a:t>no</a:t>
            </a:r>
            <a:r>
              <a:rPr lang="en-US" sz="800" smtClean="0">
                <a:solidFill>
                  <a:srgbClr val="000000"/>
                </a:solidFill>
                <a:latin typeface="Arial" charset="0"/>
                <a:cs typeface="Arial" charset="0"/>
                <a:sym typeface="Times New Roman" pitchFamily="18" charset="0"/>
              </a:rPr>
              <a:t> permitirá que se acepte la inspección visual del propio renovador certificado ni el uso del procedimiento de verificación de limpieza. Al aplicar la regla de viviendas sin plomo del HUD a su trabajo (consulte el Apéndice 2), es necesario que un profesional certificado realice un examen de aprobación, por ejemplo, un inspector de plomo, un evaluador de riesgos de plomo o un técnico de muestreo de polvo. Algunas autoridades estatales y locales exigen distintos requisitos y normas para las aprobaciones. </a:t>
            </a:r>
          </a:p>
          <a:p>
            <a:pPr marL="114300" lvl="1" eaLnBrk="1" hangingPunct="1">
              <a:spcBef>
                <a:spcPts val="300"/>
              </a:spcBef>
              <a:buFontTx/>
              <a:buNone/>
            </a:pPr>
            <a:r>
              <a:rPr lang="en-US" sz="800" b="1" smtClean="0">
                <a:solidFill>
                  <a:srgbClr val="000000"/>
                </a:solidFill>
                <a:latin typeface="Arial" charset="0"/>
                <a:cs typeface="Arial" charset="0"/>
                <a:sym typeface="Times New Roman" pitchFamily="18" charset="0"/>
              </a:rPr>
              <a:t>Notificación a los ocupantes:</a:t>
            </a:r>
            <a:r>
              <a:rPr lang="en-US" sz="800" smtClean="0">
                <a:solidFill>
                  <a:srgbClr val="000000"/>
                </a:solidFill>
                <a:latin typeface="Arial" charset="0"/>
                <a:cs typeface="Arial" charset="0"/>
                <a:sym typeface="Times New Roman" pitchFamily="18" charset="0"/>
              </a:rPr>
              <a:t> El HUD requiere la entrega de avisos a los ocupantes en un plazo </a:t>
            </a:r>
            <a:r>
              <a:rPr lang="es-ES_tradnl" sz="800" smtClean="0">
                <a:solidFill>
                  <a:srgbClr val="000000"/>
                </a:solidFill>
                <a:latin typeface="Arial" charset="0"/>
                <a:cs typeface="Arial" charset="0"/>
                <a:sym typeface="Times New Roman" pitchFamily="18" charset="0"/>
              </a:rPr>
              <a:t>máximo </a:t>
            </a:r>
            <a:r>
              <a:rPr lang="en-US" sz="800" smtClean="0">
                <a:solidFill>
                  <a:srgbClr val="000000"/>
                </a:solidFill>
                <a:latin typeface="Arial" charset="0"/>
                <a:cs typeface="Arial" charset="0"/>
                <a:sym typeface="Times New Roman" pitchFamily="18" charset="0"/>
              </a:rPr>
              <a:t>de 15 días a </a:t>
            </a:r>
            <a:r>
              <a:rPr lang="es-ES_tradnl" sz="800" smtClean="0">
                <a:solidFill>
                  <a:srgbClr val="000000"/>
                </a:solidFill>
                <a:latin typeface="Arial" charset="0"/>
                <a:cs typeface="Arial" charset="0"/>
                <a:sym typeface="Times New Roman" pitchFamily="18" charset="0"/>
              </a:rPr>
              <a:t>partir</a:t>
            </a:r>
            <a:r>
              <a:rPr lang="en-US" sz="800" smtClean="0">
                <a:solidFill>
                  <a:srgbClr val="000000"/>
                </a:solidFill>
                <a:latin typeface="Arial" charset="0"/>
                <a:cs typeface="Arial" charset="0"/>
                <a:sym typeface="Times New Roman" pitchFamily="18" charset="0"/>
              </a:rPr>
              <a:t> de la identificación de pintura a base de plomo o peligros por pintura a base de plomo en su unidad (y en áreas comunes, si las hay) y en un plazo </a:t>
            </a:r>
            <a:r>
              <a:rPr lang="es-ES_tradnl" sz="800" smtClean="0">
                <a:solidFill>
                  <a:srgbClr val="000000"/>
                </a:solidFill>
                <a:latin typeface="Arial" charset="0"/>
                <a:cs typeface="Arial" charset="0"/>
                <a:sym typeface="Times New Roman" pitchFamily="18" charset="0"/>
              </a:rPr>
              <a:t>máximo </a:t>
            </a:r>
            <a:r>
              <a:rPr lang="en-US" sz="800" smtClean="0">
                <a:solidFill>
                  <a:srgbClr val="000000"/>
                </a:solidFill>
                <a:latin typeface="Arial" charset="0"/>
                <a:cs typeface="Arial" charset="0"/>
                <a:sym typeface="Times New Roman" pitchFamily="18" charset="0"/>
              </a:rPr>
              <a:t>de 15 días tras la finalización del trabajo de control de peligros en su unidad o en áreas comunes.</a:t>
            </a:r>
          </a:p>
        </p:txBody>
      </p:sp>
      <p:sp>
        <p:nvSpPr>
          <p:cNvPr id="29703" name="Slide Number Placeholder 4"/>
          <p:cNvSpPr txBox="1">
            <a:spLocks noGrp="1"/>
          </p:cNvSpPr>
          <p:nvPr/>
        </p:nvSpPr>
        <p:spPr bwMode="auto">
          <a:xfrm>
            <a:off x="657225" y="8853488"/>
            <a:ext cx="730250" cy="295275"/>
          </a:xfrm>
          <a:prstGeom prst="rect">
            <a:avLst/>
          </a:prstGeom>
          <a:noFill/>
          <a:ln w="9525">
            <a:noFill/>
            <a:miter lim="800000"/>
            <a:headEnd/>
            <a:tailEnd/>
          </a:ln>
        </p:spPr>
        <p:txBody>
          <a:bodyPr lIns="93158" tIns="46580" rIns="93158" bIns="46580" anchor="b"/>
          <a:lstStyle/>
          <a:p>
            <a:pPr defTabSz="931863" eaLnBrk="1" hangingPunct="1">
              <a:buSzPct val="100000"/>
            </a:pPr>
            <a:r>
              <a:rPr lang="en-US" sz="1000">
                <a:solidFill>
                  <a:srgbClr val="000000"/>
                </a:solidFill>
                <a:latin typeface="Arial" charset="0"/>
                <a:cs typeface="Times New Roman" pitchFamily="18" charset="0"/>
                <a:sym typeface="Times New Roman" pitchFamily="18" charset="0"/>
              </a:rPr>
              <a:t>2-</a:t>
            </a:r>
            <a:fld id="{01AF0EDF-F2D9-4015-A7B0-E1F439FB1321}" type="slidenum">
              <a:rPr lang="en-US" sz="1000">
                <a:solidFill>
                  <a:srgbClr val="000000"/>
                </a:solidFill>
                <a:latin typeface="Arial" charset="0"/>
                <a:cs typeface="Times New Roman" pitchFamily="18" charset="0"/>
                <a:sym typeface="Times New Roman" pitchFamily="18" charset="0"/>
              </a:rPr>
              <a:pPr defTabSz="931863" eaLnBrk="1" hangingPunct="1">
                <a:buSzPct val="100000"/>
              </a:pPr>
              <a:t>26</a:t>
            </a:fld>
            <a:endParaRPr lang="en-US" sz="1000">
              <a:solidFill>
                <a:srgbClr val="000000"/>
              </a:solidFill>
              <a:latin typeface="Arial" charset="0"/>
              <a:cs typeface="Times New Roman" pitchFamily="18" charset="0"/>
              <a:sym typeface="Times New Roman" pitchFamily="18" charset="0"/>
            </a:endParaRPr>
          </a:p>
        </p:txBody>
      </p:sp>
    </p:spTree>
    <p:extLst>
      <p:ext uri="{BB962C8B-B14F-4D97-AF65-F5344CB8AC3E}">
        <p14:creationId xmlns:p14="http://schemas.microsoft.com/office/powerpoint/2010/main" val="693759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p:spPr>
        <p:txBody>
          <a:bodyPr/>
          <a:lstStyle/>
          <a:p>
            <a:r>
              <a:rPr lang="es-ES_tradnl" smtClean="0">
                <a:solidFill>
                  <a:srgbClr val="000000"/>
                </a:solidFill>
              </a:rPr>
              <a:t>Prácticas seguras para trabajar con el plomo</a:t>
            </a:r>
            <a:r>
              <a:rPr lang="en-US" smtClean="0">
                <a:solidFill>
                  <a:srgbClr val="000000"/>
                </a:solidFill>
              </a:rPr>
              <a:t> en labores de renovación, reparación y pintura</a:t>
            </a:r>
          </a:p>
        </p:txBody>
      </p:sp>
      <p:sp>
        <p:nvSpPr>
          <p:cNvPr id="30723" name="Rectangle 7"/>
          <p:cNvSpPr>
            <a:spLocks noGrp="1" noChangeArrowheads="1"/>
          </p:cNvSpPr>
          <p:nvPr>
            <p:ph type="sldNum" sz="quarter" idx="5"/>
          </p:nvPr>
        </p:nvSpPr>
        <p:spPr>
          <a:noFill/>
        </p:spPr>
        <p:txBody>
          <a:bodyPr/>
          <a:lstStyle/>
          <a:p>
            <a:r>
              <a:rPr lang="en-US" smtClean="0">
                <a:solidFill>
                  <a:srgbClr val="000000"/>
                </a:solidFill>
              </a:rPr>
              <a:t>2-</a:t>
            </a:r>
            <a:fld id="{7451FC45-1DEE-4AEC-B8D0-F9EA2F0C783D}" type="slidenum">
              <a:rPr lang="en-US" smtClean="0">
                <a:solidFill>
                  <a:srgbClr val="000000"/>
                </a:solidFill>
              </a:rPr>
              <a:pPr/>
              <a:t>27</a:t>
            </a:fld>
            <a:endParaRPr lang="en-US" smtClean="0">
              <a:solidFill>
                <a:srgbClr val="000000"/>
              </a:solidFill>
            </a:endParaRPr>
          </a:p>
        </p:txBody>
      </p:sp>
      <p:sp>
        <p:nvSpPr>
          <p:cNvPr id="30724" name="Rectangle 9"/>
          <p:cNvSpPr>
            <a:spLocks noGrp="1" noChangeArrowheads="1"/>
          </p:cNvSpPr>
          <p:nvPr>
            <p:ph type="dt" sz="quarter" idx="1"/>
          </p:nvPr>
        </p:nvSpPr>
        <p:spPr>
          <a:noFill/>
        </p:spPr>
        <p:txBody>
          <a:bodyPr/>
          <a:lstStyle/>
          <a:p>
            <a:r>
              <a:rPr lang="en-US" smtClean="0">
                <a:solidFill>
                  <a:srgbClr val="000000"/>
                </a:solidFill>
              </a:rPr>
              <a:t>Octubre de 2011</a:t>
            </a:r>
          </a:p>
        </p:txBody>
      </p:sp>
      <p:sp>
        <p:nvSpPr>
          <p:cNvPr id="30725" name="Rectangle 7"/>
          <p:cNvSpPr txBox="1">
            <a:spLocks noGrp="1" noChangeArrowheads="1"/>
          </p:cNvSpPr>
          <p:nvPr/>
        </p:nvSpPr>
        <p:spPr bwMode="auto">
          <a:xfrm>
            <a:off x="657225" y="8853488"/>
            <a:ext cx="730250" cy="295275"/>
          </a:xfrm>
          <a:prstGeom prst="rect">
            <a:avLst/>
          </a:prstGeom>
          <a:noFill/>
          <a:ln w="9525">
            <a:noFill/>
            <a:miter lim="800000"/>
            <a:headEnd/>
            <a:tailEnd/>
          </a:ln>
        </p:spPr>
        <p:txBody>
          <a:bodyPr lIns="93158" tIns="46580" rIns="93158" bIns="46580" anchor="b"/>
          <a:lstStyle/>
          <a:p>
            <a:pPr defTabSz="931863" eaLnBrk="1" hangingPunct="1">
              <a:buSzPct val="100000"/>
            </a:pPr>
            <a:r>
              <a:rPr lang="en-US" sz="1000">
                <a:solidFill>
                  <a:srgbClr val="000000"/>
                </a:solidFill>
                <a:latin typeface="Arial" charset="0"/>
                <a:cs typeface="Times New Roman" pitchFamily="18" charset="0"/>
                <a:sym typeface="Times New Roman" pitchFamily="18" charset="0"/>
              </a:rPr>
              <a:t>2-</a:t>
            </a:r>
            <a:fld id="{D61F2F3C-D115-4BD8-923A-38A2EBF2A87C}" type="slidenum">
              <a:rPr lang="en-US" sz="1000">
                <a:solidFill>
                  <a:srgbClr val="000000"/>
                </a:solidFill>
                <a:latin typeface="Arial" charset="0"/>
                <a:cs typeface="Times New Roman" pitchFamily="18" charset="0"/>
                <a:sym typeface="Times New Roman" pitchFamily="18" charset="0"/>
              </a:rPr>
              <a:pPr defTabSz="931863" eaLnBrk="1" hangingPunct="1">
                <a:buSzPct val="100000"/>
              </a:pPr>
              <a:t>27</a:t>
            </a:fld>
            <a:endParaRPr lang="en-US" sz="1000">
              <a:solidFill>
                <a:srgbClr val="000000"/>
              </a:solidFill>
              <a:latin typeface="Arial" charset="0"/>
              <a:cs typeface="Times New Roman" pitchFamily="18" charset="0"/>
              <a:sym typeface="Times New Roman" pitchFamily="18" charset="0"/>
            </a:endParaRPr>
          </a:p>
        </p:txBody>
      </p:sp>
      <p:sp>
        <p:nvSpPr>
          <p:cNvPr id="30726" name="Rectangle 2"/>
          <p:cNvSpPr>
            <a:spLocks noGrp="1" noRot="1" noChangeAspect="1" noChangeArrowheads="1" noTextEdit="1"/>
          </p:cNvSpPr>
          <p:nvPr>
            <p:ph type="sldImg"/>
          </p:nvPr>
        </p:nvSpPr>
        <p:spPr>
          <a:xfrm>
            <a:off x="1144588" y="663575"/>
            <a:ext cx="4614862" cy="3460750"/>
          </a:xfrm>
          <a:ln w="12700" cap="flat">
            <a:solidFill>
              <a:schemeClr val="tx1"/>
            </a:solidFill>
          </a:ln>
        </p:spPr>
      </p:sp>
      <p:sp>
        <p:nvSpPr>
          <p:cNvPr id="30727" name="Rectangle 3"/>
          <p:cNvSpPr>
            <a:spLocks noGrp="1" noChangeArrowheads="1"/>
          </p:cNvSpPr>
          <p:nvPr>
            <p:ph type="body" idx="1"/>
          </p:nvPr>
        </p:nvSpPr>
        <p:spPr>
          <a:xfrm>
            <a:off x="803275" y="4205288"/>
            <a:ext cx="5476875" cy="4184650"/>
          </a:xfrm>
          <a:noFill/>
          <a:ln/>
        </p:spPr>
        <p:txBody>
          <a:bodyPr lIns="93804" tIns="46903" rIns="93804" bIns="46903"/>
          <a:lstStyle/>
          <a:p>
            <a:pPr eaLnBrk="1" hangingPunct="1">
              <a:spcBef>
                <a:spcPct val="10000"/>
              </a:spcBef>
              <a:buFontTx/>
              <a:buNone/>
            </a:pPr>
            <a:r>
              <a:rPr lang="en-US" sz="1000" smtClean="0">
                <a:solidFill>
                  <a:srgbClr val="000000"/>
                </a:solidFill>
                <a:latin typeface="Arial" charset="0"/>
                <a:cs typeface="Times New Roman" pitchFamily="18" charset="0"/>
                <a:sym typeface="Times New Roman" pitchFamily="18" charset="0"/>
              </a:rPr>
              <a:t>Las personas y empresas que realicen renovaciones, reparaciones y pintura en viviendas construidas antes de 1978 y en instalaciones ocupadas por niños deben entender la Regla Final de la Renovación, Reparación y Pintura de la EPA. En el Apéndice 1 se puede encontrar la Regla Final de la Renovación, Reparación y Pintura de la EPA. </a:t>
            </a:r>
          </a:p>
          <a:p>
            <a:pPr eaLnBrk="1" hangingPunct="1">
              <a:spcBef>
                <a:spcPct val="10000"/>
              </a:spcBef>
              <a:buFontTx/>
              <a:buNone/>
            </a:pPr>
            <a:endParaRPr lang="en-US" sz="1000" smtClean="0">
              <a:solidFill>
                <a:srgbClr val="000000"/>
              </a:solidFill>
              <a:latin typeface="Arial" charset="0"/>
              <a:cs typeface="Times New Roman" pitchFamily="18" charset="0"/>
              <a:sym typeface="Times New Roman" pitchFamily="18" charset="0"/>
            </a:endParaRPr>
          </a:p>
          <a:p>
            <a:pPr eaLnBrk="1" hangingPunct="1">
              <a:spcBef>
                <a:spcPct val="10000"/>
              </a:spcBef>
              <a:buFontTx/>
              <a:buNone/>
            </a:pPr>
            <a:r>
              <a:rPr lang="en-US" sz="1000" smtClean="0">
                <a:solidFill>
                  <a:srgbClr val="000000"/>
                </a:solidFill>
                <a:latin typeface="Arial" charset="0"/>
                <a:cs typeface="Times New Roman" pitchFamily="18" charset="0"/>
                <a:sym typeface="Times New Roman" pitchFamily="18" charset="0"/>
              </a:rPr>
              <a:t>Las personas que realicen renovaciones, remodelaciones y rehabilitaciones en viviendas construidas antes de 1978 beneficiarias de ayuda federal deben entender la regla de viviendas sin plomo del HUD. En el Apéndice 2 hay más información sobre la regla de viviendas sin plomo del HUD. </a:t>
            </a:r>
          </a:p>
        </p:txBody>
      </p:sp>
    </p:spTree>
    <p:extLst>
      <p:ext uri="{BB962C8B-B14F-4D97-AF65-F5344CB8AC3E}">
        <p14:creationId xmlns:p14="http://schemas.microsoft.com/office/powerpoint/2010/main" val="14521554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a:noFill/>
        </p:spPr>
        <p:txBody>
          <a:bodyPr/>
          <a:lstStyle/>
          <a:p>
            <a:r>
              <a:rPr lang="es-ES_tradnl" smtClean="0">
                <a:solidFill>
                  <a:srgbClr val="000000"/>
                </a:solidFill>
              </a:rPr>
              <a:t>Prácticas seguras para trabajar con el plomo</a:t>
            </a:r>
            <a:r>
              <a:rPr lang="en-US" smtClean="0">
                <a:solidFill>
                  <a:srgbClr val="000000"/>
                </a:solidFill>
              </a:rPr>
              <a:t> en labores de renovación, reparación y pintura</a:t>
            </a:r>
          </a:p>
        </p:txBody>
      </p:sp>
      <p:sp>
        <p:nvSpPr>
          <p:cNvPr id="31747" name="Rectangle 7"/>
          <p:cNvSpPr>
            <a:spLocks noGrp="1" noChangeArrowheads="1"/>
          </p:cNvSpPr>
          <p:nvPr>
            <p:ph type="sldNum" sz="quarter" idx="5"/>
          </p:nvPr>
        </p:nvSpPr>
        <p:spPr>
          <a:noFill/>
        </p:spPr>
        <p:txBody>
          <a:bodyPr/>
          <a:lstStyle/>
          <a:p>
            <a:r>
              <a:rPr lang="en-US" smtClean="0">
                <a:solidFill>
                  <a:srgbClr val="000000"/>
                </a:solidFill>
              </a:rPr>
              <a:t>2-</a:t>
            </a:r>
            <a:fld id="{1F6A5EEF-CF5C-4D9D-A1AF-F1D42748AC1D}" type="slidenum">
              <a:rPr lang="en-US" smtClean="0">
                <a:solidFill>
                  <a:srgbClr val="000000"/>
                </a:solidFill>
              </a:rPr>
              <a:pPr/>
              <a:t>28</a:t>
            </a:fld>
            <a:endParaRPr lang="en-US" smtClean="0">
              <a:solidFill>
                <a:srgbClr val="000000"/>
              </a:solidFill>
            </a:endParaRPr>
          </a:p>
        </p:txBody>
      </p:sp>
      <p:sp>
        <p:nvSpPr>
          <p:cNvPr id="31748" name="Rectangle 9"/>
          <p:cNvSpPr>
            <a:spLocks noGrp="1" noChangeArrowheads="1"/>
          </p:cNvSpPr>
          <p:nvPr>
            <p:ph type="dt" sz="quarter" idx="1"/>
          </p:nvPr>
        </p:nvSpPr>
        <p:spPr>
          <a:noFill/>
        </p:spPr>
        <p:txBody>
          <a:bodyPr/>
          <a:lstStyle/>
          <a:p>
            <a:r>
              <a:rPr lang="en-US" smtClean="0">
                <a:solidFill>
                  <a:srgbClr val="000000"/>
                </a:solidFill>
              </a:rPr>
              <a:t>Octubre de 2011</a:t>
            </a:r>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a:ln/>
        </p:spPr>
        <p:txBody>
          <a:bodyPr/>
          <a:lstStyle/>
          <a:p>
            <a:pPr eaLnBrk="1" hangingPunct="1">
              <a:buFontTx/>
              <a:buNone/>
            </a:pPr>
            <a:r>
              <a:rPr lang="en-US" sz="1000" smtClean="0">
                <a:solidFill>
                  <a:srgbClr val="000000"/>
                </a:solidFill>
                <a:latin typeface="Arial" charset="0"/>
                <a:cs typeface="Times New Roman" pitchFamily="18" charset="0"/>
                <a:sym typeface="Times New Roman" pitchFamily="18" charset="0"/>
              </a:rPr>
              <a:t>Reservado para que los alumnos tomen notas sobre reglamentos estatales y locales que aplican a la renovaci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y que sean diferentes </a:t>
            </a:r>
            <a:r>
              <a:rPr lang="es-ES_tradnl" sz="1000" smtClean="0">
                <a:solidFill>
                  <a:srgbClr val="000000"/>
                </a:solidFill>
                <a:latin typeface="Arial" charset="0"/>
                <a:cs typeface="Times New Roman" pitchFamily="18" charset="0"/>
                <a:sym typeface="Times New Roman" pitchFamily="18" charset="0"/>
              </a:rPr>
              <a:t>de </a:t>
            </a:r>
            <a:r>
              <a:rPr lang="en-US" sz="1000" smtClean="0">
                <a:solidFill>
                  <a:srgbClr val="000000"/>
                </a:solidFill>
                <a:latin typeface="Arial" charset="0"/>
                <a:cs typeface="Times New Roman" pitchFamily="18" charset="0"/>
                <a:sym typeface="Times New Roman" pitchFamily="18" charset="0"/>
              </a:rPr>
              <a:t>los reglamentos de la EPA y </a:t>
            </a:r>
            <a:r>
              <a:rPr lang="es-ES_tradnl" sz="1000" smtClean="0">
                <a:solidFill>
                  <a:srgbClr val="000000"/>
                </a:solidFill>
                <a:latin typeface="Arial" charset="0"/>
                <a:cs typeface="Times New Roman" pitchFamily="18" charset="0"/>
                <a:sym typeface="Times New Roman" pitchFamily="18" charset="0"/>
              </a:rPr>
              <a:t>d</a:t>
            </a:r>
            <a:r>
              <a:rPr lang="en-US" sz="1000" smtClean="0">
                <a:solidFill>
                  <a:srgbClr val="000000"/>
                </a:solidFill>
                <a:latin typeface="Arial" charset="0"/>
                <a:cs typeface="Times New Roman" pitchFamily="18" charset="0"/>
                <a:sym typeface="Times New Roman" pitchFamily="18" charset="0"/>
              </a:rPr>
              <a:t>el HUD.</a:t>
            </a:r>
          </a:p>
        </p:txBody>
      </p:sp>
    </p:spTree>
    <p:extLst>
      <p:ext uri="{BB962C8B-B14F-4D97-AF65-F5344CB8AC3E}">
        <p14:creationId xmlns:p14="http://schemas.microsoft.com/office/powerpoint/2010/main" val="2805147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a:noFill/>
        </p:spPr>
        <p:txBody>
          <a:bodyPr/>
          <a:lstStyle/>
          <a:p>
            <a:r>
              <a:rPr lang="es-ES_tradnl" smtClean="0">
                <a:solidFill>
                  <a:srgbClr val="000000"/>
                </a:solidFill>
              </a:rPr>
              <a:t>Prácticas seguras para trabajar con el plomo</a:t>
            </a:r>
            <a:r>
              <a:rPr lang="en-US" smtClean="0">
                <a:solidFill>
                  <a:srgbClr val="000000"/>
                </a:solidFill>
              </a:rPr>
              <a:t> en labores de renovación, reparación y pintura</a:t>
            </a:r>
          </a:p>
        </p:txBody>
      </p:sp>
      <p:sp>
        <p:nvSpPr>
          <p:cNvPr id="32771" name="Rectangle 7"/>
          <p:cNvSpPr>
            <a:spLocks noGrp="1" noChangeArrowheads="1"/>
          </p:cNvSpPr>
          <p:nvPr>
            <p:ph type="sldNum" sz="quarter" idx="5"/>
          </p:nvPr>
        </p:nvSpPr>
        <p:spPr>
          <a:noFill/>
        </p:spPr>
        <p:txBody>
          <a:bodyPr/>
          <a:lstStyle/>
          <a:p>
            <a:r>
              <a:rPr lang="en-US" smtClean="0">
                <a:solidFill>
                  <a:srgbClr val="000000"/>
                </a:solidFill>
              </a:rPr>
              <a:t>2-</a:t>
            </a:r>
            <a:fld id="{FB6CA480-F8EA-4A27-9126-983BB7751D0A}" type="slidenum">
              <a:rPr lang="en-US" smtClean="0">
                <a:solidFill>
                  <a:srgbClr val="000000"/>
                </a:solidFill>
              </a:rPr>
              <a:pPr/>
              <a:t>29</a:t>
            </a:fld>
            <a:endParaRPr lang="en-US" smtClean="0">
              <a:solidFill>
                <a:srgbClr val="000000"/>
              </a:solidFill>
            </a:endParaRPr>
          </a:p>
        </p:txBody>
      </p:sp>
      <p:sp>
        <p:nvSpPr>
          <p:cNvPr id="32772" name="Rectangle 9"/>
          <p:cNvSpPr>
            <a:spLocks noGrp="1" noChangeArrowheads="1"/>
          </p:cNvSpPr>
          <p:nvPr>
            <p:ph type="dt" sz="quarter" idx="1"/>
          </p:nvPr>
        </p:nvSpPr>
        <p:spPr>
          <a:noFill/>
        </p:spPr>
        <p:txBody>
          <a:bodyPr/>
          <a:lstStyle/>
          <a:p>
            <a:r>
              <a:rPr lang="en-US" smtClean="0">
                <a:solidFill>
                  <a:srgbClr val="000000"/>
                </a:solidFill>
              </a:rPr>
              <a:t>Octubre de 2011</a:t>
            </a:r>
          </a:p>
        </p:txBody>
      </p:sp>
      <p:sp>
        <p:nvSpPr>
          <p:cNvPr id="32773"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212959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hdr" sz="quarter"/>
          </p:nvPr>
        </p:nvSpPr>
        <p:spPr>
          <a:xfrm>
            <a:off x="152400" y="0"/>
            <a:ext cx="6858000" cy="463550"/>
          </a:xfrm>
          <a:noFill/>
        </p:spPr>
        <p:txBody>
          <a:bodyPr/>
          <a:lstStyle/>
          <a:p>
            <a:endParaRPr lang="en-US" smtClean="0"/>
          </a:p>
          <a:p>
            <a:r>
              <a:rPr lang="es-ES" smtClean="0"/>
              <a:t>Prácticas seguras para trabajar con el plomo</a:t>
            </a:r>
            <a:r>
              <a:rPr lang="en-US" smtClean="0"/>
              <a:t> en labores de renovación, reparación y pintura</a:t>
            </a:r>
          </a:p>
        </p:txBody>
      </p:sp>
      <p:sp>
        <p:nvSpPr>
          <p:cNvPr id="10243" name="Rectangle 1031"/>
          <p:cNvSpPr>
            <a:spLocks noGrp="1" noChangeArrowheads="1"/>
          </p:cNvSpPr>
          <p:nvPr>
            <p:ph type="sldNum" sz="quarter" idx="5"/>
          </p:nvPr>
        </p:nvSpPr>
        <p:spPr>
          <a:noFill/>
        </p:spPr>
        <p:txBody>
          <a:bodyPr/>
          <a:lstStyle/>
          <a:p>
            <a:fld id="{0240A5F3-6024-4BC2-A7B0-50A33E5A6F3F}" type="slidenum">
              <a:rPr lang="en-US" smtClean="0"/>
              <a:pPr/>
              <a:t>3</a:t>
            </a:fld>
            <a:endParaRPr lang="en-US" smtClean="0"/>
          </a:p>
        </p:txBody>
      </p:sp>
      <p:sp>
        <p:nvSpPr>
          <p:cNvPr id="10244" name="Rectangle 1032"/>
          <p:cNvSpPr>
            <a:spLocks noGrp="1" noChangeArrowheads="1"/>
          </p:cNvSpPr>
          <p:nvPr>
            <p:ph type="dt" sz="quarter" idx="1"/>
          </p:nvPr>
        </p:nvSpPr>
        <p:spPr>
          <a:noFill/>
        </p:spPr>
        <p:txBody>
          <a:bodyPr/>
          <a:lstStyle/>
          <a:p>
            <a:r>
              <a:rPr lang="en-US" smtClean="0"/>
              <a:t>Octubre de 2011</a:t>
            </a:r>
          </a:p>
        </p:txBody>
      </p:sp>
      <p:sp>
        <p:nvSpPr>
          <p:cNvPr id="10245" name="Rectangle 2"/>
          <p:cNvSpPr>
            <a:spLocks noGrp="1" noRot="1" noChangeAspect="1" noChangeArrowheads="1" noTextEdit="1"/>
          </p:cNvSpPr>
          <p:nvPr>
            <p:ph type="sldImg"/>
          </p:nvPr>
        </p:nvSpPr>
        <p:spPr>
          <a:xfrm>
            <a:off x="1219200" y="533400"/>
            <a:ext cx="4648200" cy="3486150"/>
          </a:xfrm>
          <a:ln/>
        </p:spPr>
      </p:sp>
      <p:sp>
        <p:nvSpPr>
          <p:cNvPr id="10246" name="Rectangle 3"/>
          <p:cNvSpPr>
            <a:spLocks noGrp="1" noChangeArrowheads="1"/>
          </p:cNvSpPr>
          <p:nvPr>
            <p:ph type="body" idx="1"/>
          </p:nvPr>
        </p:nvSpPr>
        <p:spPr>
          <a:xfrm>
            <a:off x="304800" y="4038600"/>
            <a:ext cx="6477000" cy="4572000"/>
          </a:xfrm>
          <a:noFill/>
          <a:ln/>
        </p:spPr>
        <p:txBody>
          <a:bodyPr/>
          <a:lstStyle/>
          <a:p>
            <a:pPr marL="114300" indent="-114300">
              <a:lnSpc>
                <a:spcPct val="95000"/>
              </a:lnSpc>
              <a:spcBef>
                <a:spcPct val="20000"/>
              </a:spcBef>
            </a:pPr>
            <a:r>
              <a:rPr lang="es-ES" b="1" smtClean="0">
                <a:solidFill>
                  <a:srgbClr val="000000"/>
                </a:solidFill>
                <a:cs typeface="Times New Roman" pitchFamily="18" charset="0"/>
                <a:sym typeface="Times New Roman" pitchFamily="18" charset="0"/>
              </a:rPr>
              <a:t>	M</a:t>
            </a:r>
            <a:r>
              <a:rPr lang="es-ES" b="1" smtClean="0">
                <a:solidFill>
                  <a:srgbClr val="000000"/>
                </a:solidFill>
                <a:latin typeface="Times New Roman" pitchFamily="18" charset="0"/>
                <a:cs typeface="Times New Roman" pitchFamily="18" charset="0"/>
                <a:sym typeface="Times New Roman" pitchFamily="18" charset="0"/>
              </a:rPr>
              <a:t>ó</a:t>
            </a:r>
            <a:r>
              <a:rPr lang="es-ES" b="1" smtClean="0">
                <a:solidFill>
                  <a:srgbClr val="000000"/>
                </a:solidFill>
                <a:cs typeface="Times New Roman" pitchFamily="18" charset="0"/>
                <a:sym typeface="Times New Roman" pitchFamily="18" charset="0"/>
              </a:rPr>
              <a:t>dulos</a:t>
            </a:r>
            <a:r>
              <a:rPr lang="es-ES" smtClean="0">
                <a:solidFill>
                  <a:srgbClr val="000000"/>
                </a:solidFill>
                <a:cs typeface="Times New Roman" pitchFamily="18" charset="0"/>
                <a:sym typeface="Times New Roman" pitchFamily="18" charset="0"/>
              </a:rPr>
              <a:t> - </a:t>
            </a:r>
            <a:r>
              <a:rPr lang="es-ES" sz="1000" smtClean="0">
                <a:solidFill>
                  <a:srgbClr val="000000"/>
                </a:solidFill>
                <a:cs typeface="Times New Roman" pitchFamily="18" charset="0"/>
                <a:sym typeface="Times New Roman" pitchFamily="18" charset="0"/>
              </a:rPr>
              <a:t>Adem</a:t>
            </a:r>
            <a:r>
              <a:rPr lang="es-ES" sz="1000" smtClean="0">
                <a:solidFill>
                  <a:srgbClr val="000000"/>
                </a:solidFill>
                <a:latin typeface="Times New Roman" pitchFamily="18" charset="0"/>
                <a:cs typeface="Times New Roman" pitchFamily="18" charset="0"/>
                <a:sym typeface="Times New Roman" pitchFamily="18" charset="0"/>
              </a:rPr>
              <a:t>á</a:t>
            </a:r>
            <a:r>
              <a:rPr lang="es-ES" sz="1000" smtClean="0">
                <a:solidFill>
                  <a:srgbClr val="000000"/>
                </a:solidFill>
                <a:cs typeface="Times New Roman" pitchFamily="18" charset="0"/>
                <a:sym typeface="Times New Roman" pitchFamily="18" charset="0"/>
              </a:rPr>
              <a:t>s de esta introducci</a:t>
            </a:r>
            <a:r>
              <a:rPr lang="es-ES" sz="1000" smtClean="0">
                <a:solidFill>
                  <a:srgbClr val="000000"/>
                </a:solidFill>
                <a:latin typeface="Times New Roman" pitchFamily="18" charset="0"/>
                <a:cs typeface="Times New Roman" pitchFamily="18" charset="0"/>
                <a:sym typeface="Times New Roman" pitchFamily="18" charset="0"/>
              </a:rPr>
              <a:t>ó</a:t>
            </a:r>
            <a:r>
              <a:rPr lang="es-ES" sz="1000" smtClean="0">
                <a:solidFill>
                  <a:srgbClr val="000000"/>
                </a:solidFill>
                <a:cs typeface="Times New Roman" pitchFamily="18" charset="0"/>
                <a:sym typeface="Times New Roman" pitchFamily="18" charset="0"/>
              </a:rPr>
              <a:t>n, en este curso existen ocho m</a:t>
            </a:r>
            <a:r>
              <a:rPr lang="es-ES" sz="1000" smtClean="0">
                <a:solidFill>
                  <a:srgbClr val="000000"/>
                </a:solidFill>
                <a:latin typeface="Times New Roman" pitchFamily="18" charset="0"/>
                <a:cs typeface="Times New Roman" pitchFamily="18" charset="0"/>
                <a:sym typeface="Times New Roman" pitchFamily="18" charset="0"/>
              </a:rPr>
              <a:t>ó</a:t>
            </a:r>
            <a:r>
              <a:rPr lang="es-ES" sz="1000" smtClean="0">
                <a:solidFill>
                  <a:srgbClr val="000000"/>
                </a:solidFill>
                <a:cs typeface="Times New Roman" pitchFamily="18" charset="0"/>
                <a:sym typeface="Times New Roman" pitchFamily="18" charset="0"/>
              </a:rPr>
              <a:t>dulos:</a:t>
            </a:r>
          </a:p>
          <a:p>
            <a:pPr marL="342900" lvl="1" indent="-114300">
              <a:lnSpc>
                <a:spcPct val="95000"/>
              </a:lnSpc>
              <a:spcBef>
                <a:spcPct val="20000"/>
              </a:spcBef>
              <a:buFontTx/>
              <a:buChar char="•"/>
            </a:pPr>
            <a:r>
              <a:rPr lang="es-ES" smtClean="0">
                <a:solidFill>
                  <a:srgbClr val="000000"/>
                </a:solidFill>
                <a:cs typeface="Times New Roman" pitchFamily="18" charset="0"/>
                <a:sym typeface="Times New Roman" pitchFamily="18" charset="0"/>
              </a:rPr>
              <a:t>M</a:t>
            </a:r>
            <a:r>
              <a:rPr lang="es-ES" smtClean="0">
                <a:solidFill>
                  <a:srgbClr val="000000"/>
                </a:solidFill>
                <a:latin typeface="Times New Roman" pitchFamily="18" charset="0"/>
                <a:cs typeface="Times New Roman" pitchFamily="18" charset="0"/>
                <a:sym typeface="Times New Roman" pitchFamily="18" charset="0"/>
              </a:rPr>
              <a:t>ó</a:t>
            </a:r>
            <a:r>
              <a:rPr lang="es-ES" smtClean="0">
                <a:solidFill>
                  <a:srgbClr val="000000"/>
                </a:solidFill>
                <a:cs typeface="Times New Roman" pitchFamily="18" charset="0"/>
                <a:sym typeface="Times New Roman" pitchFamily="18" charset="0"/>
              </a:rPr>
              <a:t>dulo 1: </a:t>
            </a:r>
            <a:r>
              <a:rPr lang="es-ES" smtClean="0">
                <a:solidFill>
                  <a:srgbClr val="000000"/>
                </a:solidFill>
                <a:latin typeface="Times New Roman" pitchFamily="18" charset="0"/>
                <a:cs typeface="Times New Roman" pitchFamily="18" charset="0"/>
                <a:sym typeface="Times New Roman" pitchFamily="18" charset="0"/>
              </a:rPr>
              <a:t>¿</a:t>
            </a:r>
            <a:r>
              <a:rPr lang="es-ES" smtClean="0">
                <a:solidFill>
                  <a:srgbClr val="000000"/>
                </a:solidFill>
                <a:cs typeface="Times New Roman" pitchFamily="18" charset="0"/>
                <a:sym typeface="Times New Roman" pitchFamily="18" charset="0"/>
              </a:rPr>
              <a:t>Por qu</a:t>
            </a:r>
            <a:r>
              <a:rPr lang="es-ES" smtClean="0">
                <a:solidFill>
                  <a:srgbClr val="000000"/>
                </a:solidFill>
                <a:latin typeface="Times New Roman" pitchFamily="18" charset="0"/>
                <a:cs typeface="Times New Roman" pitchFamily="18" charset="0"/>
                <a:sym typeface="Times New Roman" pitchFamily="18" charset="0"/>
              </a:rPr>
              <a:t>é</a:t>
            </a:r>
            <a:r>
              <a:rPr lang="es-ES" smtClean="0">
                <a:solidFill>
                  <a:srgbClr val="000000"/>
                </a:solidFill>
                <a:cs typeface="Times New Roman" pitchFamily="18" charset="0"/>
                <a:sym typeface="Times New Roman" pitchFamily="18" charset="0"/>
              </a:rPr>
              <a:t> hay que preocuparse por la pintura a base de plomo?</a:t>
            </a:r>
          </a:p>
          <a:p>
            <a:pPr marL="342900" lvl="1" indent="-114300">
              <a:lnSpc>
                <a:spcPct val="95000"/>
              </a:lnSpc>
              <a:spcBef>
                <a:spcPct val="20000"/>
              </a:spcBef>
              <a:buFontTx/>
              <a:buChar char="•"/>
            </a:pPr>
            <a:r>
              <a:rPr lang="es-ES" smtClean="0">
                <a:solidFill>
                  <a:srgbClr val="000000"/>
                </a:solidFill>
                <a:cs typeface="Times New Roman" pitchFamily="18" charset="0"/>
                <a:sym typeface="Times New Roman" pitchFamily="18" charset="0"/>
              </a:rPr>
              <a:t>M</a:t>
            </a:r>
            <a:r>
              <a:rPr lang="es-ES" smtClean="0">
                <a:solidFill>
                  <a:srgbClr val="000000"/>
                </a:solidFill>
                <a:latin typeface="Times New Roman" pitchFamily="18" charset="0"/>
                <a:cs typeface="Times New Roman" pitchFamily="18" charset="0"/>
                <a:sym typeface="Times New Roman" pitchFamily="18" charset="0"/>
              </a:rPr>
              <a:t>ó</a:t>
            </a:r>
            <a:r>
              <a:rPr lang="es-ES" smtClean="0">
                <a:solidFill>
                  <a:srgbClr val="000000"/>
                </a:solidFill>
                <a:cs typeface="Times New Roman" pitchFamily="18" charset="0"/>
                <a:sym typeface="Times New Roman" pitchFamily="18" charset="0"/>
              </a:rPr>
              <a:t>dulo 2: Reglamentos</a:t>
            </a:r>
          </a:p>
          <a:p>
            <a:pPr marL="342900" lvl="1" indent="-114300">
              <a:lnSpc>
                <a:spcPct val="95000"/>
              </a:lnSpc>
              <a:spcBef>
                <a:spcPct val="20000"/>
              </a:spcBef>
              <a:buFontTx/>
              <a:buChar char="•"/>
            </a:pPr>
            <a:r>
              <a:rPr lang="es-ES" smtClean="0">
                <a:solidFill>
                  <a:srgbClr val="000000"/>
                </a:solidFill>
                <a:cs typeface="Times New Roman" pitchFamily="18" charset="0"/>
                <a:sym typeface="Times New Roman" pitchFamily="18" charset="0"/>
              </a:rPr>
              <a:t>M</a:t>
            </a:r>
            <a:r>
              <a:rPr lang="es-ES" smtClean="0">
                <a:solidFill>
                  <a:srgbClr val="000000"/>
                </a:solidFill>
                <a:latin typeface="Times New Roman" pitchFamily="18" charset="0"/>
                <a:cs typeface="Times New Roman" pitchFamily="18" charset="0"/>
                <a:sym typeface="Times New Roman" pitchFamily="18" charset="0"/>
              </a:rPr>
              <a:t>ó</a:t>
            </a:r>
            <a:r>
              <a:rPr lang="es-ES" smtClean="0">
                <a:solidFill>
                  <a:srgbClr val="000000"/>
                </a:solidFill>
                <a:cs typeface="Times New Roman" pitchFamily="18" charset="0"/>
                <a:sym typeface="Times New Roman" pitchFamily="18" charset="0"/>
              </a:rPr>
              <a:t>dulo 3: Antes de comenzar a trabajar (incluye el conjunto de destrezas N° 1)</a:t>
            </a:r>
          </a:p>
          <a:p>
            <a:pPr marL="342900" lvl="1" indent="-114300">
              <a:lnSpc>
                <a:spcPct val="95000"/>
              </a:lnSpc>
              <a:spcBef>
                <a:spcPct val="20000"/>
              </a:spcBef>
              <a:buFontTx/>
              <a:buChar char="•"/>
            </a:pPr>
            <a:r>
              <a:rPr lang="es-ES" smtClean="0">
                <a:solidFill>
                  <a:srgbClr val="000000"/>
                </a:solidFill>
                <a:cs typeface="Times New Roman" pitchFamily="18" charset="0"/>
                <a:sym typeface="Times New Roman" pitchFamily="18" charset="0"/>
              </a:rPr>
              <a:t>M</a:t>
            </a:r>
            <a:r>
              <a:rPr lang="es-ES" smtClean="0">
                <a:solidFill>
                  <a:srgbClr val="000000"/>
                </a:solidFill>
                <a:latin typeface="Times New Roman" pitchFamily="18" charset="0"/>
                <a:cs typeface="Times New Roman" pitchFamily="18" charset="0"/>
                <a:sym typeface="Times New Roman" pitchFamily="18" charset="0"/>
              </a:rPr>
              <a:t>ó</a:t>
            </a:r>
            <a:r>
              <a:rPr lang="es-ES" smtClean="0">
                <a:solidFill>
                  <a:srgbClr val="000000"/>
                </a:solidFill>
                <a:cs typeface="Times New Roman" pitchFamily="18" charset="0"/>
                <a:sym typeface="Times New Roman" pitchFamily="18" charset="0"/>
              </a:rPr>
              <a:t>dulo 4: Contenci</a:t>
            </a:r>
            <a:r>
              <a:rPr lang="es-ES" smtClean="0">
                <a:solidFill>
                  <a:srgbClr val="000000"/>
                </a:solidFill>
                <a:latin typeface="Times New Roman" pitchFamily="18" charset="0"/>
                <a:cs typeface="Times New Roman" pitchFamily="18" charset="0"/>
                <a:sym typeface="Times New Roman" pitchFamily="18" charset="0"/>
              </a:rPr>
              <a:t>ó</a:t>
            </a:r>
            <a:r>
              <a:rPr lang="es-ES" smtClean="0">
                <a:solidFill>
                  <a:srgbClr val="000000"/>
                </a:solidFill>
                <a:cs typeface="Times New Roman" pitchFamily="18" charset="0"/>
                <a:sym typeface="Times New Roman" pitchFamily="18" charset="0"/>
              </a:rPr>
              <a:t>n del polvo mientras trabaja (incluye los conjuntos de destrezas N° 2 y 5)</a:t>
            </a:r>
          </a:p>
          <a:p>
            <a:pPr marL="342900" lvl="1" indent="-114300">
              <a:lnSpc>
                <a:spcPct val="95000"/>
              </a:lnSpc>
              <a:spcBef>
                <a:spcPct val="20000"/>
              </a:spcBef>
              <a:buFontTx/>
              <a:buChar char="•"/>
            </a:pPr>
            <a:r>
              <a:rPr lang="es-ES" smtClean="0">
                <a:solidFill>
                  <a:srgbClr val="000000"/>
                </a:solidFill>
                <a:cs typeface="Times New Roman" pitchFamily="18" charset="0"/>
                <a:sym typeface="Times New Roman" pitchFamily="18" charset="0"/>
              </a:rPr>
              <a:t>M</a:t>
            </a:r>
            <a:r>
              <a:rPr lang="es-ES" smtClean="0">
                <a:solidFill>
                  <a:srgbClr val="000000"/>
                </a:solidFill>
                <a:latin typeface="Times New Roman" pitchFamily="18" charset="0"/>
                <a:cs typeface="Times New Roman" pitchFamily="18" charset="0"/>
                <a:sym typeface="Times New Roman" pitchFamily="18" charset="0"/>
              </a:rPr>
              <a:t>ó</a:t>
            </a:r>
            <a:r>
              <a:rPr lang="es-ES" smtClean="0">
                <a:solidFill>
                  <a:srgbClr val="000000"/>
                </a:solidFill>
                <a:cs typeface="Times New Roman" pitchFamily="18" charset="0"/>
                <a:sym typeface="Times New Roman" pitchFamily="18" charset="0"/>
              </a:rPr>
              <a:t>dulo 5: Mientras trabaja (incluye el conjunto de destrezas N° 6)</a:t>
            </a:r>
          </a:p>
          <a:p>
            <a:pPr marL="342900" lvl="1" indent="-114300">
              <a:lnSpc>
                <a:spcPct val="95000"/>
              </a:lnSpc>
              <a:spcBef>
                <a:spcPct val="20000"/>
              </a:spcBef>
              <a:buFontTx/>
              <a:buChar char="•"/>
            </a:pPr>
            <a:r>
              <a:rPr lang="es-ES" smtClean="0">
                <a:solidFill>
                  <a:srgbClr val="000000"/>
                </a:solidFill>
                <a:cs typeface="Times New Roman" pitchFamily="18" charset="0"/>
                <a:sym typeface="Times New Roman" pitchFamily="18" charset="0"/>
              </a:rPr>
              <a:t>M</a:t>
            </a:r>
            <a:r>
              <a:rPr lang="es-ES" smtClean="0">
                <a:solidFill>
                  <a:srgbClr val="000000"/>
                </a:solidFill>
                <a:latin typeface="Times New Roman" pitchFamily="18" charset="0"/>
                <a:cs typeface="Times New Roman" pitchFamily="18" charset="0"/>
                <a:sym typeface="Times New Roman" pitchFamily="18" charset="0"/>
              </a:rPr>
              <a:t>ó</a:t>
            </a:r>
            <a:r>
              <a:rPr lang="es-ES" smtClean="0">
                <a:solidFill>
                  <a:srgbClr val="000000"/>
                </a:solidFill>
                <a:cs typeface="Times New Roman" pitchFamily="18" charset="0"/>
                <a:sym typeface="Times New Roman" pitchFamily="18" charset="0"/>
              </a:rPr>
              <a:t>dulo 6: Actividades de limpieza y verificaci</a:t>
            </a:r>
            <a:r>
              <a:rPr lang="es-ES" smtClean="0">
                <a:solidFill>
                  <a:srgbClr val="000000"/>
                </a:solidFill>
                <a:latin typeface="Times New Roman" pitchFamily="18" charset="0"/>
                <a:cs typeface="Times New Roman" pitchFamily="18" charset="0"/>
                <a:sym typeface="Times New Roman" pitchFamily="18" charset="0"/>
              </a:rPr>
              <a:t>ó</a:t>
            </a:r>
            <a:r>
              <a:rPr lang="es-ES" smtClean="0">
                <a:solidFill>
                  <a:srgbClr val="000000"/>
                </a:solidFill>
                <a:cs typeface="Times New Roman" pitchFamily="18" charset="0"/>
                <a:sym typeface="Times New Roman" pitchFamily="18" charset="0"/>
              </a:rPr>
              <a:t>n del trabajo (incluye los conjuntos de destrezas N° 7 y 11)</a:t>
            </a:r>
          </a:p>
          <a:p>
            <a:pPr marL="342900" lvl="1" indent="-114300">
              <a:lnSpc>
                <a:spcPct val="95000"/>
              </a:lnSpc>
              <a:spcBef>
                <a:spcPct val="20000"/>
              </a:spcBef>
              <a:buFontTx/>
              <a:buChar char="•"/>
            </a:pPr>
            <a:r>
              <a:rPr lang="es-ES" smtClean="0">
                <a:solidFill>
                  <a:srgbClr val="000000"/>
                </a:solidFill>
                <a:cs typeface="Times New Roman" pitchFamily="18" charset="0"/>
                <a:sym typeface="Times New Roman" pitchFamily="18" charset="0"/>
              </a:rPr>
              <a:t>M</a:t>
            </a:r>
            <a:r>
              <a:rPr lang="es-ES" smtClean="0">
                <a:solidFill>
                  <a:srgbClr val="000000"/>
                </a:solidFill>
                <a:latin typeface="Times New Roman" pitchFamily="18" charset="0"/>
                <a:cs typeface="Times New Roman" pitchFamily="18" charset="0"/>
                <a:sym typeface="Times New Roman" pitchFamily="18" charset="0"/>
              </a:rPr>
              <a:t>ó</a:t>
            </a:r>
            <a:r>
              <a:rPr lang="es-ES" smtClean="0">
                <a:solidFill>
                  <a:srgbClr val="000000"/>
                </a:solidFill>
                <a:cs typeface="Times New Roman" pitchFamily="18" charset="0"/>
                <a:sym typeface="Times New Roman" pitchFamily="18" charset="0"/>
              </a:rPr>
              <a:t>dulo 7: Gesti</a:t>
            </a:r>
            <a:r>
              <a:rPr lang="es-ES" smtClean="0">
                <a:solidFill>
                  <a:srgbClr val="000000"/>
                </a:solidFill>
                <a:latin typeface="Times New Roman" pitchFamily="18" charset="0"/>
                <a:cs typeface="Times New Roman" pitchFamily="18" charset="0"/>
                <a:sym typeface="Times New Roman" pitchFamily="18" charset="0"/>
              </a:rPr>
              <a:t>ó</a:t>
            </a:r>
            <a:r>
              <a:rPr lang="es-ES" smtClean="0">
                <a:solidFill>
                  <a:srgbClr val="000000"/>
                </a:solidFill>
                <a:cs typeface="Times New Roman" pitchFamily="18" charset="0"/>
                <a:sym typeface="Times New Roman" pitchFamily="18" charset="0"/>
              </a:rPr>
              <a:t>n de registros</a:t>
            </a:r>
          </a:p>
          <a:p>
            <a:pPr marL="342900" lvl="1" indent="-114300">
              <a:lnSpc>
                <a:spcPct val="95000"/>
              </a:lnSpc>
              <a:spcBef>
                <a:spcPct val="20000"/>
              </a:spcBef>
              <a:buFontTx/>
              <a:buChar char="•"/>
            </a:pPr>
            <a:r>
              <a:rPr lang="es-ES" smtClean="0">
                <a:solidFill>
                  <a:srgbClr val="000000"/>
                </a:solidFill>
                <a:cs typeface="Times New Roman" pitchFamily="18" charset="0"/>
                <a:sym typeface="Times New Roman" pitchFamily="18" charset="0"/>
              </a:rPr>
              <a:t>M</a:t>
            </a:r>
            <a:r>
              <a:rPr lang="es-ES" smtClean="0">
                <a:solidFill>
                  <a:srgbClr val="000000"/>
                </a:solidFill>
                <a:latin typeface="Times New Roman" pitchFamily="18" charset="0"/>
                <a:cs typeface="Times New Roman" pitchFamily="18" charset="0"/>
                <a:sym typeface="Times New Roman" pitchFamily="18" charset="0"/>
              </a:rPr>
              <a:t>ó</a:t>
            </a:r>
            <a:r>
              <a:rPr lang="es-ES" smtClean="0">
                <a:solidFill>
                  <a:srgbClr val="000000"/>
                </a:solidFill>
                <a:cs typeface="Times New Roman" pitchFamily="18" charset="0"/>
                <a:sym typeface="Times New Roman" pitchFamily="18" charset="0"/>
              </a:rPr>
              <a:t>dulo 8: Capacitaci</a:t>
            </a:r>
            <a:r>
              <a:rPr lang="es-ES" smtClean="0">
                <a:solidFill>
                  <a:srgbClr val="000000"/>
                </a:solidFill>
                <a:latin typeface="Times New Roman" pitchFamily="18" charset="0"/>
                <a:cs typeface="Times New Roman" pitchFamily="18" charset="0"/>
                <a:sym typeface="Times New Roman" pitchFamily="18" charset="0"/>
              </a:rPr>
              <a:t>ó</a:t>
            </a:r>
            <a:r>
              <a:rPr lang="es-ES" smtClean="0">
                <a:solidFill>
                  <a:srgbClr val="000000"/>
                </a:solidFill>
                <a:cs typeface="Times New Roman" pitchFamily="18" charset="0"/>
                <a:sym typeface="Times New Roman" pitchFamily="18" charset="0"/>
              </a:rPr>
              <a:t>n para renovadores no certificados</a:t>
            </a:r>
          </a:p>
          <a:p>
            <a:pPr marL="114300" indent="-114300">
              <a:lnSpc>
                <a:spcPct val="95000"/>
              </a:lnSpc>
              <a:spcBef>
                <a:spcPct val="20000"/>
              </a:spcBef>
            </a:pPr>
            <a:r>
              <a:rPr lang="es-ES" b="1" smtClean="0">
                <a:solidFill>
                  <a:srgbClr val="000000"/>
                </a:solidFill>
                <a:cs typeface="Times New Roman" pitchFamily="18" charset="0"/>
                <a:sym typeface="Times New Roman" pitchFamily="18" charset="0"/>
              </a:rPr>
              <a:t>	Actividades y ejercicios: </a:t>
            </a:r>
            <a:r>
              <a:rPr lang="es-ES" sz="1000" smtClean="0">
                <a:solidFill>
                  <a:srgbClr val="000000"/>
                </a:solidFill>
                <a:cs typeface="Times New Roman" pitchFamily="18" charset="0"/>
                <a:sym typeface="Times New Roman" pitchFamily="18" charset="0"/>
              </a:rPr>
              <a:t>El curso incluye actividades y ejercicios para ayudarle a identificar los m</a:t>
            </a:r>
            <a:r>
              <a:rPr lang="es-ES" sz="1000" smtClean="0">
                <a:solidFill>
                  <a:srgbClr val="000000"/>
                </a:solidFill>
                <a:latin typeface="Times New Roman" pitchFamily="18" charset="0"/>
                <a:cs typeface="Times New Roman" pitchFamily="18" charset="0"/>
                <a:sym typeface="Times New Roman" pitchFamily="18" charset="0"/>
              </a:rPr>
              <a:t>é</a:t>
            </a:r>
            <a:r>
              <a:rPr lang="es-ES" sz="1000" smtClean="0">
                <a:solidFill>
                  <a:srgbClr val="000000"/>
                </a:solidFill>
                <a:cs typeface="Times New Roman" pitchFamily="18" charset="0"/>
                <a:sym typeface="Times New Roman" pitchFamily="18" charset="0"/>
              </a:rPr>
              <a:t>todos para reducir la cantidad de polvo generada y a su vez, a contenerlo y eliminarlo. Muchos de los ejercicios y actividades se llevan a cabo en peque</a:t>
            </a:r>
            <a:r>
              <a:rPr lang="es-ES" sz="1000" smtClean="0">
                <a:solidFill>
                  <a:srgbClr val="000000"/>
                </a:solidFill>
                <a:latin typeface="Times New Roman" pitchFamily="18" charset="0"/>
                <a:cs typeface="Times New Roman" pitchFamily="18" charset="0"/>
                <a:sym typeface="Times New Roman" pitchFamily="18" charset="0"/>
              </a:rPr>
              <a:t>ñ</a:t>
            </a:r>
            <a:r>
              <a:rPr lang="es-ES" sz="1000" smtClean="0">
                <a:solidFill>
                  <a:srgbClr val="000000"/>
                </a:solidFill>
                <a:cs typeface="Times New Roman" pitchFamily="18" charset="0"/>
                <a:sym typeface="Times New Roman" pitchFamily="18" charset="0"/>
              </a:rPr>
              <a:t>os grupos, de modo que tendr</a:t>
            </a:r>
            <a:r>
              <a:rPr lang="es-ES" sz="1000" smtClean="0">
                <a:solidFill>
                  <a:srgbClr val="000000"/>
                </a:solidFill>
                <a:latin typeface="Times New Roman" pitchFamily="18" charset="0"/>
                <a:cs typeface="Times New Roman" pitchFamily="18" charset="0"/>
                <a:sym typeface="Times New Roman" pitchFamily="18" charset="0"/>
              </a:rPr>
              <a:t>á</a:t>
            </a:r>
            <a:r>
              <a:rPr lang="es-ES" sz="1000" smtClean="0">
                <a:solidFill>
                  <a:srgbClr val="000000"/>
                </a:solidFill>
                <a:cs typeface="Times New Roman" pitchFamily="18" charset="0"/>
                <a:sym typeface="Times New Roman" pitchFamily="18" charset="0"/>
              </a:rPr>
              <a:t> la oportunidad de intercambiar sus experiencias e ideas con otros participantes del curso.</a:t>
            </a:r>
          </a:p>
          <a:p>
            <a:pPr marL="114300" indent="-114300">
              <a:lnSpc>
                <a:spcPct val="95000"/>
              </a:lnSpc>
              <a:spcBef>
                <a:spcPct val="20000"/>
              </a:spcBef>
            </a:pPr>
            <a:r>
              <a:rPr lang="es-ES" b="1" smtClean="0">
                <a:solidFill>
                  <a:srgbClr val="000000"/>
                </a:solidFill>
                <a:cs typeface="Times New Roman" pitchFamily="18" charset="0"/>
                <a:sym typeface="Times New Roman" pitchFamily="18" charset="0"/>
              </a:rPr>
              <a:t>	Ap</a:t>
            </a:r>
            <a:r>
              <a:rPr lang="es-ES" b="1" smtClean="0">
                <a:solidFill>
                  <a:srgbClr val="000000"/>
                </a:solidFill>
                <a:latin typeface="Times New Roman" pitchFamily="18" charset="0"/>
                <a:cs typeface="Times New Roman" pitchFamily="18" charset="0"/>
                <a:sym typeface="Times New Roman" pitchFamily="18" charset="0"/>
              </a:rPr>
              <a:t>é</a:t>
            </a:r>
            <a:r>
              <a:rPr lang="es-ES" b="1" smtClean="0">
                <a:solidFill>
                  <a:srgbClr val="000000"/>
                </a:solidFill>
                <a:cs typeface="Times New Roman" pitchFamily="18" charset="0"/>
                <a:sym typeface="Times New Roman" pitchFamily="18" charset="0"/>
              </a:rPr>
              <a:t>ndices: </a:t>
            </a:r>
            <a:r>
              <a:rPr lang="es-ES" sz="1000" smtClean="0">
                <a:solidFill>
                  <a:srgbClr val="000000"/>
                </a:solidFill>
                <a:cs typeface="Times New Roman" pitchFamily="18" charset="0"/>
                <a:sym typeface="Times New Roman" pitchFamily="18" charset="0"/>
              </a:rPr>
              <a:t>Este manual consta de nueve ap</a:t>
            </a:r>
            <a:r>
              <a:rPr lang="es-ES" sz="1000" smtClean="0">
                <a:solidFill>
                  <a:srgbClr val="000000"/>
                </a:solidFill>
                <a:latin typeface="Times New Roman" pitchFamily="18" charset="0"/>
                <a:cs typeface="Times New Roman" pitchFamily="18" charset="0"/>
                <a:sym typeface="Times New Roman" pitchFamily="18" charset="0"/>
              </a:rPr>
              <a:t>é</a:t>
            </a:r>
            <a:r>
              <a:rPr lang="es-ES" sz="1000" smtClean="0">
                <a:solidFill>
                  <a:srgbClr val="000000"/>
                </a:solidFill>
                <a:cs typeface="Times New Roman" pitchFamily="18" charset="0"/>
                <a:sym typeface="Times New Roman" pitchFamily="18" charset="0"/>
              </a:rPr>
              <a:t>ndices que proporcionan informaci</a:t>
            </a:r>
            <a:r>
              <a:rPr lang="es-ES" sz="1000" smtClean="0">
                <a:solidFill>
                  <a:srgbClr val="000000"/>
                </a:solidFill>
                <a:latin typeface="Times New Roman" pitchFamily="18" charset="0"/>
                <a:cs typeface="Times New Roman" pitchFamily="18" charset="0"/>
                <a:sym typeface="Times New Roman" pitchFamily="18" charset="0"/>
              </a:rPr>
              <a:t>ó</a:t>
            </a:r>
            <a:r>
              <a:rPr lang="es-ES" sz="1000" smtClean="0">
                <a:solidFill>
                  <a:srgbClr val="000000"/>
                </a:solidFill>
                <a:cs typeface="Times New Roman" pitchFamily="18" charset="0"/>
                <a:sym typeface="Times New Roman" pitchFamily="18" charset="0"/>
              </a:rPr>
              <a:t>n adicional que ayudar</a:t>
            </a:r>
            <a:r>
              <a:rPr lang="es-ES" sz="1000" smtClean="0">
                <a:solidFill>
                  <a:srgbClr val="000000"/>
                </a:solidFill>
                <a:latin typeface="Times New Roman" pitchFamily="18" charset="0"/>
                <a:cs typeface="Times New Roman" pitchFamily="18" charset="0"/>
                <a:sym typeface="Times New Roman" pitchFamily="18" charset="0"/>
              </a:rPr>
              <a:t>á</a:t>
            </a:r>
            <a:r>
              <a:rPr lang="es-ES" sz="1000" smtClean="0">
                <a:solidFill>
                  <a:srgbClr val="000000"/>
                </a:solidFill>
                <a:cs typeface="Times New Roman" pitchFamily="18" charset="0"/>
                <a:sym typeface="Times New Roman" pitchFamily="18" charset="0"/>
              </a:rPr>
              <a:t> a los contratistas.  </a:t>
            </a:r>
          </a:p>
          <a:p>
            <a:pPr marL="342900" lvl="1" indent="-114300">
              <a:lnSpc>
                <a:spcPct val="95000"/>
              </a:lnSpc>
              <a:spcBef>
                <a:spcPct val="15000"/>
              </a:spcBef>
              <a:buFontTx/>
              <a:buChar char="•"/>
            </a:pPr>
            <a:r>
              <a:rPr lang="es-ES" smtClean="0">
                <a:solidFill>
                  <a:srgbClr val="000000"/>
                </a:solidFill>
                <a:cs typeface="Times New Roman" pitchFamily="18" charset="0"/>
                <a:sym typeface="Times New Roman" pitchFamily="18" charset="0"/>
              </a:rPr>
              <a:t>Ap</a:t>
            </a:r>
            <a:r>
              <a:rPr lang="es-ES" smtClean="0">
                <a:solidFill>
                  <a:srgbClr val="000000"/>
                </a:solidFill>
                <a:latin typeface="Times New Roman" pitchFamily="18" charset="0"/>
                <a:cs typeface="Times New Roman" pitchFamily="18" charset="0"/>
                <a:sym typeface="Times New Roman" pitchFamily="18" charset="0"/>
              </a:rPr>
              <a:t>é</a:t>
            </a:r>
            <a:r>
              <a:rPr lang="es-ES" smtClean="0">
                <a:solidFill>
                  <a:srgbClr val="000000"/>
                </a:solidFill>
                <a:cs typeface="Times New Roman" pitchFamily="18" charset="0"/>
                <a:sym typeface="Times New Roman" pitchFamily="18" charset="0"/>
              </a:rPr>
              <a:t>ndice 1 – </a:t>
            </a:r>
            <a:r>
              <a:rPr lang="en-US" smtClean="0">
                <a:solidFill>
                  <a:srgbClr val="000000"/>
                </a:solidFill>
                <a:cs typeface="Times New Roman" pitchFamily="18" charset="0"/>
                <a:sym typeface="Times New Roman" pitchFamily="18" charset="0"/>
              </a:rPr>
              <a:t>[</a:t>
            </a:r>
            <a:r>
              <a:rPr lang="es-ES_tradnl" smtClean="0">
                <a:solidFill>
                  <a:srgbClr val="000000"/>
                </a:solidFill>
                <a:cs typeface="Times New Roman" pitchFamily="18" charset="0"/>
                <a:sym typeface="Times New Roman" pitchFamily="18" charset="0"/>
              </a:rPr>
              <a:t>Se ha dejado intencionadamente en blanco</a:t>
            </a:r>
            <a:r>
              <a:rPr lang="en-US" smtClean="0">
                <a:solidFill>
                  <a:srgbClr val="000000"/>
                </a:solidFill>
                <a:cs typeface="Times New Roman" pitchFamily="18" charset="0"/>
                <a:sym typeface="Times New Roman" pitchFamily="18" charset="0"/>
              </a:rPr>
              <a:t>]</a:t>
            </a:r>
            <a:endParaRPr lang="es-ES" smtClean="0">
              <a:solidFill>
                <a:srgbClr val="000000"/>
              </a:solidFill>
              <a:cs typeface="Times New Roman" pitchFamily="18" charset="0"/>
              <a:sym typeface="Times New Roman" pitchFamily="18" charset="0"/>
            </a:endParaRPr>
          </a:p>
          <a:p>
            <a:pPr marL="342900" lvl="1" indent="-114300">
              <a:lnSpc>
                <a:spcPct val="95000"/>
              </a:lnSpc>
              <a:spcBef>
                <a:spcPct val="15000"/>
              </a:spcBef>
              <a:buFontTx/>
              <a:buChar char="•"/>
            </a:pPr>
            <a:r>
              <a:rPr lang="es-ES" smtClean="0">
                <a:solidFill>
                  <a:srgbClr val="000000"/>
                </a:solidFill>
                <a:cs typeface="Times New Roman" pitchFamily="18" charset="0"/>
                <a:sym typeface="Times New Roman" pitchFamily="18" charset="0"/>
              </a:rPr>
              <a:t>Ap</a:t>
            </a:r>
            <a:r>
              <a:rPr lang="es-ES" smtClean="0">
                <a:solidFill>
                  <a:srgbClr val="000000"/>
                </a:solidFill>
                <a:latin typeface="Times New Roman" pitchFamily="18" charset="0"/>
                <a:cs typeface="Times New Roman" pitchFamily="18" charset="0"/>
                <a:sym typeface="Times New Roman" pitchFamily="18" charset="0"/>
              </a:rPr>
              <a:t>é</a:t>
            </a:r>
            <a:r>
              <a:rPr lang="es-ES" smtClean="0">
                <a:solidFill>
                  <a:srgbClr val="000000"/>
                </a:solidFill>
                <a:cs typeface="Times New Roman" pitchFamily="18" charset="0"/>
                <a:sym typeface="Times New Roman" pitchFamily="18" charset="0"/>
              </a:rPr>
              <a:t>ndice 2 - Requisitos del Departamento de Vivienda y Urbanismo (HUD) de los Estados Unidos</a:t>
            </a:r>
          </a:p>
          <a:p>
            <a:pPr marL="342900" lvl="1" indent="-114300">
              <a:lnSpc>
                <a:spcPct val="95000"/>
              </a:lnSpc>
              <a:spcBef>
                <a:spcPct val="15000"/>
              </a:spcBef>
              <a:buFontTx/>
              <a:buChar char="•"/>
            </a:pPr>
            <a:r>
              <a:rPr lang="es-ES" smtClean="0">
                <a:solidFill>
                  <a:srgbClr val="000000"/>
                </a:solidFill>
                <a:cs typeface="Times New Roman" pitchFamily="18" charset="0"/>
                <a:sym typeface="Times New Roman" pitchFamily="18" charset="0"/>
              </a:rPr>
              <a:t>Ap</a:t>
            </a:r>
            <a:r>
              <a:rPr lang="es-ES" smtClean="0">
                <a:solidFill>
                  <a:srgbClr val="000000"/>
                </a:solidFill>
                <a:latin typeface="Times New Roman" pitchFamily="18" charset="0"/>
                <a:cs typeface="Times New Roman" pitchFamily="18" charset="0"/>
                <a:sym typeface="Times New Roman" pitchFamily="18" charset="0"/>
              </a:rPr>
              <a:t>é</a:t>
            </a:r>
            <a:r>
              <a:rPr lang="es-ES" smtClean="0">
                <a:solidFill>
                  <a:srgbClr val="000000"/>
                </a:solidFill>
                <a:cs typeface="Times New Roman" pitchFamily="18" charset="0"/>
                <a:sym typeface="Times New Roman" pitchFamily="18" charset="0"/>
              </a:rPr>
              <a:t>ndice 3 - </a:t>
            </a:r>
            <a:r>
              <a:rPr lang="es-ES" i="1" smtClean="0">
                <a:solidFill>
                  <a:srgbClr val="000000"/>
                </a:solidFill>
                <a:cs typeface="Times New Roman" pitchFamily="18" charset="0"/>
                <a:sym typeface="Times New Roman" pitchFamily="18" charset="0"/>
              </a:rPr>
              <a:t>Renovar correctamente: Informaci</a:t>
            </a:r>
            <a:r>
              <a:rPr lang="es-ES" i="1" smtClean="0">
                <a:solidFill>
                  <a:srgbClr val="000000"/>
                </a:solidFill>
                <a:latin typeface="Times New Roman" pitchFamily="18" charset="0"/>
                <a:cs typeface="Times New Roman" pitchFamily="18" charset="0"/>
                <a:sym typeface="Times New Roman" pitchFamily="18" charset="0"/>
              </a:rPr>
              <a:t>ó</a:t>
            </a:r>
            <a:r>
              <a:rPr lang="es-ES" i="1" smtClean="0">
                <a:solidFill>
                  <a:srgbClr val="000000"/>
                </a:solidFill>
                <a:cs typeface="Times New Roman" pitchFamily="18" charset="0"/>
                <a:sym typeface="Times New Roman" pitchFamily="18" charset="0"/>
              </a:rPr>
              <a:t>n importante para familias, proveedores de cuidado infantil y escuelas acerca del peligro del plomo</a:t>
            </a:r>
          </a:p>
          <a:p>
            <a:pPr marL="342900" lvl="1" indent="-114300">
              <a:lnSpc>
                <a:spcPct val="95000"/>
              </a:lnSpc>
              <a:spcBef>
                <a:spcPct val="15000"/>
              </a:spcBef>
              <a:buFontTx/>
              <a:buChar char="•"/>
            </a:pPr>
            <a:r>
              <a:rPr lang="es-ES" smtClean="0">
                <a:solidFill>
                  <a:srgbClr val="000000"/>
                </a:solidFill>
                <a:cs typeface="Times New Roman" pitchFamily="18" charset="0"/>
                <a:sym typeface="Times New Roman" pitchFamily="18" charset="0"/>
              </a:rPr>
              <a:t>Ap</a:t>
            </a:r>
            <a:r>
              <a:rPr lang="es-ES" smtClean="0">
                <a:solidFill>
                  <a:srgbClr val="000000"/>
                </a:solidFill>
                <a:latin typeface="Times New Roman" pitchFamily="18" charset="0"/>
                <a:cs typeface="Times New Roman" pitchFamily="18" charset="0"/>
                <a:sym typeface="Times New Roman" pitchFamily="18" charset="0"/>
              </a:rPr>
              <a:t>é</a:t>
            </a:r>
            <a:r>
              <a:rPr lang="es-ES" smtClean="0">
                <a:solidFill>
                  <a:srgbClr val="000000"/>
                </a:solidFill>
                <a:cs typeface="Times New Roman" pitchFamily="18" charset="0"/>
                <a:sym typeface="Times New Roman" pitchFamily="18" charset="0"/>
              </a:rPr>
              <a:t>ndice 4 -</a:t>
            </a:r>
            <a:r>
              <a:rPr lang="es-ES" i="1" smtClean="0">
                <a:solidFill>
                  <a:srgbClr val="000000"/>
                </a:solidFill>
                <a:cs typeface="Times New Roman" pitchFamily="18" charset="0"/>
                <a:sym typeface="Times New Roman" pitchFamily="18" charset="0"/>
              </a:rPr>
              <a:t> Gu</a:t>
            </a:r>
            <a:r>
              <a:rPr lang="es-ES" i="1" smtClean="0">
                <a:solidFill>
                  <a:srgbClr val="000000"/>
                </a:solidFill>
                <a:latin typeface="Times New Roman" pitchFamily="18" charset="0"/>
                <a:cs typeface="Times New Roman" pitchFamily="18" charset="0"/>
                <a:sym typeface="Times New Roman" pitchFamily="18" charset="0"/>
              </a:rPr>
              <a:t>í</a:t>
            </a:r>
            <a:r>
              <a:rPr lang="es-ES" i="1" smtClean="0">
                <a:solidFill>
                  <a:srgbClr val="000000"/>
                </a:solidFill>
                <a:cs typeface="Times New Roman" pitchFamily="18" charset="0"/>
                <a:sym typeface="Times New Roman" pitchFamily="18" charset="0"/>
              </a:rPr>
              <a:t>a de cumplimiento destinada a entidades peque</a:t>
            </a:r>
            <a:r>
              <a:rPr lang="es-ES" i="1" smtClean="0">
                <a:solidFill>
                  <a:srgbClr val="000000"/>
                </a:solidFill>
                <a:latin typeface="Times New Roman" pitchFamily="18" charset="0"/>
                <a:cs typeface="Times New Roman" pitchFamily="18" charset="0"/>
                <a:sym typeface="Times New Roman" pitchFamily="18" charset="0"/>
              </a:rPr>
              <a:t>ñ</a:t>
            </a:r>
            <a:r>
              <a:rPr lang="es-ES" i="1" smtClean="0">
                <a:solidFill>
                  <a:srgbClr val="000000"/>
                </a:solidFill>
                <a:cs typeface="Times New Roman" pitchFamily="18" charset="0"/>
                <a:sym typeface="Times New Roman" pitchFamily="18" charset="0"/>
              </a:rPr>
              <a:t>as para renovar correctamente</a:t>
            </a:r>
          </a:p>
          <a:p>
            <a:pPr marL="342900" lvl="1" indent="-114300">
              <a:lnSpc>
                <a:spcPct val="95000"/>
              </a:lnSpc>
              <a:spcBef>
                <a:spcPct val="15000"/>
              </a:spcBef>
              <a:buFontTx/>
              <a:buChar char="•"/>
            </a:pPr>
            <a:r>
              <a:rPr lang="es-ES" smtClean="0">
                <a:solidFill>
                  <a:srgbClr val="000000"/>
                </a:solidFill>
                <a:cs typeface="Times New Roman" pitchFamily="18" charset="0"/>
                <a:sym typeface="Times New Roman" pitchFamily="18" charset="0"/>
              </a:rPr>
              <a:t>Ap</a:t>
            </a:r>
            <a:r>
              <a:rPr lang="es-ES" smtClean="0">
                <a:solidFill>
                  <a:srgbClr val="000000"/>
                </a:solidFill>
                <a:latin typeface="Times New Roman" pitchFamily="18" charset="0"/>
                <a:cs typeface="Times New Roman" pitchFamily="18" charset="0"/>
                <a:sym typeface="Times New Roman" pitchFamily="18" charset="0"/>
              </a:rPr>
              <a:t>é</a:t>
            </a:r>
            <a:r>
              <a:rPr lang="es-ES" smtClean="0">
                <a:solidFill>
                  <a:srgbClr val="000000"/>
                </a:solidFill>
                <a:cs typeface="Times New Roman" pitchFamily="18" charset="0"/>
                <a:sym typeface="Times New Roman" pitchFamily="18" charset="0"/>
              </a:rPr>
              <a:t>ndice 5 - </a:t>
            </a:r>
            <a:r>
              <a:rPr lang="es-ES" i="1" smtClean="0">
                <a:solidFill>
                  <a:srgbClr val="000000"/>
                </a:solidFill>
                <a:cs typeface="Times New Roman" pitchFamily="18" charset="0"/>
                <a:sym typeface="Times New Roman" pitchFamily="18" charset="0"/>
              </a:rPr>
              <a:t>Pasos para la renovaci</a:t>
            </a:r>
            <a:r>
              <a:rPr lang="es-ES" i="1" smtClean="0">
                <a:solidFill>
                  <a:srgbClr val="000000"/>
                </a:solidFill>
                <a:latin typeface="Times New Roman" pitchFamily="18" charset="0"/>
                <a:cs typeface="Times New Roman" pitchFamily="18" charset="0"/>
                <a:sym typeface="Times New Roman" pitchFamily="18" charset="0"/>
              </a:rPr>
              <a:t>ó</a:t>
            </a:r>
            <a:r>
              <a:rPr lang="es-ES" i="1" smtClean="0">
                <a:solidFill>
                  <a:srgbClr val="000000"/>
                </a:solidFill>
                <a:cs typeface="Times New Roman" pitchFamily="18" charset="0"/>
                <a:sym typeface="Times New Roman" pitchFamily="18" charset="0"/>
              </a:rPr>
              <a:t>n, reparaci</a:t>
            </a:r>
            <a:r>
              <a:rPr lang="es-ES" i="1" smtClean="0">
                <a:solidFill>
                  <a:srgbClr val="000000"/>
                </a:solidFill>
                <a:latin typeface="Times New Roman" pitchFamily="18" charset="0"/>
                <a:cs typeface="Times New Roman" pitchFamily="18" charset="0"/>
                <a:sym typeface="Times New Roman" pitchFamily="18" charset="0"/>
              </a:rPr>
              <a:t>ó</a:t>
            </a:r>
            <a:r>
              <a:rPr lang="es-ES" i="1" smtClean="0">
                <a:solidFill>
                  <a:srgbClr val="000000"/>
                </a:solidFill>
                <a:cs typeface="Times New Roman" pitchFamily="18" charset="0"/>
                <a:sym typeface="Times New Roman" pitchFamily="18" charset="0"/>
              </a:rPr>
              <a:t>n y pintura SEGURAS CON EL PLOMO</a:t>
            </a:r>
          </a:p>
          <a:p>
            <a:pPr marL="342900" lvl="1" indent="-114300">
              <a:lnSpc>
                <a:spcPct val="95000"/>
              </a:lnSpc>
              <a:spcBef>
                <a:spcPct val="15000"/>
              </a:spcBef>
              <a:buFontTx/>
              <a:buChar char="•"/>
            </a:pPr>
            <a:r>
              <a:rPr lang="es-ES" smtClean="0">
                <a:solidFill>
                  <a:srgbClr val="000000"/>
                </a:solidFill>
                <a:cs typeface="Times New Roman" pitchFamily="18" charset="0"/>
                <a:sym typeface="Times New Roman" pitchFamily="18" charset="0"/>
              </a:rPr>
              <a:t>Ap</a:t>
            </a:r>
            <a:r>
              <a:rPr lang="es-ES" smtClean="0">
                <a:solidFill>
                  <a:srgbClr val="000000"/>
                </a:solidFill>
                <a:latin typeface="Times New Roman" pitchFamily="18" charset="0"/>
                <a:cs typeface="Times New Roman" pitchFamily="18" charset="0"/>
                <a:sym typeface="Times New Roman" pitchFamily="18" charset="0"/>
              </a:rPr>
              <a:t>é</a:t>
            </a:r>
            <a:r>
              <a:rPr lang="es-ES" smtClean="0">
                <a:solidFill>
                  <a:srgbClr val="000000"/>
                </a:solidFill>
                <a:cs typeface="Times New Roman" pitchFamily="18" charset="0"/>
                <a:sym typeface="Times New Roman" pitchFamily="18" charset="0"/>
              </a:rPr>
              <a:t>ndice 6 - Ejercicios pr</a:t>
            </a:r>
            <a:r>
              <a:rPr lang="es-ES" smtClean="0">
                <a:solidFill>
                  <a:srgbClr val="000000"/>
                </a:solidFill>
                <a:latin typeface="Times New Roman" pitchFamily="18" charset="0"/>
                <a:cs typeface="Times New Roman" pitchFamily="18" charset="0"/>
                <a:sym typeface="Times New Roman" pitchFamily="18" charset="0"/>
              </a:rPr>
              <a:t>á</a:t>
            </a:r>
            <a:r>
              <a:rPr lang="es-ES" smtClean="0">
                <a:solidFill>
                  <a:srgbClr val="000000"/>
                </a:solidFill>
                <a:cs typeface="Times New Roman" pitchFamily="18" charset="0"/>
                <a:sym typeface="Times New Roman" pitchFamily="18" charset="0"/>
              </a:rPr>
              <a:t>cticos</a:t>
            </a:r>
          </a:p>
          <a:p>
            <a:pPr marL="342900" lvl="1" indent="-114300">
              <a:lnSpc>
                <a:spcPct val="95000"/>
              </a:lnSpc>
              <a:spcBef>
                <a:spcPct val="15000"/>
              </a:spcBef>
              <a:buFontTx/>
              <a:buChar char="•"/>
            </a:pPr>
            <a:r>
              <a:rPr lang="es-ES" smtClean="0">
                <a:solidFill>
                  <a:srgbClr val="000000"/>
                </a:solidFill>
                <a:cs typeface="Times New Roman" pitchFamily="18" charset="0"/>
                <a:sym typeface="Times New Roman" pitchFamily="18" charset="0"/>
              </a:rPr>
              <a:t>Ap</a:t>
            </a:r>
            <a:r>
              <a:rPr lang="es-ES" smtClean="0">
                <a:solidFill>
                  <a:srgbClr val="000000"/>
                </a:solidFill>
                <a:latin typeface="Times New Roman" pitchFamily="18" charset="0"/>
                <a:cs typeface="Times New Roman" pitchFamily="18" charset="0"/>
                <a:sym typeface="Times New Roman" pitchFamily="18" charset="0"/>
              </a:rPr>
              <a:t>é</a:t>
            </a:r>
            <a:r>
              <a:rPr lang="es-ES" smtClean="0">
                <a:solidFill>
                  <a:srgbClr val="000000"/>
                </a:solidFill>
                <a:cs typeface="Times New Roman" pitchFamily="18" charset="0"/>
                <a:sym typeface="Times New Roman" pitchFamily="18" charset="0"/>
              </a:rPr>
              <a:t>ndice 7 - Reglamentos estatales y locales</a:t>
            </a:r>
          </a:p>
          <a:p>
            <a:pPr marL="342900" lvl="1" indent="-114300">
              <a:lnSpc>
                <a:spcPct val="95000"/>
              </a:lnSpc>
              <a:spcBef>
                <a:spcPct val="15000"/>
              </a:spcBef>
              <a:buFontTx/>
              <a:buChar char="•"/>
            </a:pPr>
            <a:r>
              <a:rPr lang="es-ES" smtClean="0">
                <a:solidFill>
                  <a:srgbClr val="000000"/>
                </a:solidFill>
                <a:cs typeface="Times New Roman" pitchFamily="18" charset="0"/>
                <a:sym typeface="Times New Roman" pitchFamily="18" charset="0"/>
              </a:rPr>
              <a:t>Ap</a:t>
            </a:r>
            <a:r>
              <a:rPr lang="es-ES" smtClean="0">
                <a:solidFill>
                  <a:srgbClr val="000000"/>
                </a:solidFill>
                <a:latin typeface="Times New Roman" pitchFamily="18" charset="0"/>
                <a:cs typeface="Times New Roman" pitchFamily="18" charset="0"/>
                <a:sym typeface="Times New Roman" pitchFamily="18" charset="0"/>
              </a:rPr>
              <a:t>é</a:t>
            </a:r>
            <a:r>
              <a:rPr lang="es-ES" smtClean="0">
                <a:solidFill>
                  <a:srgbClr val="000000"/>
                </a:solidFill>
                <a:cs typeface="Times New Roman" pitchFamily="18" charset="0"/>
                <a:sym typeface="Times New Roman" pitchFamily="18" charset="0"/>
              </a:rPr>
              <a:t>ndice 8 - Situaci</a:t>
            </a:r>
            <a:r>
              <a:rPr lang="es-ES" smtClean="0">
                <a:solidFill>
                  <a:srgbClr val="000000"/>
                </a:solidFill>
                <a:latin typeface="Times New Roman" pitchFamily="18" charset="0"/>
                <a:cs typeface="Times New Roman" pitchFamily="18" charset="0"/>
                <a:sym typeface="Times New Roman" pitchFamily="18" charset="0"/>
              </a:rPr>
              <a:t>ó</a:t>
            </a:r>
            <a:r>
              <a:rPr lang="es-ES" smtClean="0">
                <a:solidFill>
                  <a:srgbClr val="000000"/>
                </a:solidFill>
                <a:cs typeface="Times New Roman" pitchFamily="18" charset="0"/>
                <a:sym typeface="Times New Roman" pitchFamily="18" charset="0"/>
              </a:rPr>
              <a:t>n normativa de desechos generados por contratistas y residentes en actividades dom</a:t>
            </a:r>
            <a:r>
              <a:rPr lang="es-ES" smtClean="0">
                <a:solidFill>
                  <a:srgbClr val="000000"/>
                </a:solidFill>
                <a:latin typeface="Times New Roman" pitchFamily="18" charset="0"/>
                <a:cs typeface="Times New Roman" pitchFamily="18" charset="0"/>
                <a:sym typeface="Times New Roman" pitchFamily="18" charset="0"/>
              </a:rPr>
              <a:t>é</a:t>
            </a:r>
            <a:r>
              <a:rPr lang="es-ES" smtClean="0">
                <a:solidFill>
                  <a:srgbClr val="000000"/>
                </a:solidFill>
                <a:cs typeface="Times New Roman" pitchFamily="18" charset="0"/>
                <a:sym typeface="Times New Roman" pitchFamily="18" charset="0"/>
              </a:rPr>
              <a:t>sticas con pintura a base de plomo</a:t>
            </a:r>
          </a:p>
          <a:p>
            <a:pPr marL="342900" lvl="1" indent="-114300">
              <a:lnSpc>
                <a:spcPct val="95000"/>
              </a:lnSpc>
              <a:spcBef>
                <a:spcPct val="15000"/>
              </a:spcBef>
              <a:buFontTx/>
              <a:buChar char="•"/>
            </a:pPr>
            <a:r>
              <a:rPr lang="es-ES" smtClean="0">
                <a:solidFill>
                  <a:srgbClr val="000000"/>
                </a:solidFill>
                <a:cs typeface="Times New Roman" pitchFamily="18" charset="0"/>
                <a:sym typeface="Times New Roman" pitchFamily="18" charset="0"/>
              </a:rPr>
              <a:t>Ap</a:t>
            </a:r>
            <a:r>
              <a:rPr lang="es-ES" smtClean="0">
                <a:solidFill>
                  <a:srgbClr val="000000"/>
                </a:solidFill>
                <a:latin typeface="Times New Roman" pitchFamily="18" charset="0"/>
                <a:cs typeface="Times New Roman" pitchFamily="18" charset="0"/>
                <a:sym typeface="Times New Roman" pitchFamily="18" charset="0"/>
              </a:rPr>
              <a:t>é</a:t>
            </a:r>
            <a:r>
              <a:rPr lang="es-ES" smtClean="0">
                <a:solidFill>
                  <a:srgbClr val="000000"/>
                </a:solidFill>
                <a:cs typeface="Times New Roman" pitchFamily="18" charset="0"/>
                <a:sym typeface="Times New Roman" pitchFamily="18" charset="0"/>
              </a:rPr>
              <a:t>ndice 9 - Guía para la Recogida de Muestras de Cáscaras de Pintura</a:t>
            </a:r>
          </a:p>
          <a:p>
            <a:pPr marL="342900" lvl="1" indent="-114300">
              <a:lnSpc>
                <a:spcPct val="95000"/>
              </a:lnSpc>
              <a:spcBef>
                <a:spcPct val="15000"/>
              </a:spcBef>
              <a:buFontTx/>
              <a:buChar char="•"/>
            </a:pPr>
            <a:r>
              <a:rPr lang="es-ES" smtClean="0">
                <a:solidFill>
                  <a:srgbClr val="000000"/>
                </a:solidFill>
                <a:cs typeface="Times New Roman" pitchFamily="18" charset="0"/>
                <a:sym typeface="Times New Roman" pitchFamily="18" charset="0"/>
              </a:rPr>
              <a:t>Ap</a:t>
            </a:r>
            <a:r>
              <a:rPr lang="es-ES" smtClean="0">
                <a:solidFill>
                  <a:srgbClr val="000000"/>
                </a:solidFill>
                <a:latin typeface="Times New Roman" pitchFamily="18" charset="0"/>
                <a:cs typeface="Times New Roman" pitchFamily="18" charset="0"/>
                <a:sym typeface="Times New Roman" pitchFamily="18" charset="0"/>
              </a:rPr>
              <a:t>é</a:t>
            </a:r>
            <a:r>
              <a:rPr lang="es-ES" smtClean="0">
                <a:solidFill>
                  <a:srgbClr val="000000"/>
                </a:solidFill>
                <a:cs typeface="Times New Roman" pitchFamily="18" charset="0"/>
                <a:sym typeface="Times New Roman" pitchFamily="18" charset="0"/>
              </a:rPr>
              <a:t>ndice 10 - Para obtener más información</a:t>
            </a:r>
          </a:p>
          <a:p>
            <a:pPr marL="114300" indent="-114300">
              <a:lnSpc>
                <a:spcPct val="95000"/>
              </a:lnSpc>
              <a:spcBef>
                <a:spcPct val="20000"/>
              </a:spcBef>
            </a:pPr>
            <a:r>
              <a:rPr lang="es-ES" b="1" smtClean="0">
                <a:solidFill>
                  <a:srgbClr val="000000"/>
                </a:solidFill>
                <a:cs typeface="Arial" charset="0"/>
                <a:sym typeface="Times New Roman" pitchFamily="18" charset="0"/>
              </a:rPr>
              <a:t>	</a:t>
            </a:r>
            <a:r>
              <a:rPr lang="es-ES" sz="1000" b="1" smtClean="0">
                <a:solidFill>
                  <a:srgbClr val="000000"/>
                </a:solidFill>
                <a:cs typeface="Arial" charset="0"/>
                <a:sym typeface="Times New Roman" pitchFamily="18" charset="0"/>
              </a:rPr>
              <a:t>Prueba: </a:t>
            </a:r>
            <a:r>
              <a:rPr lang="es-ES" sz="1000" smtClean="0">
                <a:solidFill>
                  <a:srgbClr val="000000"/>
                </a:solidFill>
                <a:cs typeface="Arial" charset="0"/>
                <a:sym typeface="Times New Roman" pitchFamily="18" charset="0"/>
              </a:rPr>
              <a:t>Los renovadores deben aprobar la prueba que se tome al t</a:t>
            </a:r>
            <a:r>
              <a:rPr lang="es-ES" sz="1000" smtClean="0">
                <a:solidFill>
                  <a:srgbClr val="000000"/>
                </a:solidFill>
                <a:latin typeface="Times New Roman" pitchFamily="18" charset="0"/>
                <a:cs typeface="Arial" charset="0"/>
                <a:sym typeface="Times New Roman" pitchFamily="18" charset="0"/>
              </a:rPr>
              <a:t>é</a:t>
            </a:r>
            <a:r>
              <a:rPr lang="es-ES" sz="1000" smtClean="0">
                <a:solidFill>
                  <a:srgbClr val="000000"/>
                </a:solidFill>
                <a:cs typeface="Arial" charset="0"/>
                <a:sym typeface="Times New Roman" pitchFamily="18" charset="0"/>
              </a:rPr>
              <a:t>rmino del curso, a fin de obtener la certificaci</a:t>
            </a:r>
            <a:r>
              <a:rPr lang="es-ES" sz="1000" smtClean="0">
                <a:solidFill>
                  <a:srgbClr val="000000"/>
                </a:solidFill>
                <a:latin typeface="Times New Roman" pitchFamily="18" charset="0"/>
                <a:cs typeface="Arial" charset="0"/>
                <a:sym typeface="Times New Roman" pitchFamily="18" charset="0"/>
              </a:rPr>
              <a:t>ó</a:t>
            </a:r>
            <a:r>
              <a:rPr lang="es-ES" sz="1000" smtClean="0">
                <a:solidFill>
                  <a:srgbClr val="000000"/>
                </a:solidFill>
                <a:cs typeface="Arial" charset="0"/>
                <a:sym typeface="Times New Roman" pitchFamily="18" charset="0"/>
              </a:rPr>
              <a:t>n. La reprobaci</a:t>
            </a:r>
            <a:r>
              <a:rPr lang="es-ES" sz="1000" smtClean="0">
                <a:solidFill>
                  <a:srgbClr val="000000"/>
                </a:solidFill>
                <a:latin typeface="Times New Roman" pitchFamily="18" charset="0"/>
                <a:cs typeface="Arial" charset="0"/>
                <a:sym typeface="Times New Roman" pitchFamily="18" charset="0"/>
              </a:rPr>
              <a:t>ó</a:t>
            </a:r>
            <a:r>
              <a:rPr lang="es-ES" sz="1000" smtClean="0">
                <a:solidFill>
                  <a:srgbClr val="000000"/>
                </a:solidFill>
                <a:cs typeface="Arial" charset="0"/>
                <a:sym typeface="Times New Roman" pitchFamily="18" charset="0"/>
              </a:rPr>
              <a:t>n de la prueba significa que debe volver a realizar el curso.</a:t>
            </a:r>
          </a:p>
          <a:p>
            <a:pPr marL="114300" indent="-114300">
              <a:lnSpc>
                <a:spcPct val="95000"/>
              </a:lnSpc>
              <a:spcBef>
                <a:spcPct val="20000"/>
              </a:spcBef>
            </a:pPr>
            <a:endParaRPr lang="es-ES" sz="1000" smtClean="0">
              <a:solidFill>
                <a:srgbClr val="000000"/>
              </a:solidFill>
              <a:cs typeface="Arial" charset="0"/>
              <a:sym typeface="Times New Roman" pitchFamily="18" charset="0"/>
            </a:endParaRPr>
          </a:p>
        </p:txBody>
      </p:sp>
    </p:spTree>
    <p:extLst>
      <p:ext uri="{BB962C8B-B14F-4D97-AF65-F5344CB8AC3E}">
        <p14:creationId xmlns:p14="http://schemas.microsoft.com/office/powerpoint/2010/main" val="560272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endParaRPr lang="en-US" smtClean="0">
              <a:solidFill>
                <a:srgbClr val="000000"/>
              </a:solidFill>
            </a:endParaRPr>
          </a:p>
          <a:p>
            <a:r>
              <a:rPr lang="en-US" smtClean="0">
                <a:solidFill>
                  <a:srgbClr val="000000"/>
                </a:solidFill>
              </a:rPr>
              <a:t>     </a:t>
            </a:r>
            <a:r>
              <a:rPr lang="es-ES" smtClean="0">
                <a:solidFill>
                  <a:srgbClr val="000000"/>
                </a:solidFill>
              </a:rPr>
              <a:t>Prácticas seguras para trabajar con el plomo</a:t>
            </a:r>
            <a:r>
              <a:rPr lang="en-US" smtClean="0">
                <a:solidFill>
                  <a:srgbClr val="000000"/>
                </a:solidFill>
              </a:rPr>
              <a:t> en labores de renovación, reparación y pintura</a:t>
            </a:r>
          </a:p>
        </p:txBody>
      </p:sp>
      <p:sp>
        <p:nvSpPr>
          <p:cNvPr id="14339" name="Rectangle 7"/>
          <p:cNvSpPr>
            <a:spLocks noGrp="1" noChangeArrowheads="1"/>
          </p:cNvSpPr>
          <p:nvPr>
            <p:ph type="sldNum" sz="quarter" idx="5"/>
          </p:nvPr>
        </p:nvSpPr>
        <p:spPr>
          <a:noFill/>
        </p:spPr>
        <p:txBody>
          <a:bodyPr/>
          <a:lstStyle/>
          <a:p>
            <a:r>
              <a:rPr lang="en-US" smtClean="0">
                <a:solidFill>
                  <a:srgbClr val="000000"/>
                </a:solidFill>
              </a:rPr>
              <a:t>3-</a:t>
            </a:r>
            <a:fld id="{207CCC72-4754-4A64-990A-1E81E6C430E7}" type="slidenum">
              <a:rPr lang="en-US" smtClean="0">
                <a:solidFill>
                  <a:srgbClr val="000000"/>
                </a:solidFill>
              </a:rPr>
              <a:pPr/>
              <a:t>30</a:t>
            </a:fld>
            <a:endParaRPr lang="en-US" smtClean="0">
              <a:solidFill>
                <a:srgbClr val="000000"/>
              </a:solidFill>
            </a:endParaRPr>
          </a:p>
        </p:txBody>
      </p:sp>
      <p:sp>
        <p:nvSpPr>
          <p:cNvPr id="14340" name="Rectangle 8"/>
          <p:cNvSpPr>
            <a:spLocks noGrp="1" noChangeArrowheads="1"/>
          </p:cNvSpPr>
          <p:nvPr>
            <p:ph type="dt" sz="quarter" idx="1"/>
          </p:nvPr>
        </p:nvSpPr>
        <p:spPr>
          <a:noFill/>
        </p:spPr>
        <p:txBody>
          <a:bodyPr/>
          <a:lstStyle/>
          <a:p>
            <a:r>
              <a:rPr lang="en-US" smtClean="0">
                <a:solidFill>
                  <a:srgbClr val="000000"/>
                </a:solidFill>
              </a:rPr>
              <a:t>Octubre de 2011</a:t>
            </a:r>
          </a:p>
        </p:txBody>
      </p:sp>
      <p:sp>
        <p:nvSpPr>
          <p:cNvPr id="14341" name="Rectangle 1026"/>
          <p:cNvSpPr>
            <a:spLocks noGrp="1" noRot="1" noChangeAspect="1" noChangeArrowheads="1" noTextEdit="1"/>
          </p:cNvSpPr>
          <p:nvPr>
            <p:ph type="sldImg"/>
          </p:nvPr>
        </p:nvSpPr>
        <p:spPr>
          <a:xfrm>
            <a:off x="1219200" y="685800"/>
            <a:ext cx="4800600" cy="3600450"/>
          </a:xfrm>
          <a:ln/>
        </p:spPr>
      </p:sp>
      <p:sp>
        <p:nvSpPr>
          <p:cNvPr id="14342" name="Rectangle 1027"/>
          <p:cNvSpPr>
            <a:spLocks noGrp="1" noChangeArrowheads="1"/>
          </p:cNvSpPr>
          <p:nvPr>
            <p:ph type="body" idx="1"/>
          </p:nvPr>
        </p:nvSpPr>
        <p:spPr>
          <a:xfrm>
            <a:off x="973138" y="4572000"/>
            <a:ext cx="5407025" cy="4319588"/>
          </a:xfrm>
          <a:noFill/>
          <a:ln/>
        </p:spPr>
        <p:txBody>
          <a:bodyPr/>
          <a:lstStyle/>
          <a:p>
            <a:pPr marL="114300" indent="-114300"/>
            <a:r>
              <a:rPr lang="es-US" sz="1200" b="1" smtClean="0">
                <a:solidFill>
                  <a:srgbClr val="000000"/>
                </a:solidFill>
                <a:cs typeface="Times New Roman" pitchFamily="18" charset="0"/>
                <a:sym typeface="Times New Roman" pitchFamily="18" charset="0"/>
              </a:rPr>
              <a:t>Descripci</a:t>
            </a:r>
            <a:r>
              <a:rPr lang="es-US" sz="1200" b="1" smtClean="0">
                <a:solidFill>
                  <a:srgbClr val="000000"/>
                </a:solidFill>
                <a:latin typeface="Times New Roman" pitchFamily="18" charset="0"/>
                <a:cs typeface="Times New Roman" pitchFamily="18" charset="0"/>
                <a:sym typeface="Times New Roman" pitchFamily="18" charset="0"/>
              </a:rPr>
              <a:t>ó</a:t>
            </a:r>
            <a:r>
              <a:rPr lang="es-US" sz="1200" b="1" smtClean="0">
                <a:solidFill>
                  <a:srgbClr val="000000"/>
                </a:solidFill>
                <a:cs typeface="Times New Roman" pitchFamily="18" charset="0"/>
                <a:sym typeface="Times New Roman" pitchFamily="18" charset="0"/>
              </a:rPr>
              <a:t>n general del m</a:t>
            </a:r>
            <a:r>
              <a:rPr lang="es-US" sz="1200" b="1" smtClean="0">
                <a:solidFill>
                  <a:srgbClr val="000000"/>
                </a:solidFill>
                <a:latin typeface="Times New Roman" pitchFamily="18" charset="0"/>
                <a:cs typeface="Times New Roman" pitchFamily="18" charset="0"/>
                <a:sym typeface="Times New Roman" pitchFamily="18" charset="0"/>
              </a:rPr>
              <a:t>ó</a:t>
            </a:r>
            <a:r>
              <a:rPr lang="es-US" sz="1200" b="1" smtClean="0">
                <a:solidFill>
                  <a:srgbClr val="000000"/>
                </a:solidFill>
                <a:cs typeface="Times New Roman" pitchFamily="18" charset="0"/>
                <a:sym typeface="Times New Roman" pitchFamily="18" charset="0"/>
              </a:rPr>
              <a:t>dulo</a:t>
            </a:r>
          </a:p>
          <a:p>
            <a:pPr marL="114300" indent="-114300">
              <a:buFontTx/>
              <a:buChar char="•"/>
            </a:pPr>
            <a:r>
              <a:rPr lang="es-US" sz="1000" smtClean="0">
                <a:solidFill>
                  <a:srgbClr val="000000"/>
                </a:solidFill>
                <a:cs typeface="Arial" charset="0"/>
                <a:sym typeface="Times New Roman" pitchFamily="18" charset="0"/>
              </a:rPr>
              <a:t>El m</a:t>
            </a:r>
            <a:r>
              <a:rPr lang="es-US" sz="1000" smtClean="0">
                <a:solidFill>
                  <a:srgbClr val="000000"/>
                </a:solidFill>
                <a:latin typeface="Times New Roman" pitchFamily="18" charset="0"/>
                <a:cs typeface="Arial" charset="0"/>
                <a:sym typeface="Times New Roman" pitchFamily="18" charset="0"/>
              </a:rPr>
              <a:t>ó</a:t>
            </a:r>
            <a:r>
              <a:rPr lang="es-US" sz="1000" smtClean="0">
                <a:solidFill>
                  <a:srgbClr val="000000"/>
                </a:solidFill>
                <a:cs typeface="Arial" charset="0"/>
                <a:sym typeface="Times New Roman" pitchFamily="18" charset="0"/>
              </a:rPr>
              <a:t>dulo tambi</a:t>
            </a:r>
            <a:r>
              <a:rPr lang="es-US" sz="1000" smtClean="0">
                <a:solidFill>
                  <a:srgbClr val="000000"/>
                </a:solidFill>
                <a:latin typeface="Times New Roman" pitchFamily="18" charset="0"/>
                <a:cs typeface="Arial" charset="0"/>
                <a:sym typeface="Times New Roman" pitchFamily="18" charset="0"/>
              </a:rPr>
              <a:t>é</a:t>
            </a:r>
            <a:r>
              <a:rPr lang="es-US" sz="1000" smtClean="0">
                <a:solidFill>
                  <a:srgbClr val="000000"/>
                </a:solidFill>
                <a:cs typeface="Arial" charset="0"/>
                <a:sym typeface="Times New Roman" pitchFamily="18" charset="0"/>
              </a:rPr>
              <a:t>n contempla las importantes preguntas que se deben formular al comienzo de un trabajo, a fin de establecer si un trabajo se enmarca dentro de la regla RRP o las reglas del Departamento de Vivienda y Urbanismo (HUD, por sus siglas en ingl</a:t>
            </a:r>
            <a:r>
              <a:rPr lang="es-US" sz="1000" smtClean="0">
                <a:solidFill>
                  <a:srgbClr val="000000"/>
                </a:solidFill>
                <a:latin typeface="Times New Roman" pitchFamily="18" charset="0"/>
                <a:cs typeface="Arial" charset="0"/>
                <a:sym typeface="Times New Roman" pitchFamily="18" charset="0"/>
              </a:rPr>
              <a:t>é</a:t>
            </a:r>
            <a:r>
              <a:rPr lang="es-US" sz="1000" smtClean="0">
                <a:solidFill>
                  <a:srgbClr val="000000"/>
                </a:solidFill>
                <a:cs typeface="Arial" charset="0"/>
                <a:sym typeface="Times New Roman" pitchFamily="18" charset="0"/>
              </a:rPr>
              <a:t>s), y qu</a:t>
            </a:r>
            <a:r>
              <a:rPr lang="es-US" sz="1000" smtClean="0">
                <a:solidFill>
                  <a:srgbClr val="000000"/>
                </a:solidFill>
                <a:latin typeface="Times New Roman" pitchFamily="18" charset="0"/>
                <a:cs typeface="Arial" charset="0"/>
                <a:sym typeface="Times New Roman" pitchFamily="18" charset="0"/>
              </a:rPr>
              <a:t>é</a:t>
            </a:r>
            <a:r>
              <a:rPr lang="es-US" sz="1000" smtClean="0">
                <a:solidFill>
                  <a:srgbClr val="000000"/>
                </a:solidFill>
                <a:cs typeface="Arial" charset="0"/>
                <a:sym typeface="Times New Roman" pitchFamily="18" charset="0"/>
              </a:rPr>
              <a:t> requisitos se aplican</a:t>
            </a:r>
            <a:r>
              <a:rPr lang="en-US" sz="1000" smtClean="0">
                <a:solidFill>
                  <a:srgbClr val="000000"/>
                </a:solidFill>
                <a:cs typeface="Arial" charset="0"/>
                <a:sym typeface="Times New Roman" pitchFamily="18" charset="0"/>
              </a:rPr>
              <a:t>.</a:t>
            </a:r>
          </a:p>
        </p:txBody>
      </p:sp>
    </p:spTree>
    <p:extLst>
      <p:ext uri="{BB962C8B-B14F-4D97-AF65-F5344CB8AC3E}">
        <p14:creationId xmlns:p14="http://schemas.microsoft.com/office/powerpoint/2010/main" val="2555864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p:spPr>
        <p:txBody>
          <a:bodyPr/>
          <a:lstStyle/>
          <a:p>
            <a:endParaRPr lang="en-US" smtClean="0"/>
          </a:p>
          <a:p>
            <a:r>
              <a:rPr lang="en-US" smtClean="0"/>
              <a:t>     </a:t>
            </a:r>
            <a:r>
              <a:rPr lang="es-ES" smtClean="0"/>
              <a:t>Prácticas seguras para trabajar con el plomo</a:t>
            </a:r>
            <a:r>
              <a:rPr lang="en-US" smtClean="0"/>
              <a:t> en labores de renovación, reparación y pintura</a:t>
            </a:r>
          </a:p>
        </p:txBody>
      </p:sp>
      <p:sp>
        <p:nvSpPr>
          <p:cNvPr id="15363" name="Rectangle 7"/>
          <p:cNvSpPr>
            <a:spLocks noGrp="1" noChangeArrowheads="1"/>
          </p:cNvSpPr>
          <p:nvPr>
            <p:ph type="sldNum" sz="quarter" idx="5"/>
          </p:nvPr>
        </p:nvSpPr>
        <p:spPr>
          <a:noFill/>
        </p:spPr>
        <p:txBody>
          <a:bodyPr/>
          <a:lstStyle/>
          <a:p>
            <a:r>
              <a:rPr lang="en-US" smtClean="0"/>
              <a:t>3-</a:t>
            </a:r>
            <a:fld id="{1E72C7B6-268A-4B34-97FA-5824532B4681}" type="slidenum">
              <a:rPr lang="en-US" smtClean="0"/>
              <a:pPr/>
              <a:t>31</a:t>
            </a:fld>
            <a:endParaRPr lang="en-US" smtClean="0"/>
          </a:p>
        </p:txBody>
      </p:sp>
      <p:sp>
        <p:nvSpPr>
          <p:cNvPr id="15364" name="Rectangle 8"/>
          <p:cNvSpPr>
            <a:spLocks noGrp="1" noChangeArrowheads="1"/>
          </p:cNvSpPr>
          <p:nvPr>
            <p:ph type="dt" sz="quarter" idx="1"/>
          </p:nvPr>
        </p:nvSpPr>
        <p:spPr>
          <a:noFill/>
        </p:spPr>
        <p:txBody>
          <a:bodyPr/>
          <a:lstStyle/>
          <a:p>
            <a:r>
              <a:rPr lang="en-US" smtClean="0"/>
              <a:t>Octubre de 2011</a:t>
            </a:r>
          </a:p>
        </p:txBody>
      </p:sp>
      <p:sp>
        <p:nvSpPr>
          <p:cNvPr id="15365" name="Rectangle 2"/>
          <p:cNvSpPr>
            <a:spLocks noGrp="1" noRot="1" noChangeAspect="1" noChangeArrowheads="1" noTextEdit="1"/>
          </p:cNvSpPr>
          <p:nvPr>
            <p:ph type="sldImg"/>
          </p:nvPr>
        </p:nvSpPr>
        <p:spPr>
          <a:xfrm>
            <a:off x="1295400" y="685800"/>
            <a:ext cx="4800600" cy="3600450"/>
          </a:xfrm>
          <a:ln/>
        </p:spPr>
      </p:sp>
      <p:sp>
        <p:nvSpPr>
          <p:cNvPr id="12294" name="Rectangle 3"/>
          <p:cNvSpPr>
            <a:spLocks noGrp="1" noChangeArrowheads="1"/>
          </p:cNvSpPr>
          <p:nvPr>
            <p:ph type="body" idx="1"/>
          </p:nvPr>
        </p:nvSpPr>
        <p:spPr>
          <a:xfrm>
            <a:off x="795338" y="4406900"/>
            <a:ext cx="5821362" cy="4737100"/>
          </a:xfrm>
          <a:ln/>
        </p:spPr>
        <p:txBody>
          <a:bodyPr/>
          <a:lstStyle/>
          <a:p>
            <a:pPr>
              <a:lnSpc>
                <a:spcPct val="80000"/>
              </a:lnSpc>
              <a:spcBef>
                <a:spcPct val="10000"/>
              </a:spcBef>
              <a:tabLst>
                <a:tab pos="342900" algn="l"/>
              </a:tabLst>
              <a:defRPr/>
            </a:pPr>
            <a:r>
              <a:rPr lang="es-US" sz="850" b="1" dirty="0" smtClean="0">
                <a:solidFill>
                  <a:srgbClr val="000000"/>
                </a:solidFill>
                <a:latin typeface="Arial" pitchFamily="34" charset="0"/>
                <a:cs typeface="Arial" pitchFamily="34" charset="0"/>
                <a:sym typeface="Times New Roman" charset="0"/>
              </a:rPr>
              <a:t>Exclusiones:</a:t>
            </a:r>
            <a:r>
              <a:rPr lang="es-US" sz="850" dirty="0" smtClean="0">
                <a:solidFill>
                  <a:srgbClr val="000000"/>
                </a:solidFill>
                <a:latin typeface="Arial" pitchFamily="34" charset="0"/>
                <a:cs typeface="Arial" pitchFamily="34" charset="0"/>
                <a:sym typeface="Times New Roman" charset="0"/>
              </a:rPr>
              <a:t>  La regla educacional previa a la renovación abarca las mismas actividades de renovación que se encuentran enmarcadas dentro de la regla de renovación, reparación y pintura. Se aplican las mismas exclusiones, salvo que el propietario u ocupante no puede renunciar voluntariamente a la entrega del folleto.  (Consulte el módulo 2 para obtener más información sobre las exclusiones</a:t>
            </a:r>
            <a:r>
              <a:rPr lang="en-US" sz="850" dirty="0" smtClean="0">
                <a:solidFill>
                  <a:srgbClr val="000000"/>
                </a:solidFill>
                <a:latin typeface="Arial" pitchFamily="34" charset="0"/>
                <a:cs typeface="Arial" pitchFamily="34" charset="0"/>
                <a:sym typeface="Times New Roman" charset="0"/>
              </a:rPr>
              <a:t>.)</a:t>
            </a:r>
          </a:p>
          <a:p>
            <a:pPr>
              <a:lnSpc>
                <a:spcPct val="80000"/>
              </a:lnSpc>
              <a:spcBef>
                <a:spcPct val="10000"/>
              </a:spcBef>
              <a:tabLst>
                <a:tab pos="342900" algn="l"/>
              </a:tabLst>
              <a:defRPr/>
            </a:pPr>
            <a:endParaRPr lang="en-US" sz="850" dirty="0" smtClean="0">
              <a:solidFill>
                <a:srgbClr val="000000"/>
              </a:solidFill>
              <a:latin typeface="Arial" pitchFamily="34" charset="0"/>
              <a:cs typeface="Arial" pitchFamily="34" charset="0"/>
              <a:sym typeface="Times New Roman" charset="0"/>
            </a:endParaRPr>
          </a:p>
          <a:p>
            <a:pPr>
              <a:lnSpc>
                <a:spcPct val="80000"/>
              </a:lnSpc>
              <a:spcBef>
                <a:spcPct val="10000"/>
              </a:spcBef>
              <a:tabLst>
                <a:tab pos="342900" algn="l"/>
              </a:tabLst>
              <a:defRPr/>
            </a:pPr>
            <a:r>
              <a:rPr lang="en-US" sz="850" b="1" dirty="0" err="1" smtClean="0">
                <a:solidFill>
                  <a:srgbClr val="000000"/>
                </a:solidFill>
                <a:latin typeface="Arial" pitchFamily="34" charset="0"/>
                <a:cs typeface="Arial" pitchFamily="34" charset="0"/>
                <a:sym typeface="Times New Roman" charset="0"/>
              </a:rPr>
              <a:t>Trabajo</a:t>
            </a:r>
            <a:r>
              <a:rPr lang="en-US" sz="850" b="1" dirty="0" smtClean="0">
                <a:solidFill>
                  <a:srgbClr val="000000"/>
                </a:solidFill>
                <a:latin typeface="Arial" pitchFamily="34" charset="0"/>
                <a:cs typeface="Arial" pitchFamily="34" charset="0"/>
                <a:sym typeface="Times New Roman" charset="0"/>
              </a:rPr>
              <a:t> en </a:t>
            </a:r>
            <a:r>
              <a:rPr lang="en-US" sz="850" b="1" dirty="0" err="1" smtClean="0">
                <a:solidFill>
                  <a:srgbClr val="000000"/>
                </a:solidFill>
                <a:latin typeface="Arial" pitchFamily="34" charset="0"/>
                <a:cs typeface="Arial" pitchFamily="34" charset="0"/>
                <a:sym typeface="Times New Roman" charset="0"/>
              </a:rPr>
              <a:t>viviendas</a:t>
            </a:r>
            <a:r>
              <a:rPr lang="en-US" sz="850" b="1" dirty="0" smtClean="0">
                <a:solidFill>
                  <a:srgbClr val="000000"/>
                </a:solidFill>
                <a:latin typeface="Arial" pitchFamily="34" charset="0"/>
                <a:cs typeface="Arial" pitchFamily="34" charset="0"/>
                <a:sym typeface="Times New Roman" charset="0"/>
              </a:rPr>
              <a:t>:</a:t>
            </a:r>
            <a:r>
              <a:rPr lang="en-US" sz="850" dirty="0" smtClean="0">
                <a:solidFill>
                  <a:srgbClr val="000000"/>
                </a:solidFill>
                <a:latin typeface="Arial" pitchFamily="34" charset="0"/>
                <a:cs typeface="Arial" pitchFamily="34" charset="0"/>
                <a:sym typeface="Times New Roman" charset="0"/>
              </a:rPr>
              <a:t> Las </a:t>
            </a:r>
            <a:r>
              <a:rPr lang="en-US" sz="850" dirty="0" err="1" smtClean="0">
                <a:solidFill>
                  <a:srgbClr val="000000"/>
                </a:solidFill>
                <a:latin typeface="Arial" pitchFamily="34" charset="0"/>
                <a:cs typeface="Arial" pitchFamily="34" charset="0"/>
                <a:sym typeface="Times New Roman" charset="0"/>
              </a:rPr>
              <a:t>empresas</a:t>
            </a:r>
            <a:r>
              <a:rPr lang="en-US" sz="850" dirty="0" smtClean="0">
                <a:solidFill>
                  <a:srgbClr val="000000"/>
                </a:solidFill>
                <a:latin typeface="Arial" pitchFamily="34" charset="0"/>
                <a:cs typeface="Arial" pitchFamily="34" charset="0"/>
                <a:sym typeface="Times New Roman" charset="0"/>
              </a:rPr>
              <a:t> de </a:t>
            </a:r>
            <a:r>
              <a:rPr lang="en-US" sz="850" dirty="0" err="1" smtClean="0">
                <a:solidFill>
                  <a:srgbClr val="000000"/>
                </a:solidFill>
                <a:latin typeface="Arial" pitchFamily="34" charset="0"/>
                <a:cs typeface="Arial" pitchFamily="34" charset="0"/>
                <a:sym typeface="Times New Roman" charset="0"/>
              </a:rPr>
              <a:t>renovación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certificada</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deben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distribuir</a:t>
            </a:r>
            <a:r>
              <a:rPr lang="en-US" sz="850" dirty="0" smtClean="0">
                <a:solidFill>
                  <a:srgbClr val="000000"/>
                </a:solidFill>
                <a:latin typeface="Arial" pitchFamily="34" charset="0"/>
                <a:cs typeface="Arial" pitchFamily="34" charset="0"/>
                <a:sym typeface="Times New Roman" charset="0"/>
              </a:rPr>
              <a:t> el </a:t>
            </a:r>
            <a:r>
              <a:rPr lang="en-US" sz="850" dirty="0" err="1" smtClean="0">
                <a:solidFill>
                  <a:srgbClr val="000000"/>
                </a:solidFill>
                <a:latin typeface="Arial" pitchFamily="34" charset="0"/>
                <a:cs typeface="Arial" pitchFamily="34" charset="0"/>
                <a:sym typeface="Times New Roman" charset="0"/>
              </a:rPr>
              <a:t>folleto</a:t>
            </a:r>
            <a:r>
              <a:rPr lang="en-US" sz="850" dirty="0" smtClean="0">
                <a:solidFill>
                  <a:srgbClr val="000000"/>
                </a:solidFill>
                <a:latin typeface="Arial" pitchFamily="34" charset="0"/>
                <a:cs typeface="Arial" pitchFamily="34" charset="0"/>
                <a:sym typeface="Times New Roman" charset="0"/>
              </a:rPr>
              <a:t> </a:t>
            </a:r>
            <a:r>
              <a:rPr lang="en-US" sz="850" i="1" dirty="0" err="1" smtClean="0">
                <a:solidFill>
                  <a:srgbClr val="000000"/>
                </a:solidFill>
                <a:latin typeface="Arial" pitchFamily="34" charset="0"/>
                <a:cs typeface="Arial" pitchFamily="34" charset="0"/>
                <a:sym typeface="Times New Roman" charset="0"/>
              </a:rPr>
              <a:t>Renovar</a:t>
            </a:r>
            <a:r>
              <a:rPr lang="en-US" sz="850" i="1" dirty="0" smtClean="0">
                <a:solidFill>
                  <a:srgbClr val="000000"/>
                </a:solidFill>
                <a:latin typeface="Arial" pitchFamily="34" charset="0"/>
                <a:cs typeface="Arial" pitchFamily="34" charset="0"/>
                <a:sym typeface="Times New Roman" charset="0"/>
              </a:rPr>
              <a:t> </a:t>
            </a:r>
            <a:r>
              <a:rPr lang="en-US" sz="850" i="1" dirty="0" err="1" smtClean="0">
                <a:solidFill>
                  <a:srgbClr val="000000"/>
                </a:solidFill>
                <a:latin typeface="Arial" pitchFamily="34" charset="0"/>
                <a:cs typeface="Arial" pitchFamily="34" charset="0"/>
                <a:sym typeface="Times New Roman" charset="0"/>
              </a:rPr>
              <a:t>correctamente</a:t>
            </a:r>
            <a:r>
              <a:rPr lang="en-US" sz="850" dirty="0" smtClean="0">
                <a:solidFill>
                  <a:srgbClr val="000000"/>
                </a:solidFill>
                <a:latin typeface="Arial" pitchFamily="34" charset="0"/>
                <a:cs typeface="Arial" pitchFamily="34" charset="0"/>
                <a:sym typeface="Times New Roman" charset="0"/>
              </a:rPr>
              <a:t> en un </a:t>
            </a:r>
            <a:r>
              <a:rPr lang="en-US" sz="850" dirty="0" err="1" smtClean="0">
                <a:solidFill>
                  <a:srgbClr val="000000"/>
                </a:solidFill>
                <a:latin typeface="Arial" pitchFamily="34" charset="0"/>
                <a:cs typeface="Arial" pitchFamily="34" charset="0"/>
                <a:sym typeface="Times New Roman" charset="0"/>
              </a:rPr>
              <a:t>plazo</a:t>
            </a:r>
            <a:r>
              <a:rPr lang="en-US" sz="850" dirty="0" smtClean="0">
                <a:solidFill>
                  <a:srgbClr val="000000"/>
                </a:solidFill>
                <a:latin typeface="Arial" pitchFamily="34" charset="0"/>
                <a:cs typeface="Arial" pitchFamily="34" charset="0"/>
                <a:sym typeface="Times New Roman" charset="0"/>
              </a:rPr>
              <a:t> </a:t>
            </a:r>
            <a:r>
              <a:rPr lang="es-ES_tradnl" sz="850" dirty="0" smtClean="0">
                <a:solidFill>
                  <a:srgbClr val="000000"/>
                </a:solidFill>
                <a:latin typeface="Arial" pitchFamily="34" charset="0"/>
                <a:cs typeface="Arial" pitchFamily="34" charset="0"/>
                <a:sym typeface="Times New Roman" charset="0"/>
              </a:rPr>
              <a:t>de </a:t>
            </a:r>
            <a:r>
              <a:rPr lang="en-US" sz="850" dirty="0" smtClean="0">
                <a:solidFill>
                  <a:srgbClr val="000000"/>
                </a:solidFill>
                <a:latin typeface="Arial" pitchFamily="34" charset="0"/>
                <a:cs typeface="Arial" pitchFamily="34" charset="0"/>
                <a:sym typeface="Times New Roman" charset="0"/>
              </a:rPr>
              <a:t>no </a:t>
            </a:r>
            <a:r>
              <a:rPr lang="es-ES_tradnl" sz="850" dirty="0" smtClean="0">
                <a:solidFill>
                  <a:srgbClr val="000000"/>
                </a:solidFill>
                <a:latin typeface="Arial" pitchFamily="34" charset="0"/>
                <a:cs typeface="Arial" pitchFamily="34" charset="0"/>
                <a:sym typeface="Times New Roman" charset="0"/>
              </a:rPr>
              <a:t>más</a:t>
            </a:r>
            <a:r>
              <a:rPr lang="en-US" sz="850" dirty="0" smtClean="0">
                <a:solidFill>
                  <a:srgbClr val="000000"/>
                </a:solidFill>
                <a:latin typeface="Arial" pitchFamily="34" charset="0"/>
                <a:cs typeface="Arial" pitchFamily="34" charset="0"/>
                <a:sym typeface="Times New Roman" charset="0"/>
              </a:rPr>
              <a:t> </a:t>
            </a:r>
            <a:r>
              <a:rPr lang="es-ES_tradnl" sz="850" dirty="0" smtClean="0">
                <a:solidFill>
                  <a:srgbClr val="000000"/>
                </a:solidFill>
                <a:latin typeface="Arial" pitchFamily="34" charset="0"/>
                <a:cs typeface="Arial" pitchFamily="34" charset="0"/>
                <a:sym typeface="Times New Roman" charset="0"/>
              </a:rPr>
              <a:t>de </a:t>
            </a:r>
            <a:r>
              <a:rPr lang="en-US" sz="850" dirty="0" smtClean="0">
                <a:solidFill>
                  <a:srgbClr val="000000"/>
                </a:solidFill>
                <a:latin typeface="Arial" pitchFamily="34" charset="0"/>
                <a:cs typeface="Arial" pitchFamily="34" charset="0"/>
                <a:sym typeface="Times New Roman" charset="0"/>
              </a:rPr>
              <a:t>60 </a:t>
            </a:r>
            <a:r>
              <a:rPr lang="en-US" sz="850" dirty="0" err="1" smtClean="0">
                <a:solidFill>
                  <a:srgbClr val="000000"/>
                </a:solidFill>
                <a:latin typeface="Arial" pitchFamily="34" charset="0"/>
                <a:cs typeface="Arial" pitchFamily="34" charset="0"/>
                <a:sym typeface="Times New Roman" charset="0"/>
              </a:rPr>
              <a:t>días</a:t>
            </a:r>
            <a:r>
              <a:rPr lang="en-US" sz="850" dirty="0" smtClean="0">
                <a:solidFill>
                  <a:srgbClr val="000000"/>
                </a:solidFill>
                <a:latin typeface="Arial" pitchFamily="34" charset="0"/>
                <a:cs typeface="Arial" pitchFamily="34" charset="0"/>
                <a:sym typeface="Times New Roman" charset="0"/>
              </a:rPr>
              <a:t> antes del </a:t>
            </a:r>
            <a:r>
              <a:rPr lang="en-US" sz="850" dirty="0" err="1" smtClean="0">
                <a:solidFill>
                  <a:srgbClr val="000000"/>
                </a:solidFill>
                <a:latin typeface="Arial" pitchFamily="34" charset="0"/>
                <a:cs typeface="Arial" pitchFamily="34" charset="0"/>
                <a:sym typeface="Times New Roman" charset="0"/>
              </a:rPr>
              <a:t>comienzo</a:t>
            </a:r>
            <a:r>
              <a:rPr lang="en-US" sz="850" dirty="0" smtClean="0">
                <a:solidFill>
                  <a:srgbClr val="000000"/>
                </a:solidFill>
                <a:latin typeface="Arial" pitchFamily="34" charset="0"/>
                <a:cs typeface="Arial" pitchFamily="34" charset="0"/>
                <a:sym typeface="Times New Roman" charset="0"/>
              </a:rPr>
              <a:t> de la </a:t>
            </a:r>
            <a:r>
              <a:rPr lang="en-US" sz="850" dirty="0" err="1" smtClean="0">
                <a:solidFill>
                  <a:srgbClr val="000000"/>
                </a:solidFill>
                <a:latin typeface="Arial" pitchFamily="34" charset="0"/>
                <a:cs typeface="Arial" pitchFamily="34" charset="0"/>
                <a:sym typeface="Times New Roman" charset="0"/>
              </a:rPr>
              <a:t>renovación</a:t>
            </a:r>
            <a:r>
              <a:rPr lang="en-US" sz="850" dirty="0" smtClean="0">
                <a:solidFill>
                  <a:srgbClr val="000000"/>
                </a:solidFill>
                <a:latin typeface="Arial" pitchFamily="34" charset="0"/>
                <a:cs typeface="Arial" pitchFamily="34" charset="0"/>
                <a:sym typeface="Times New Roman" charset="0"/>
              </a:rPr>
              <a:t>, a los </a:t>
            </a:r>
            <a:r>
              <a:rPr lang="en-US" sz="850" dirty="0" err="1" smtClean="0">
                <a:solidFill>
                  <a:srgbClr val="000000"/>
                </a:solidFill>
                <a:latin typeface="Arial" pitchFamily="34" charset="0"/>
                <a:cs typeface="Arial" pitchFamily="34" charset="0"/>
                <a:sym typeface="Times New Roman" charset="0"/>
              </a:rPr>
              <a:t>propietarios</a:t>
            </a:r>
            <a:r>
              <a:rPr lang="en-US" sz="850" dirty="0" smtClean="0">
                <a:solidFill>
                  <a:srgbClr val="000000"/>
                </a:solidFill>
                <a:latin typeface="Arial" pitchFamily="34" charset="0"/>
                <a:cs typeface="Arial" pitchFamily="34" charset="0"/>
                <a:sym typeface="Times New Roman" charset="0"/>
              </a:rPr>
              <a:t> y </a:t>
            </a:r>
            <a:r>
              <a:rPr lang="en-US" sz="850" dirty="0" err="1" smtClean="0">
                <a:solidFill>
                  <a:srgbClr val="000000"/>
                </a:solidFill>
                <a:latin typeface="Arial" pitchFamily="34" charset="0"/>
                <a:cs typeface="Arial" pitchFamily="34" charset="0"/>
                <a:sym typeface="Times New Roman" charset="0"/>
              </a:rPr>
              <a:t>residentes</a:t>
            </a:r>
            <a:r>
              <a:rPr lang="en-US" sz="850" dirty="0" smtClean="0">
                <a:solidFill>
                  <a:srgbClr val="000000"/>
                </a:solidFill>
                <a:latin typeface="Arial" pitchFamily="34" charset="0"/>
                <a:cs typeface="Arial" pitchFamily="34" charset="0"/>
                <a:sym typeface="Times New Roman" charset="0"/>
              </a:rPr>
              <a:t> de </a:t>
            </a:r>
            <a:r>
              <a:rPr lang="en-US" sz="850" dirty="0" err="1" smtClean="0">
                <a:solidFill>
                  <a:srgbClr val="000000"/>
                </a:solidFill>
                <a:latin typeface="Arial" pitchFamily="34" charset="0"/>
                <a:cs typeface="Arial" pitchFamily="34" charset="0"/>
                <a:sym typeface="Times New Roman" charset="0"/>
              </a:rPr>
              <a:t>las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viviendas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construidas</a:t>
            </a:r>
            <a:r>
              <a:rPr lang="en-US" sz="850" dirty="0" smtClean="0">
                <a:solidFill>
                  <a:srgbClr val="000000"/>
                </a:solidFill>
                <a:latin typeface="Arial" pitchFamily="34" charset="0"/>
                <a:cs typeface="Arial" pitchFamily="34" charset="0"/>
                <a:sym typeface="Times New Roman" charset="0"/>
              </a:rPr>
              <a:t> antes de 1978 </a:t>
            </a:r>
            <a:r>
              <a:rPr lang="en-US" sz="850" dirty="0" err="1" smtClean="0">
                <a:solidFill>
                  <a:srgbClr val="000000"/>
                </a:solidFill>
                <a:latin typeface="Arial" pitchFamily="34" charset="0"/>
                <a:cs typeface="Arial" pitchFamily="34" charset="0"/>
                <a:sym typeface="Times New Roman" charset="0"/>
              </a:rPr>
              <a:t>que</a:t>
            </a:r>
            <a:r>
              <a:rPr lang="en-US" sz="850" dirty="0" smtClean="0">
                <a:solidFill>
                  <a:srgbClr val="000000"/>
                </a:solidFill>
                <a:latin typeface="Arial" pitchFamily="34" charset="0"/>
                <a:cs typeface="Arial" pitchFamily="34" charset="0"/>
                <a:sym typeface="Times New Roman" charset="0"/>
              </a:rPr>
              <a:t> se van a </a:t>
            </a:r>
            <a:r>
              <a:rPr lang="en-US" sz="850" dirty="0" err="1" smtClean="0">
                <a:solidFill>
                  <a:srgbClr val="000000"/>
                </a:solidFill>
                <a:latin typeface="Arial" pitchFamily="34" charset="0"/>
                <a:cs typeface="Arial" pitchFamily="34" charset="0"/>
                <a:sym typeface="Times New Roman" charset="0"/>
              </a:rPr>
              <a:t>renovar</a:t>
            </a:r>
            <a:r>
              <a:rPr lang="en-US" sz="850" dirty="0" smtClean="0">
                <a:solidFill>
                  <a:srgbClr val="000000"/>
                </a:solidFill>
                <a:latin typeface="Arial" pitchFamily="34" charset="0"/>
                <a:cs typeface="Arial" pitchFamily="34" charset="0"/>
                <a:sym typeface="Times New Roman" charset="0"/>
              </a:rPr>
              <a:t>.  </a:t>
            </a:r>
          </a:p>
          <a:p>
            <a:pPr marL="342900" lvl="1" indent="-228600">
              <a:lnSpc>
                <a:spcPct val="80000"/>
              </a:lnSpc>
              <a:spcBef>
                <a:spcPct val="10000"/>
              </a:spcBef>
              <a:tabLst>
                <a:tab pos="342900" algn="l"/>
              </a:tabLst>
              <a:defRPr/>
            </a:pPr>
            <a:r>
              <a:rPr lang="es-US" sz="850" dirty="0" smtClean="0">
                <a:solidFill>
                  <a:srgbClr val="000000"/>
                </a:solidFill>
                <a:latin typeface="Arial" pitchFamily="34" charset="0"/>
                <a:cs typeface="Arial" pitchFamily="34" charset="0"/>
                <a:sym typeface="Times New Roman" charset="0"/>
              </a:rPr>
              <a:t>Las empresas deben obtener el acuse de recibo por escrito del propietario o la prueba de que el folleto se envió por correo certificado, con solicitud de confirmación de entrega, al menos 7 días antes del comienzo de la renovación.</a:t>
            </a:r>
          </a:p>
          <a:p>
            <a:pPr marL="342900" lvl="1" indent="-228600">
              <a:lnSpc>
                <a:spcPct val="80000"/>
              </a:lnSpc>
              <a:spcBef>
                <a:spcPct val="10000"/>
              </a:spcBef>
              <a:tabLst>
                <a:tab pos="342900" algn="l"/>
              </a:tabLst>
              <a:defRPr/>
            </a:pPr>
            <a:r>
              <a:rPr lang="es-US" sz="850" dirty="0" smtClean="0">
                <a:solidFill>
                  <a:srgbClr val="000000"/>
                </a:solidFill>
                <a:latin typeface="Arial" pitchFamily="34" charset="0"/>
                <a:cs typeface="Arial" pitchFamily="34" charset="0"/>
                <a:sym typeface="Times New Roman" charset="0"/>
              </a:rPr>
              <a:t>Para los arrendatarios, las empresas certificadas deben obtener un acuse de recibo por escrito o un documento donde se señale que la empresa entregó el folleto y no pudo obtener un acuse de recibo por escrito.    </a:t>
            </a:r>
          </a:p>
          <a:p>
            <a:pPr marL="342900" lvl="1" indent="-228600">
              <a:lnSpc>
                <a:spcPct val="80000"/>
              </a:lnSpc>
              <a:spcBef>
                <a:spcPct val="10000"/>
              </a:spcBef>
              <a:tabLst>
                <a:tab pos="342900" algn="l"/>
              </a:tabLst>
              <a:defRPr/>
            </a:pPr>
            <a:r>
              <a:rPr lang="es-US" sz="850" dirty="0" smtClean="0">
                <a:solidFill>
                  <a:srgbClr val="000000"/>
                </a:solidFill>
                <a:latin typeface="Arial" pitchFamily="34" charset="0"/>
                <a:cs typeface="Arial" pitchFamily="34" charset="0"/>
                <a:sym typeface="Times New Roman" charset="0"/>
              </a:rPr>
              <a:t>Todas las pruebas de registros de recepción, correo o entrega se deben conservar durante 3 años después de la finalización de la renovación.</a:t>
            </a:r>
          </a:p>
          <a:p>
            <a:pPr marL="342900" lvl="1" indent="-228600">
              <a:lnSpc>
                <a:spcPct val="80000"/>
              </a:lnSpc>
              <a:spcBef>
                <a:spcPct val="10000"/>
              </a:spcBef>
              <a:tabLst>
                <a:tab pos="342900" algn="l"/>
              </a:tabLst>
              <a:defRPr/>
            </a:pPr>
            <a:r>
              <a:rPr lang="es-US" sz="850" dirty="0" smtClean="0">
                <a:solidFill>
                  <a:srgbClr val="000000"/>
                </a:solidFill>
                <a:latin typeface="Arial" pitchFamily="34" charset="0"/>
                <a:cs typeface="Arial" pitchFamily="34" charset="0"/>
                <a:sym typeface="Times New Roman" charset="0"/>
              </a:rPr>
              <a:t>Los formularios de muestra para documentar la confirmación de recepción se incluyen en el folleto </a:t>
            </a:r>
            <a:r>
              <a:rPr lang="es-US" sz="850" i="1" dirty="0" smtClean="0">
                <a:solidFill>
                  <a:srgbClr val="000000"/>
                </a:solidFill>
                <a:latin typeface="Arial" pitchFamily="34" charset="0"/>
                <a:cs typeface="Arial" pitchFamily="34" charset="0"/>
                <a:sym typeface="Times New Roman" charset="0"/>
              </a:rPr>
              <a:t>Renovar correctamente</a:t>
            </a:r>
            <a:r>
              <a:rPr lang="en-US" sz="850" dirty="0" smtClean="0">
                <a:solidFill>
                  <a:srgbClr val="000000"/>
                </a:solidFill>
                <a:latin typeface="Arial" pitchFamily="34" charset="0"/>
                <a:cs typeface="Arial" pitchFamily="34" charset="0"/>
                <a:sym typeface="Times New Roman" charset="0"/>
              </a:rPr>
              <a:t>.</a:t>
            </a:r>
          </a:p>
          <a:p>
            <a:pPr marL="342900" lvl="1" indent="-228600">
              <a:lnSpc>
                <a:spcPct val="80000"/>
              </a:lnSpc>
              <a:spcBef>
                <a:spcPct val="10000"/>
              </a:spcBef>
              <a:tabLst>
                <a:tab pos="342900" algn="l"/>
              </a:tabLst>
              <a:defRPr/>
            </a:pPr>
            <a:endParaRPr lang="en-US" sz="850" dirty="0" smtClean="0">
              <a:solidFill>
                <a:srgbClr val="000000"/>
              </a:solidFill>
              <a:latin typeface="Arial" pitchFamily="34" charset="0"/>
              <a:cs typeface="Arial" pitchFamily="34" charset="0"/>
              <a:sym typeface="Times New Roman" charset="0"/>
            </a:endParaRPr>
          </a:p>
          <a:p>
            <a:pPr>
              <a:lnSpc>
                <a:spcPct val="80000"/>
              </a:lnSpc>
              <a:spcBef>
                <a:spcPct val="10000"/>
              </a:spcBef>
              <a:tabLst>
                <a:tab pos="342900" algn="l"/>
              </a:tabLst>
              <a:defRPr/>
            </a:pPr>
            <a:r>
              <a:rPr lang="en-US" sz="850" b="1" dirty="0" err="1" smtClean="0">
                <a:solidFill>
                  <a:srgbClr val="000000"/>
                </a:solidFill>
                <a:latin typeface="Arial" pitchFamily="34" charset="0"/>
                <a:cs typeface="Arial" pitchFamily="34" charset="0"/>
                <a:sym typeface="Times New Roman" charset="0"/>
              </a:rPr>
              <a:t>Trabajo</a:t>
            </a:r>
            <a:r>
              <a:rPr lang="en-US" sz="850" b="1" dirty="0" smtClean="0">
                <a:solidFill>
                  <a:srgbClr val="000000"/>
                </a:solidFill>
                <a:latin typeface="Arial" pitchFamily="34" charset="0"/>
                <a:cs typeface="Arial" pitchFamily="34" charset="0"/>
                <a:sym typeface="Times New Roman" charset="0"/>
              </a:rPr>
              <a:t> en </a:t>
            </a:r>
            <a:r>
              <a:rPr lang="en-US" sz="850" b="1" dirty="0" err="1" smtClean="0">
                <a:solidFill>
                  <a:srgbClr val="000000"/>
                </a:solidFill>
                <a:latin typeface="Arial" pitchFamily="34" charset="0"/>
                <a:cs typeface="Arial" pitchFamily="34" charset="0"/>
                <a:sym typeface="Times New Roman" charset="0"/>
              </a:rPr>
              <a:t>áreas</a:t>
            </a:r>
            <a:r>
              <a:rPr lang="en-US" sz="850" b="1" dirty="0" smtClean="0">
                <a:solidFill>
                  <a:srgbClr val="000000"/>
                </a:solidFill>
                <a:latin typeface="Arial" pitchFamily="34" charset="0"/>
                <a:cs typeface="Arial" pitchFamily="34" charset="0"/>
                <a:sym typeface="Times New Roman" charset="0"/>
              </a:rPr>
              <a:t> </a:t>
            </a:r>
            <a:r>
              <a:rPr lang="en-US" sz="850" b="1" dirty="0" err="1" smtClean="0">
                <a:solidFill>
                  <a:srgbClr val="000000"/>
                </a:solidFill>
                <a:latin typeface="Arial" pitchFamily="34" charset="0"/>
                <a:cs typeface="Arial" pitchFamily="34" charset="0"/>
                <a:sym typeface="Times New Roman" charset="0"/>
              </a:rPr>
              <a:t>comunes</a:t>
            </a:r>
            <a:r>
              <a:rPr lang="en-US" sz="850" b="1" dirty="0" smtClean="0">
                <a:solidFill>
                  <a:srgbClr val="000000"/>
                </a:solidFill>
                <a:latin typeface="Arial" pitchFamily="34" charset="0"/>
                <a:cs typeface="Arial" pitchFamily="34" charset="0"/>
                <a:sym typeface="Times New Roman" charset="0"/>
              </a:rPr>
              <a:t>:</a:t>
            </a:r>
            <a:r>
              <a:rPr lang="en-US" sz="850" dirty="0" smtClean="0">
                <a:solidFill>
                  <a:srgbClr val="000000"/>
                </a:solidFill>
                <a:latin typeface="Arial" pitchFamily="34" charset="0"/>
                <a:cs typeface="Arial" pitchFamily="34" charset="0"/>
                <a:sym typeface="Times New Roman" charset="0"/>
              </a:rPr>
              <a:t>  Las </a:t>
            </a:r>
            <a:r>
              <a:rPr lang="en-US" sz="850" dirty="0" err="1" smtClean="0">
                <a:solidFill>
                  <a:srgbClr val="000000"/>
                </a:solidFill>
                <a:latin typeface="Arial" pitchFamily="34" charset="0"/>
                <a:cs typeface="Arial" pitchFamily="34" charset="0"/>
                <a:sym typeface="Times New Roman" charset="0"/>
              </a:rPr>
              <a:t>empresas</a:t>
            </a:r>
            <a:r>
              <a:rPr lang="en-US" sz="850" dirty="0" smtClean="0">
                <a:solidFill>
                  <a:srgbClr val="000000"/>
                </a:solidFill>
                <a:latin typeface="Arial" pitchFamily="34" charset="0"/>
                <a:cs typeface="Arial" pitchFamily="34" charset="0"/>
                <a:sym typeface="Times New Roman" charset="0"/>
              </a:rPr>
              <a:t> de </a:t>
            </a:r>
            <a:r>
              <a:rPr lang="en-US" sz="850" dirty="0" err="1" smtClean="0">
                <a:solidFill>
                  <a:srgbClr val="000000"/>
                </a:solidFill>
                <a:latin typeface="Arial" pitchFamily="34" charset="0"/>
                <a:cs typeface="Arial" pitchFamily="34" charset="0"/>
                <a:sym typeface="Times New Roman" charset="0"/>
              </a:rPr>
              <a:t>renovación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certificada</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deben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proporcionar</a:t>
            </a:r>
            <a:r>
              <a:rPr lang="en-US" sz="850" dirty="0" smtClean="0">
                <a:solidFill>
                  <a:srgbClr val="000000"/>
                </a:solidFill>
                <a:latin typeface="Arial" pitchFamily="34" charset="0"/>
                <a:cs typeface="Arial" pitchFamily="34" charset="0"/>
                <a:sym typeface="Times New Roman" charset="0"/>
              </a:rPr>
              <a:t> el </a:t>
            </a:r>
            <a:r>
              <a:rPr lang="en-US" sz="850" dirty="0" err="1" smtClean="0">
                <a:solidFill>
                  <a:srgbClr val="000000"/>
                </a:solidFill>
                <a:latin typeface="Arial" pitchFamily="34" charset="0"/>
                <a:cs typeface="Arial" pitchFamily="34" charset="0"/>
                <a:sym typeface="Times New Roman" charset="0"/>
              </a:rPr>
              <a:t>folleto</a:t>
            </a:r>
            <a:r>
              <a:rPr lang="en-US" sz="850" dirty="0" smtClean="0">
                <a:solidFill>
                  <a:srgbClr val="000000"/>
                </a:solidFill>
                <a:latin typeface="Arial" pitchFamily="34" charset="0"/>
                <a:cs typeface="Arial" pitchFamily="34" charset="0"/>
                <a:sym typeface="Times New Roman" charset="0"/>
              </a:rPr>
              <a:t> </a:t>
            </a:r>
            <a:r>
              <a:rPr lang="en-US" sz="850" i="1" dirty="0" err="1" smtClean="0">
                <a:solidFill>
                  <a:srgbClr val="000000"/>
                </a:solidFill>
                <a:latin typeface="Arial" pitchFamily="34" charset="0"/>
                <a:cs typeface="Arial" pitchFamily="34" charset="0"/>
                <a:sym typeface="Times New Roman" charset="0"/>
              </a:rPr>
              <a:t>Renovar</a:t>
            </a:r>
            <a:r>
              <a:rPr lang="en-US" sz="850" i="1" dirty="0" smtClean="0">
                <a:solidFill>
                  <a:srgbClr val="000000"/>
                </a:solidFill>
                <a:latin typeface="Arial" pitchFamily="34" charset="0"/>
                <a:cs typeface="Arial" pitchFamily="34" charset="0"/>
                <a:sym typeface="Times New Roman" charset="0"/>
              </a:rPr>
              <a:t> </a:t>
            </a:r>
            <a:r>
              <a:rPr lang="en-US" sz="850" i="1" dirty="0" err="1" smtClean="0">
                <a:solidFill>
                  <a:srgbClr val="000000"/>
                </a:solidFill>
                <a:latin typeface="Arial" pitchFamily="34" charset="0"/>
                <a:cs typeface="Arial" pitchFamily="34" charset="0"/>
                <a:sym typeface="Times New Roman" charset="0"/>
              </a:rPr>
              <a:t>correctamente</a:t>
            </a:r>
            <a:r>
              <a:rPr lang="en-US" sz="850" i="1" dirty="0" smtClean="0">
                <a:solidFill>
                  <a:srgbClr val="000000"/>
                </a:solidFill>
                <a:latin typeface="Arial" pitchFamily="34" charset="0"/>
                <a:cs typeface="Arial" pitchFamily="34" charset="0"/>
                <a:sym typeface="Times New Roman" charset="0"/>
              </a:rPr>
              <a:t> </a:t>
            </a:r>
            <a:r>
              <a:rPr lang="en-US" sz="850" dirty="0" smtClean="0">
                <a:solidFill>
                  <a:srgbClr val="000000"/>
                </a:solidFill>
                <a:latin typeface="Arial" pitchFamily="34" charset="0"/>
                <a:cs typeface="Arial" pitchFamily="34" charset="0"/>
                <a:sym typeface="Times New Roman" charset="0"/>
              </a:rPr>
              <a:t>en un </a:t>
            </a:r>
            <a:r>
              <a:rPr lang="en-US" sz="850" dirty="0" err="1" smtClean="0">
                <a:solidFill>
                  <a:srgbClr val="000000"/>
                </a:solidFill>
                <a:latin typeface="Arial" pitchFamily="34" charset="0"/>
                <a:cs typeface="Arial" pitchFamily="34" charset="0"/>
                <a:sym typeface="Times New Roman" charset="0"/>
              </a:rPr>
              <a:t>plazo</a:t>
            </a:r>
            <a:r>
              <a:rPr lang="en-US" sz="850" dirty="0" smtClean="0">
                <a:solidFill>
                  <a:srgbClr val="000000"/>
                </a:solidFill>
                <a:latin typeface="Arial" pitchFamily="34" charset="0"/>
                <a:cs typeface="Arial" pitchFamily="34" charset="0"/>
                <a:sym typeface="Times New Roman" charset="0"/>
              </a:rPr>
              <a:t> </a:t>
            </a:r>
            <a:r>
              <a:rPr lang="es-ES_tradnl" sz="850" dirty="0" smtClean="0">
                <a:solidFill>
                  <a:srgbClr val="000000"/>
                </a:solidFill>
                <a:latin typeface="Arial" pitchFamily="34" charset="0"/>
                <a:cs typeface="Arial" pitchFamily="34" charset="0"/>
                <a:sym typeface="Times New Roman" charset="0"/>
              </a:rPr>
              <a:t>de </a:t>
            </a:r>
            <a:r>
              <a:rPr lang="en-US" sz="850" dirty="0" smtClean="0">
                <a:solidFill>
                  <a:srgbClr val="000000"/>
                </a:solidFill>
                <a:latin typeface="Arial" pitchFamily="34" charset="0"/>
                <a:cs typeface="Arial" pitchFamily="34" charset="0"/>
                <a:sym typeface="Times New Roman" charset="0"/>
              </a:rPr>
              <a:t>no </a:t>
            </a:r>
            <a:r>
              <a:rPr lang="es-ES_tradnl" sz="850" dirty="0" smtClean="0">
                <a:solidFill>
                  <a:srgbClr val="000000"/>
                </a:solidFill>
                <a:latin typeface="Arial" pitchFamily="34" charset="0"/>
                <a:cs typeface="Arial" pitchFamily="34" charset="0"/>
                <a:sym typeface="Times New Roman" charset="0"/>
              </a:rPr>
              <a:t>más de </a:t>
            </a:r>
            <a:r>
              <a:rPr lang="en-US" sz="850" dirty="0" smtClean="0">
                <a:solidFill>
                  <a:srgbClr val="000000"/>
                </a:solidFill>
                <a:latin typeface="Arial" pitchFamily="34" charset="0"/>
                <a:cs typeface="Arial" pitchFamily="34" charset="0"/>
                <a:sym typeface="Times New Roman" charset="0"/>
              </a:rPr>
              <a:t>60 </a:t>
            </a:r>
            <a:r>
              <a:rPr lang="en-US" sz="850" dirty="0" err="1" smtClean="0">
                <a:solidFill>
                  <a:srgbClr val="000000"/>
                </a:solidFill>
                <a:latin typeface="Arial" pitchFamily="34" charset="0"/>
                <a:cs typeface="Arial" pitchFamily="34" charset="0"/>
                <a:sym typeface="Times New Roman" charset="0"/>
              </a:rPr>
              <a:t>días</a:t>
            </a:r>
            <a:r>
              <a:rPr lang="en-US" sz="850" dirty="0" smtClean="0">
                <a:solidFill>
                  <a:srgbClr val="000000"/>
                </a:solidFill>
                <a:latin typeface="Arial" pitchFamily="34" charset="0"/>
                <a:cs typeface="Arial" pitchFamily="34" charset="0"/>
                <a:sym typeface="Times New Roman" charset="0"/>
              </a:rPr>
              <a:t> antes del </a:t>
            </a:r>
            <a:r>
              <a:rPr lang="en-US" sz="850" dirty="0" err="1" smtClean="0">
                <a:solidFill>
                  <a:srgbClr val="000000"/>
                </a:solidFill>
                <a:latin typeface="Arial" pitchFamily="34" charset="0"/>
                <a:cs typeface="Arial" pitchFamily="34" charset="0"/>
                <a:sym typeface="Times New Roman" charset="0"/>
              </a:rPr>
              <a:t>comienzo</a:t>
            </a:r>
            <a:r>
              <a:rPr lang="en-US" sz="850" dirty="0" smtClean="0">
                <a:solidFill>
                  <a:srgbClr val="000000"/>
                </a:solidFill>
                <a:latin typeface="Arial" pitchFamily="34" charset="0"/>
                <a:cs typeface="Arial" pitchFamily="34" charset="0"/>
                <a:sym typeface="Times New Roman" charset="0"/>
              </a:rPr>
              <a:t> de la </a:t>
            </a:r>
            <a:r>
              <a:rPr lang="en-US" sz="850" dirty="0" err="1" smtClean="0">
                <a:solidFill>
                  <a:srgbClr val="000000"/>
                </a:solidFill>
                <a:latin typeface="Arial" pitchFamily="34" charset="0"/>
                <a:cs typeface="Arial" pitchFamily="34" charset="0"/>
                <a:sym typeface="Times New Roman" charset="0"/>
              </a:rPr>
              <a:t>renovación</a:t>
            </a:r>
            <a:r>
              <a:rPr lang="en-US" sz="850" dirty="0" smtClean="0">
                <a:solidFill>
                  <a:srgbClr val="000000"/>
                </a:solidFill>
                <a:latin typeface="Arial" pitchFamily="34" charset="0"/>
                <a:cs typeface="Arial" pitchFamily="34" charset="0"/>
                <a:sym typeface="Times New Roman" charset="0"/>
              </a:rPr>
              <a:t>, al </a:t>
            </a:r>
            <a:r>
              <a:rPr lang="en-US" sz="850" dirty="0" err="1" smtClean="0">
                <a:solidFill>
                  <a:srgbClr val="000000"/>
                </a:solidFill>
                <a:latin typeface="Arial" pitchFamily="34" charset="0"/>
                <a:cs typeface="Arial" pitchFamily="34" charset="0"/>
                <a:sym typeface="Times New Roman" charset="0"/>
              </a:rPr>
              <a:t>propietario</a:t>
            </a:r>
            <a:r>
              <a:rPr lang="en-US" sz="850" dirty="0" smtClean="0">
                <a:solidFill>
                  <a:srgbClr val="000000"/>
                </a:solidFill>
                <a:latin typeface="Arial" pitchFamily="34" charset="0"/>
                <a:cs typeface="Arial" pitchFamily="34" charset="0"/>
                <a:sym typeface="Times New Roman" charset="0"/>
              </a:rPr>
              <a:t> de la </a:t>
            </a:r>
            <a:r>
              <a:rPr lang="en-US" sz="850" dirty="0" err="1" smtClean="0">
                <a:solidFill>
                  <a:srgbClr val="000000"/>
                </a:solidFill>
                <a:latin typeface="Arial" pitchFamily="34" charset="0"/>
                <a:cs typeface="Arial" pitchFamily="34" charset="0"/>
                <a:sym typeface="Times New Roman" charset="0"/>
              </a:rPr>
              <a:t>vivienda</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construida</a:t>
            </a:r>
            <a:r>
              <a:rPr lang="en-US" sz="850" dirty="0" smtClean="0">
                <a:solidFill>
                  <a:srgbClr val="000000"/>
                </a:solidFill>
                <a:latin typeface="Arial" pitchFamily="34" charset="0"/>
                <a:cs typeface="Arial" pitchFamily="34" charset="0"/>
                <a:sym typeface="Times New Roman" charset="0"/>
              </a:rPr>
              <a:t> antes de 1978 </a:t>
            </a:r>
            <a:r>
              <a:rPr lang="en-US" sz="850" dirty="0" err="1" smtClean="0">
                <a:solidFill>
                  <a:srgbClr val="000000"/>
                </a:solidFill>
                <a:latin typeface="Arial" pitchFamily="34" charset="0"/>
                <a:cs typeface="Arial" pitchFamily="34" charset="0"/>
                <a:sym typeface="Times New Roman" charset="0"/>
              </a:rPr>
              <a:t>que</a:t>
            </a:r>
            <a:r>
              <a:rPr lang="en-US" sz="850" dirty="0" smtClean="0">
                <a:solidFill>
                  <a:srgbClr val="000000"/>
                </a:solidFill>
                <a:latin typeface="Arial" pitchFamily="34" charset="0"/>
                <a:cs typeface="Arial" pitchFamily="34" charset="0"/>
                <a:sym typeface="Times New Roman" charset="0"/>
              </a:rPr>
              <a:t> se </a:t>
            </a:r>
            <a:r>
              <a:rPr lang="en-US" sz="850" dirty="0" err="1" smtClean="0">
                <a:solidFill>
                  <a:srgbClr val="000000"/>
                </a:solidFill>
                <a:latin typeface="Arial" pitchFamily="34" charset="0"/>
                <a:cs typeface="Arial" pitchFamily="34" charset="0"/>
                <a:sym typeface="Times New Roman" charset="0"/>
              </a:rPr>
              <a:t>está</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renovando</a:t>
            </a:r>
            <a:r>
              <a:rPr lang="en-US" sz="850" dirty="0" smtClean="0">
                <a:solidFill>
                  <a:srgbClr val="000000"/>
                </a:solidFill>
                <a:latin typeface="Arial" pitchFamily="34" charset="0"/>
                <a:cs typeface="Arial" pitchFamily="34" charset="0"/>
                <a:sym typeface="Times New Roman" charset="0"/>
              </a:rPr>
              <a:t>.  Las </a:t>
            </a:r>
            <a:r>
              <a:rPr lang="en-US" sz="850" dirty="0" err="1" smtClean="0">
                <a:solidFill>
                  <a:srgbClr val="000000"/>
                </a:solidFill>
                <a:latin typeface="Arial" pitchFamily="34" charset="0"/>
                <a:cs typeface="Arial" pitchFamily="34" charset="0"/>
                <a:sym typeface="Times New Roman" charset="0"/>
              </a:rPr>
              <a:t>empresas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deben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proporcionar</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una</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notificación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por</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escrito</a:t>
            </a:r>
            <a:r>
              <a:rPr lang="en-US" sz="850" dirty="0" smtClean="0">
                <a:solidFill>
                  <a:srgbClr val="000000"/>
                </a:solidFill>
                <a:latin typeface="Arial" pitchFamily="34" charset="0"/>
                <a:cs typeface="Arial" pitchFamily="34" charset="0"/>
                <a:sym typeface="Times New Roman" charset="0"/>
              </a:rPr>
              <a:t> a </a:t>
            </a:r>
            <a:r>
              <a:rPr lang="en-US" sz="850" dirty="0" err="1" smtClean="0">
                <a:solidFill>
                  <a:srgbClr val="000000"/>
                </a:solidFill>
                <a:latin typeface="Arial" pitchFamily="34" charset="0"/>
                <a:cs typeface="Arial" pitchFamily="34" charset="0"/>
                <a:sym typeface="Times New Roman" charset="0"/>
              </a:rPr>
              <a:t>todos</a:t>
            </a:r>
            <a:r>
              <a:rPr lang="en-US" sz="850" dirty="0" smtClean="0">
                <a:solidFill>
                  <a:srgbClr val="000000"/>
                </a:solidFill>
                <a:latin typeface="Arial" pitchFamily="34" charset="0"/>
                <a:cs typeface="Arial" pitchFamily="34" charset="0"/>
                <a:sym typeface="Times New Roman" charset="0"/>
              </a:rPr>
              <a:t> </a:t>
            </a:r>
            <a:r>
              <a:rPr lang="es-ES_tradnl" sz="850" dirty="0" smtClean="0">
                <a:solidFill>
                  <a:srgbClr val="000000"/>
                </a:solidFill>
                <a:latin typeface="Arial" pitchFamily="34" charset="0"/>
                <a:cs typeface="Arial" pitchFamily="34" charset="0"/>
                <a:sym typeface="Times New Roman" charset="0"/>
              </a:rPr>
              <a:t>los que </a:t>
            </a:r>
            <a:r>
              <a:rPr lang="en-US" sz="850" dirty="0" err="1" smtClean="0">
                <a:solidFill>
                  <a:srgbClr val="000000"/>
                </a:solidFill>
                <a:latin typeface="Arial" pitchFamily="34" charset="0"/>
                <a:cs typeface="Arial" pitchFamily="34" charset="0"/>
                <a:sym typeface="Times New Roman" charset="0"/>
              </a:rPr>
              <a:t>residen</a:t>
            </a:r>
            <a:r>
              <a:rPr lang="en-US" sz="850" dirty="0" smtClean="0">
                <a:solidFill>
                  <a:srgbClr val="000000"/>
                </a:solidFill>
                <a:latin typeface="Arial" pitchFamily="34" charset="0"/>
                <a:cs typeface="Arial" pitchFamily="34" charset="0"/>
                <a:sym typeface="Times New Roman" charset="0"/>
              </a:rPr>
              <a:t> en </a:t>
            </a:r>
            <a:r>
              <a:rPr lang="en-US" sz="850" dirty="0" err="1" smtClean="0">
                <a:solidFill>
                  <a:srgbClr val="000000"/>
                </a:solidFill>
                <a:latin typeface="Arial" pitchFamily="34" charset="0"/>
                <a:cs typeface="Arial" pitchFamily="34" charset="0"/>
                <a:sym typeface="Times New Roman" charset="0"/>
              </a:rPr>
              <a:t>las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unidades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afectadas</a:t>
            </a:r>
            <a:r>
              <a:rPr lang="en-US" sz="850" dirty="0" smtClean="0">
                <a:solidFill>
                  <a:srgbClr val="000000"/>
                </a:solidFill>
                <a:latin typeface="Arial" pitchFamily="34" charset="0"/>
                <a:cs typeface="Arial" pitchFamily="34" charset="0"/>
                <a:sym typeface="Times New Roman" charset="0"/>
              </a:rPr>
              <a:t> de la </a:t>
            </a:r>
            <a:r>
              <a:rPr lang="en-US" sz="850" dirty="0" err="1" smtClean="0">
                <a:solidFill>
                  <a:srgbClr val="000000"/>
                </a:solidFill>
                <a:latin typeface="Arial" pitchFamily="34" charset="0"/>
                <a:cs typeface="Arial" pitchFamily="34" charset="0"/>
                <a:sym typeface="Times New Roman" charset="0"/>
              </a:rPr>
              <a:t>propiedad</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que</a:t>
            </a:r>
            <a:r>
              <a:rPr lang="en-US" sz="850" dirty="0" smtClean="0">
                <a:solidFill>
                  <a:srgbClr val="000000"/>
                </a:solidFill>
                <a:latin typeface="Arial" pitchFamily="34" charset="0"/>
                <a:cs typeface="Arial" pitchFamily="34" charset="0"/>
                <a:sym typeface="Times New Roman" charset="0"/>
              </a:rPr>
              <a:t> se </a:t>
            </a:r>
            <a:r>
              <a:rPr lang="en-US" sz="850" dirty="0" err="1" smtClean="0">
                <a:solidFill>
                  <a:srgbClr val="000000"/>
                </a:solidFill>
                <a:latin typeface="Arial" pitchFamily="34" charset="0"/>
                <a:cs typeface="Arial" pitchFamily="34" charset="0"/>
                <a:sym typeface="Times New Roman" charset="0"/>
              </a:rPr>
              <a:t>está</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renovando</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además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deben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informar</a:t>
            </a:r>
            <a:r>
              <a:rPr lang="en-US" sz="850" dirty="0" smtClean="0">
                <a:solidFill>
                  <a:srgbClr val="000000"/>
                </a:solidFill>
                <a:latin typeface="Arial" pitchFamily="34" charset="0"/>
                <a:cs typeface="Arial" pitchFamily="34" charset="0"/>
                <a:sym typeface="Times New Roman" charset="0"/>
              </a:rPr>
              <a:t> a los </a:t>
            </a:r>
            <a:r>
              <a:rPr lang="en-US" sz="850" dirty="0" err="1" smtClean="0">
                <a:solidFill>
                  <a:srgbClr val="000000"/>
                </a:solidFill>
                <a:latin typeface="Arial" pitchFamily="34" charset="0"/>
                <a:cs typeface="Arial" pitchFamily="34" charset="0"/>
                <a:sym typeface="Times New Roman" charset="0"/>
              </a:rPr>
              <a:t>residentes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afectados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sobre</a:t>
            </a:r>
            <a:r>
              <a:rPr lang="en-US" sz="850" dirty="0" smtClean="0">
                <a:solidFill>
                  <a:srgbClr val="000000"/>
                </a:solidFill>
                <a:latin typeface="Arial" pitchFamily="34" charset="0"/>
                <a:cs typeface="Arial" pitchFamily="34" charset="0"/>
                <a:sym typeface="Times New Roman" charset="0"/>
              </a:rPr>
              <a:t> la </a:t>
            </a:r>
            <a:r>
              <a:rPr lang="en-US" sz="850" dirty="0" err="1" smtClean="0">
                <a:solidFill>
                  <a:srgbClr val="000000"/>
                </a:solidFill>
                <a:latin typeface="Arial" pitchFamily="34" charset="0"/>
                <a:cs typeface="Arial" pitchFamily="34" charset="0"/>
                <a:sym typeface="Times New Roman" charset="0"/>
              </a:rPr>
              <a:t>ubicación</a:t>
            </a:r>
            <a:r>
              <a:rPr lang="en-US" sz="850" dirty="0" smtClean="0">
                <a:solidFill>
                  <a:srgbClr val="000000"/>
                </a:solidFill>
                <a:latin typeface="Arial" pitchFamily="34" charset="0"/>
                <a:cs typeface="Arial" pitchFamily="34" charset="0"/>
                <a:sym typeface="Times New Roman" charset="0"/>
              </a:rPr>
              <a:t> de la </a:t>
            </a:r>
            <a:r>
              <a:rPr lang="en-US" sz="850" dirty="0" err="1" smtClean="0">
                <a:solidFill>
                  <a:srgbClr val="000000"/>
                </a:solidFill>
                <a:latin typeface="Arial" pitchFamily="34" charset="0"/>
                <a:cs typeface="Arial" pitchFamily="34" charset="0"/>
                <a:sym typeface="Times New Roman" charset="0"/>
              </a:rPr>
              <a:t>información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publicada</a:t>
            </a:r>
            <a:r>
              <a:rPr lang="en-US" sz="850" dirty="0" smtClean="0">
                <a:solidFill>
                  <a:srgbClr val="000000"/>
                </a:solidFill>
                <a:latin typeface="Arial" pitchFamily="34" charset="0"/>
                <a:cs typeface="Arial" pitchFamily="34" charset="0"/>
                <a:sym typeface="Times New Roman" charset="0"/>
              </a:rPr>
              <a:t>, en </a:t>
            </a:r>
            <a:r>
              <a:rPr lang="en-US" sz="850" dirty="0" err="1" smtClean="0">
                <a:solidFill>
                  <a:srgbClr val="000000"/>
                </a:solidFill>
                <a:latin typeface="Arial" pitchFamily="34" charset="0"/>
                <a:cs typeface="Arial" pitchFamily="34" charset="0"/>
                <a:sym typeface="Times New Roman" charset="0"/>
              </a:rPr>
              <a:t>caso</a:t>
            </a:r>
            <a:r>
              <a:rPr lang="en-US" sz="850" dirty="0" smtClean="0">
                <a:solidFill>
                  <a:srgbClr val="000000"/>
                </a:solidFill>
                <a:latin typeface="Arial" pitchFamily="34" charset="0"/>
                <a:cs typeface="Arial" pitchFamily="34" charset="0"/>
                <a:sym typeface="Times New Roman" charset="0"/>
              </a:rPr>
              <a:t> de </a:t>
            </a:r>
            <a:r>
              <a:rPr lang="en-US" sz="850" dirty="0" err="1" smtClean="0">
                <a:solidFill>
                  <a:srgbClr val="000000"/>
                </a:solidFill>
                <a:latin typeface="Arial" pitchFamily="34" charset="0"/>
                <a:cs typeface="Arial" pitchFamily="34" charset="0"/>
                <a:sym typeface="Times New Roman" charset="0"/>
              </a:rPr>
              <a:t>que</a:t>
            </a:r>
            <a:r>
              <a:rPr lang="en-US" sz="850" dirty="0" smtClean="0">
                <a:solidFill>
                  <a:srgbClr val="000000"/>
                </a:solidFill>
                <a:latin typeface="Arial" pitchFamily="34" charset="0"/>
                <a:cs typeface="Arial" pitchFamily="34" charset="0"/>
                <a:sym typeface="Times New Roman" charset="0"/>
              </a:rPr>
              <a:t> el </a:t>
            </a:r>
            <a:r>
              <a:rPr lang="en-US" sz="850" dirty="0" err="1" smtClean="0">
                <a:solidFill>
                  <a:srgbClr val="000000"/>
                </a:solidFill>
                <a:latin typeface="Arial" pitchFamily="34" charset="0"/>
                <a:cs typeface="Arial" pitchFamily="34" charset="0"/>
                <a:sym typeface="Times New Roman" charset="0"/>
              </a:rPr>
              <a:t>trabajo</a:t>
            </a:r>
            <a:r>
              <a:rPr lang="en-US" sz="850" dirty="0" smtClean="0">
                <a:solidFill>
                  <a:srgbClr val="000000"/>
                </a:solidFill>
                <a:latin typeface="Arial" pitchFamily="34" charset="0"/>
                <a:cs typeface="Arial" pitchFamily="34" charset="0"/>
                <a:sym typeface="Times New Roman" charset="0"/>
              </a:rPr>
              <a:t> en </a:t>
            </a:r>
            <a:r>
              <a:rPr lang="en-US" sz="850" dirty="0" err="1" smtClean="0">
                <a:solidFill>
                  <a:srgbClr val="000000"/>
                </a:solidFill>
                <a:latin typeface="Arial" pitchFamily="34" charset="0"/>
                <a:cs typeface="Arial" pitchFamily="34" charset="0"/>
                <a:sym typeface="Times New Roman" charset="0"/>
              </a:rPr>
              <a:t>las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áreas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comunes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cercanas</a:t>
            </a:r>
            <a:r>
              <a:rPr lang="en-US" sz="850" dirty="0" smtClean="0">
                <a:solidFill>
                  <a:srgbClr val="000000"/>
                </a:solidFill>
                <a:latin typeface="Arial" pitchFamily="34" charset="0"/>
                <a:cs typeface="Arial" pitchFamily="34" charset="0"/>
                <a:sym typeface="Times New Roman" charset="0"/>
              </a:rPr>
              <a:t> los </a:t>
            </a:r>
            <a:r>
              <a:rPr lang="en-US" sz="850" dirty="0" err="1" smtClean="0">
                <a:solidFill>
                  <a:srgbClr val="000000"/>
                </a:solidFill>
                <a:latin typeface="Arial" pitchFamily="34" charset="0"/>
                <a:cs typeface="Arial" pitchFamily="34" charset="0"/>
                <a:sym typeface="Times New Roman" charset="0"/>
              </a:rPr>
              <a:t>afecte</a:t>
            </a:r>
            <a:r>
              <a:rPr lang="en-US" sz="850" dirty="0" smtClean="0">
                <a:solidFill>
                  <a:srgbClr val="000000"/>
                </a:solidFill>
                <a:latin typeface="Arial" pitchFamily="34" charset="0"/>
                <a:cs typeface="Arial" pitchFamily="34" charset="0"/>
                <a:sym typeface="Times New Roman" charset="0"/>
              </a:rPr>
              <a:t>. La </a:t>
            </a:r>
            <a:r>
              <a:rPr lang="en-US" sz="850" dirty="0" err="1" smtClean="0">
                <a:solidFill>
                  <a:srgbClr val="000000"/>
                </a:solidFill>
                <a:latin typeface="Arial" pitchFamily="34" charset="0"/>
                <a:cs typeface="Arial" pitchFamily="34" charset="0"/>
                <a:sym typeface="Times New Roman" charset="0"/>
              </a:rPr>
              <a:t>siguiente</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información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sobre</a:t>
            </a:r>
            <a:r>
              <a:rPr lang="en-US" sz="850" dirty="0" smtClean="0">
                <a:solidFill>
                  <a:srgbClr val="000000"/>
                </a:solidFill>
                <a:latin typeface="Arial" pitchFamily="34" charset="0"/>
                <a:cs typeface="Arial" pitchFamily="34" charset="0"/>
                <a:sym typeface="Times New Roman" charset="0"/>
              </a:rPr>
              <a:t> el </a:t>
            </a:r>
            <a:r>
              <a:rPr lang="en-US" sz="850" dirty="0" err="1" smtClean="0">
                <a:solidFill>
                  <a:srgbClr val="000000"/>
                </a:solidFill>
                <a:latin typeface="Arial" pitchFamily="34" charset="0"/>
                <a:cs typeface="Arial" pitchFamily="34" charset="0"/>
                <a:sym typeface="Times New Roman" charset="0"/>
              </a:rPr>
              <a:t>trabajo</a:t>
            </a:r>
            <a:r>
              <a:rPr lang="en-US" sz="850" dirty="0" smtClean="0">
                <a:solidFill>
                  <a:srgbClr val="000000"/>
                </a:solidFill>
                <a:latin typeface="Arial" pitchFamily="34" charset="0"/>
                <a:cs typeface="Arial" pitchFamily="34" charset="0"/>
                <a:sym typeface="Times New Roman" charset="0"/>
              </a:rPr>
              <a:t> se </a:t>
            </a:r>
            <a:r>
              <a:rPr lang="en-US" sz="850" dirty="0" err="1" smtClean="0">
                <a:solidFill>
                  <a:srgbClr val="000000"/>
                </a:solidFill>
                <a:latin typeface="Arial" pitchFamily="34" charset="0"/>
                <a:cs typeface="Arial" pitchFamily="34" charset="0"/>
                <a:sym typeface="Times New Roman" charset="0"/>
              </a:rPr>
              <a:t>debe</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publicar</a:t>
            </a:r>
            <a:r>
              <a:rPr lang="en-US" sz="850" dirty="0" smtClean="0">
                <a:solidFill>
                  <a:srgbClr val="000000"/>
                </a:solidFill>
                <a:latin typeface="Arial" pitchFamily="34" charset="0"/>
                <a:cs typeface="Arial" pitchFamily="34" charset="0"/>
                <a:sym typeface="Times New Roman" charset="0"/>
              </a:rPr>
              <a:t> en </a:t>
            </a:r>
            <a:r>
              <a:rPr lang="en-US" sz="850" dirty="0" err="1" smtClean="0">
                <a:solidFill>
                  <a:srgbClr val="000000"/>
                </a:solidFill>
                <a:latin typeface="Arial" pitchFamily="34" charset="0"/>
                <a:cs typeface="Arial" pitchFamily="34" charset="0"/>
                <a:sym typeface="Times New Roman" charset="0"/>
              </a:rPr>
              <a:t>las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áreas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comunes</a:t>
            </a:r>
            <a:r>
              <a:rPr lang="en-US" sz="850" dirty="0" smtClean="0">
                <a:solidFill>
                  <a:srgbClr val="000000"/>
                </a:solidFill>
                <a:latin typeface="Arial" pitchFamily="34" charset="0"/>
                <a:cs typeface="Arial" pitchFamily="34" charset="0"/>
                <a:sym typeface="Times New Roman" charset="0"/>
              </a:rPr>
              <a:t>:</a:t>
            </a:r>
          </a:p>
          <a:p>
            <a:pPr marL="342900" lvl="1" indent="-228600">
              <a:lnSpc>
                <a:spcPct val="80000"/>
              </a:lnSpc>
              <a:spcBef>
                <a:spcPct val="10000"/>
              </a:spcBef>
              <a:tabLst>
                <a:tab pos="342900" algn="l"/>
              </a:tabLst>
              <a:defRPr/>
            </a:pPr>
            <a:r>
              <a:rPr lang="es-US" sz="850" dirty="0" smtClean="0">
                <a:solidFill>
                  <a:srgbClr val="000000"/>
                </a:solidFill>
                <a:latin typeface="Arial" pitchFamily="34" charset="0"/>
                <a:cs typeface="Arial" pitchFamily="34" charset="0"/>
                <a:sym typeface="Times New Roman" charset="0"/>
              </a:rPr>
              <a:t>Descripción de la naturaleza y ubicación del trabajo;</a:t>
            </a:r>
          </a:p>
          <a:p>
            <a:pPr marL="342900" lvl="1" indent="-228600">
              <a:lnSpc>
                <a:spcPct val="80000"/>
              </a:lnSpc>
              <a:spcBef>
                <a:spcPct val="10000"/>
              </a:spcBef>
              <a:tabLst>
                <a:tab pos="342900" algn="l"/>
              </a:tabLst>
              <a:defRPr/>
            </a:pPr>
            <a:r>
              <a:rPr lang="es-US" sz="850" dirty="0" smtClean="0">
                <a:solidFill>
                  <a:srgbClr val="000000"/>
                </a:solidFill>
                <a:latin typeface="Arial" pitchFamily="34" charset="0"/>
                <a:cs typeface="Arial" pitchFamily="34" charset="0"/>
                <a:sym typeface="Times New Roman" charset="0"/>
              </a:rPr>
              <a:t>Lista de las fechas de inicio y término del trabajo; y</a:t>
            </a:r>
          </a:p>
          <a:p>
            <a:pPr marL="342900" lvl="1" indent="-228600">
              <a:lnSpc>
                <a:spcPct val="80000"/>
              </a:lnSpc>
              <a:spcBef>
                <a:spcPct val="10000"/>
              </a:spcBef>
              <a:tabLst>
                <a:tab pos="342900" algn="l"/>
              </a:tabLst>
              <a:defRPr/>
            </a:pPr>
            <a:r>
              <a:rPr lang="es-US" sz="850" dirty="0" smtClean="0">
                <a:solidFill>
                  <a:srgbClr val="000000"/>
                </a:solidFill>
                <a:latin typeface="Arial" pitchFamily="34" charset="0"/>
                <a:cs typeface="Arial" pitchFamily="34" charset="0"/>
                <a:sym typeface="Times New Roman" charset="0"/>
              </a:rPr>
              <a:t>Entrega del folleto </a:t>
            </a:r>
            <a:r>
              <a:rPr lang="es-US" sz="850" i="1" dirty="0" smtClean="0">
                <a:solidFill>
                  <a:srgbClr val="000000"/>
                </a:solidFill>
                <a:latin typeface="Arial" pitchFamily="34" charset="0"/>
                <a:cs typeface="Arial" pitchFamily="34" charset="0"/>
                <a:sym typeface="Times New Roman" charset="0"/>
              </a:rPr>
              <a:t>Renovar correctamente</a:t>
            </a:r>
            <a:r>
              <a:rPr lang="es-US" sz="850" dirty="0" smtClean="0">
                <a:solidFill>
                  <a:srgbClr val="000000"/>
                </a:solidFill>
                <a:latin typeface="Arial" pitchFamily="34" charset="0"/>
                <a:cs typeface="Arial" pitchFamily="34" charset="0"/>
                <a:sym typeface="Times New Roman" charset="0"/>
              </a:rPr>
              <a:t> o de información sobre cómo obtener una copia gratuita de éste.  </a:t>
            </a:r>
          </a:p>
          <a:p>
            <a:pPr>
              <a:lnSpc>
                <a:spcPct val="80000"/>
              </a:lnSpc>
              <a:spcBef>
                <a:spcPct val="10000"/>
              </a:spcBef>
              <a:tabLst>
                <a:tab pos="342900" algn="l"/>
              </a:tabLst>
              <a:defRPr/>
            </a:pPr>
            <a:r>
              <a:rPr lang="es-US" sz="850" dirty="0" smtClean="0">
                <a:solidFill>
                  <a:srgbClr val="000000"/>
                </a:solidFill>
                <a:latin typeface="Arial" pitchFamily="34" charset="0"/>
                <a:cs typeface="Arial" pitchFamily="34" charset="0"/>
                <a:sym typeface="Times New Roman" charset="0"/>
              </a:rPr>
              <a:t>Esta información se puede proporcionar a los arrendatarios por correo, personalmente o mediante la instalación de letreros que la incluyan, en lugares donde los residentes de todas las unidades afectadas puedan verlas. </a:t>
            </a:r>
          </a:p>
          <a:p>
            <a:pPr>
              <a:lnSpc>
                <a:spcPct val="80000"/>
              </a:lnSpc>
              <a:spcBef>
                <a:spcPct val="10000"/>
              </a:spcBef>
              <a:tabLst>
                <a:tab pos="342900" algn="l"/>
              </a:tabLst>
              <a:defRPr/>
            </a:pPr>
            <a:r>
              <a:rPr lang="en-US" sz="850" dirty="0" smtClean="0">
                <a:solidFill>
                  <a:srgbClr val="000000"/>
                </a:solidFill>
                <a:latin typeface="Arial" pitchFamily="34" charset="0"/>
                <a:cs typeface="Arial" pitchFamily="34" charset="0"/>
                <a:sym typeface="Times New Roman" charset="0"/>
              </a:rPr>
              <a:t> </a:t>
            </a:r>
          </a:p>
          <a:p>
            <a:pPr>
              <a:lnSpc>
                <a:spcPct val="80000"/>
              </a:lnSpc>
              <a:spcBef>
                <a:spcPct val="10000"/>
              </a:spcBef>
              <a:tabLst>
                <a:tab pos="342900" algn="l"/>
              </a:tabLst>
              <a:defRPr/>
            </a:pPr>
            <a:r>
              <a:rPr lang="en-US" sz="850" b="1" dirty="0" err="1" smtClean="0">
                <a:solidFill>
                  <a:srgbClr val="000000"/>
                </a:solidFill>
                <a:latin typeface="Arial" pitchFamily="34" charset="0"/>
                <a:cs typeface="Arial" pitchFamily="34" charset="0"/>
                <a:sym typeface="Times New Roman" charset="0"/>
              </a:rPr>
              <a:t>Trabajo</a:t>
            </a:r>
            <a:r>
              <a:rPr lang="en-US" sz="850" b="1" dirty="0" smtClean="0">
                <a:solidFill>
                  <a:srgbClr val="000000"/>
                </a:solidFill>
                <a:latin typeface="Arial" pitchFamily="34" charset="0"/>
                <a:cs typeface="Arial" pitchFamily="34" charset="0"/>
                <a:sym typeface="Times New Roman" charset="0"/>
              </a:rPr>
              <a:t> en </a:t>
            </a:r>
            <a:r>
              <a:rPr lang="en-US" sz="850" b="1" dirty="0" err="1" smtClean="0">
                <a:solidFill>
                  <a:srgbClr val="000000"/>
                </a:solidFill>
                <a:latin typeface="Arial" pitchFamily="34" charset="0"/>
                <a:cs typeface="Arial" pitchFamily="34" charset="0"/>
                <a:sym typeface="Times New Roman" charset="0"/>
              </a:rPr>
              <a:t>instalaciones</a:t>
            </a:r>
            <a:r>
              <a:rPr lang="en-US" sz="850" b="1" dirty="0" smtClean="0">
                <a:solidFill>
                  <a:srgbClr val="000000"/>
                </a:solidFill>
                <a:latin typeface="Arial" pitchFamily="34" charset="0"/>
                <a:cs typeface="Arial" pitchFamily="34" charset="0"/>
                <a:sym typeface="Times New Roman" charset="0"/>
              </a:rPr>
              <a:t> </a:t>
            </a:r>
            <a:r>
              <a:rPr lang="en-US" sz="850" b="1" dirty="0" err="1" smtClean="0">
                <a:solidFill>
                  <a:srgbClr val="000000"/>
                </a:solidFill>
                <a:latin typeface="Arial" pitchFamily="34" charset="0"/>
                <a:cs typeface="Arial" pitchFamily="34" charset="0"/>
                <a:sym typeface="Times New Roman" charset="0"/>
              </a:rPr>
              <a:t>habitadas</a:t>
            </a:r>
            <a:r>
              <a:rPr lang="en-US" sz="850" b="1" dirty="0" smtClean="0">
                <a:solidFill>
                  <a:srgbClr val="000000"/>
                </a:solidFill>
                <a:latin typeface="Arial" pitchFamily="34" charset="0"/>
                <a:cs typeface="Arial" pitchFamily="34" charset="0"/>
                <a:sym typeface="Times New Roman" charset="0"/>
              </a:rPr>
              <a:t> </a:t>
            </a:r>
            <a:r>
              <a:rPr lang="en-US" sz="850" b="1" dirty="0" err="1" smtClean="0">
                <a:solidFill>
                  <a:srgbClr val="000000"/>
                </a:solidFill>
                <a:latin typeface="Arial" pitchFamily="34" charset="0"/>
                <a:cs typeface="Arial" pitchFamily="34" charset="0"/>
                <a:sym typeface="Times New Roman" charset="0"/>
              </a:rPr>
              <a:t>por</a:t>
            </a:r>
            <a:r>
              <a:rPr lang="en-US" sz="850" b="1" dirty="0" smtClean="0">
                <a:solidFill>
                  <a:srgbClr val="000000"/>
                </a:solidFill>
                <a:latin typeface="Arial" pitchFamily="34" charset="0"/>
                <a:cs typeface="Arial" pitchFamily="34" charset="0"/>
                <a:sym typeface="Times New Roman" charset="0"/>
              </a:rPr>
              <a:t> </a:t>
            </a:r>
            <a:r>
              <a:rPr lang="en-US" sz="850" b="1" dirty="0" err="1" smtClean="0">
                <a:solidFill>
                  <a:srgbClr val="000000"/>
                </a:solidFill>
                <a:latin typeface="Arial" pitchFamily="34" charset="0"/>
                <a:cs typeface="Arial" pitchFamily="34" charset="0"/>
                <a:sym typeface="Times New Roman" charset="0"/>
              </a:rPr>
              <a:t>niños</a:t>
            </a:r>
            <a:r>
              <a:rPr lang="en-US" sz="850" b="1" dirty="0" smtClean="0">
                <a:solidFill>
                  <a:srgbClr val="000000"/>
                </a:solidFill>
                <a:latin typeface="Arial" pitchFamily="34" charset="0"/>
                <a:cs typeface="Arial" pitchFamily="34" charset="0"/>
                <a:sym typeface="Times New Roman" charset="0"/>
              </a:rPr>
              <a:t>:</a:t>
            </a:r>
            <a:r>
              <a:rPr lang="en-US" sz="850" dirty="0" smtClean="0">
                <a:solidFill>
                  <a:srgbClr val="000000"/>
                </a:solidFill>
                <a:latin typeface="Arial" pitchFamily="34" charset="0"/>
                <a:cs typeface="Arial" pitchFamily="34" charset="0"/>
                <a:sym typeface="Times New Roman" charset="0"/>
              </a:rPr>
              <a:t>  Las </a:t>
            </a:r>
            <a:r>
              <a:rPr lang="en-US" sz="850" dirty="0" err="1" smtClean="0">
                <a:solidFill>
                  <a:srgbClr val="000000"/>
                </a:solidFill>
                <a:latin typeface="Arial" pitchFamily="34" charset="0"/>
                <a:cs typeface="Arial" pitchFamily="34" charset="0"/>
                <a:sym typeface="Times New Roman" charset="0"/>
              </a:rPr>
              <a:t>empresas</a:t>
            </a:r>
            <a:r>
              <a:rPr lang="en-US" sz="850" dirty="0" smtClean="0">
                <a:solidFill>
                  <a:srgbClr val="000000"/>
                </a:solidFill>
                <a:latin typeface="Arial" pitchFamily="34" charset="0"/>
                <a:cs typeface="Arial" pitchFamily="34" charset="0"/>
                <a:sym typeface="Times New Roman" charset="0"/>
              </a:rPr>
              <a:t> de </a:t>
            </a:r>
            <a:r>
              <a:rPr lang="en-US" sz="850" dirty="0" err="1" smtClean="0">
                <a:solidFill>
                  <a:srgbClr val="000000"/>
                </a:solidFill>
                <a:latin typeface="Arial" pitchFamily="34" charset="0"/>
                <a:cs typeface="Arial" pitchFamily="34" charset="0"/>
                <a:sym typeface="Times New Roman" charset="0"/>
              </a:rPr>
              <a:t>renovación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certificadas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deben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distribuir</a:t>
            </a:r>
            <a:r>
              <a:rPr lang="en-US" sz="850" dirty="0" smtClean="0">
                <a:solidFill>
                  <a:srgbClr val="000000"/>
                </a:solidFill>
                <a:latin typeface="Arial" pitchFamily="34" charset="0"/>
                <a:cs typeface="Arial" pitchFamily="34" charset="0"/>
                <a:sym typeface="Times New Roman" charset="0"/>
              </a:rPr>
              <a:t> el </a:t>
            </a:r>
            <a:r>
              <a:rPr lang="en-US" sz="850" dirty="0" err="1" smtClean="0">
                <a:solidFill>
                  <a:srgbClr val="000000"/>
                </a:solidFill>
                <a:latin typeface="Arial" pitchFamily="34" charset="0"/>
                <a:cs typeface="Arial" pitchFamily="34" charset="0"/>
                <a:sym typeface="Times New Roman" charset="0"/>
              </a:rPr>
              <a:t>folleto</a:t>
            </a:r>
            <a:r>
              <a:rPr lang="en-US" sz="850" dirty="0" smtClean="0">
                <a:solidFill>
                  <a:srgbClr val="000000"/>
                </a:solidFill>
                <a:latin typeface="Arial" pitchFamily="34" charset="0"/>
                <a:cs typeface="Arial" pitchFamily="34" charset="0"/>
                <a:sym typeface="Times New Roman" charset="0"/>
              </a:rPr>
              <a:t> </a:t>
            </a:r>
            <a:r>
              <a:rPr lang="en-US" sz="850" i="1" dirty="0" err="1" smtClean="0">
                <a:solidFill>
                  <a:srgbClr val="000000"/>
                </a:solidFill>
                <a:latin typeface="Arial" pitchFamily="34" charset="0"/>
                <a:cs typeface="Arial" pitchFamily="34" charset="0"/>
                <a:sym typeface="Times New Roman" charset="0"/>
              </a:rPr>
              <a:t>Renovar</a:t>
            </a:r>
            <a:r>
              <a:rPr lang="en-US" sz="850" i="1" dirty="0" smtClean="0">
                <a:solidFill>
                  <a:srgbClr val="000000"/>
                </a:solidFill>
                <a:latin typeface="Arial" pitchFamily="34" charset="0"/>
                <a:cs typeface="Arial" pitchFamily="34" charset="0"/>
                <a:sym typeface="Times New Roman" charset="0"/>
              </a:rPr>
              <a:t> </a:t>
            </a:r>
            <a:r>
              <a:rPr lang="en-US" sz="850" i="1" dirty="0" err="1" smtClean="0">
                <a:solidFill>
                  <a:srgbClr val="000000"/>
                </a:solidFill>
                <a:latin typeface="Arial" pitchFamily="34" charset="0"/>
                <a:cs typeface="Arial" pitchFamily="34" charset="0"/>
                <a:sym typeface="Times New Roman" charset="0"/>
              </a:rPr>
              <a:t>correctamente</a:t>
            </a:r>
            <a:r>
              <a:rPr lang="en-US" sz="850" dirty="0" smtClean="0">
                <a:solidFill>
                  <a:srgbClr val="000000"/>
                </a:solidFill>
                <a:latin typeface="Arial" pitchFamily="34" charset="0"/>
                <a:cs typeface="Arial" pitchFamily="34" charset="0"/>
                <a:sym typeface="Times New Roman" charset="0"/>
              </a:rPr>
              <a:t> en un </a:t>
            </a:r>
            <a:r>
              <a:rPr lang="en-US" sz="850" dirty="0" err="1" smtClean="0">
                <a:solidFill>
                  <a:srgbClr val="000000"/>
                </a:solidFill>
                <a:latin typeface="Arial" pitchFamily="34" charset="0"/>
                <a:cs typeface="Arial" pitchFamily="34" charset="0"/>
                <a:sym typeface="Times New Roman" charset="0"/>
              </a:rPr>
              <a:t>plazo</a:t>
            </a:r>
            <a:r>
              <a:rPr lang="en-US" sz="850" dirty="0" smtClean="0">
                <a:solidFill>
                  <a:srgbClr val="000000"/>
                </a:solidFill>
                <a:latin typeface="Arial" pitchFamily="34" charset="0"/>
                <a:cs typeface="Arial" pitchFamily="34" charset="0"/>
                <a:sym typeface="Times New Roman" charset="0"/>
              </a:rPr>
              <a:t> </a:t>
            </a:r>
            <a:r>
              <a:rPr lang="es-ES_tradnl" sz="850" dirty="0" smtClean="0">
                <a:solidFill>
                  <a:srgbClr val="000000"/>
                </a:solidFill>
                <a:latin typeface="Arial" pitchFamily="34" charset="0"/>
                <a:cs typeface="Arial" pitchFamily="34" charset="0"/>
                <a:sym typeface="Times New Roman" charset="0"/>
              </a:rPr>
              <a:t>de </a:t>
            </a:r>
            <a:r>
              <a:rPr lang="en-US" sz="850" dirty="0" smtClean="0">
                <a:solidFill>
                  <a:srgbClr val="000000"/>
                </a:solidFill>
                <a:latin typeface="Arial" pitchFamily="34" charset="0"/>
                <a:cs typeface="Arial" pitchFamily="34" charset="0"/>
                <a:sym typeface="Times New Roman" charset="0"/>
              </a:rPr>
              <a:t>no </a:t>
            </a:r>
            <a:r>
              <a:rPr lang="es-ES_tradnl" sz="850" dirty="0" smtClean="0">
                <a:solidFill>
                  <a:srgbClr val="000000"/>
                </a:solidFill>
                <a:latin typeface="Arial" pitchFamily="34" charset="0"/>
                <a:cs typeface="Arial" pitchFamily="34" charset="0"/>
                <a:sym typeface="Times New Roman" charset="0"/>
              </a:rPr>
              <a:t>más</a:t>
            </a:r>
            <a:r>
              <a:rPr lang="en-US" sz="850" dirty="0" smtClean="0">
                <a:solidFill>
                  <a:srgbClr val="000000"/>
                </a:solidFill>
                <a:latin typeface="Arial" pitchFamily="34" charset="0"/>
                <a:cs typeface="Arial" pitchFamily="34" charset="0"/>
                <a:sym typeface="Times New Roman" charset="0"/>
              </a:rPr>
              <a:t> </a:t>
            </a:r>
            <a:r>
              <a:rPr lang="es-ES_tradnl" sz="850" dirty="0" smtClean="0">
                <a:solidFill>
                  <a:srgbClr val="000000"/>
                </a:solidFill>
                <a:latin typeface="Arial" pitchFamily="34" charset="0"/>
                <a:cs typeface="Arial" pitchFamily="34" charset="0"/>
                <a:sym typeface="Times New Roman" charset="0"/>
              </a:rPr>
              <a:t>de </a:t>
            </a:r>
            <a:r>
              <a:rPr lang="en-US" sz="850" dirty="0" smtClean="0">
                <a:solidFill>
                  <a:srgbClr val="000000"/>
                </a:solidFill>
                <a:latin typeface="Arial" pitchFamily="34" charset="0"/>
                <a:cs typeface="Arial" pitchFamily="34" charset="0"/>
                <a:sym typeface="Times New Roman" charset="0"/>
              </a:rPr>
              <a:t>60 </a:t>
            </a:r>
            <a:r>
              <a:rPr lang="en-US" sz="850" dirty="0" err="1" smtClean="0">
                <a:solidFill>
                  <a:srgbClr val="000000"/>
                </a:solidFill>
                <a:latin typeface="Arial" pitchFamily="34" charset="0"/>
                <a:cs typeface="Arial" pitchFamily="34" charset="0"/>
                <a:sym typeface="Times New Roman" charset="0"/>
              </a:rPr>
              <a:t>días</a:t>
            </a:r>
            <a:r>
              <a:rPr lang="en-US" sz="850" dirty="0" smtClean="0">
                <a:solidFill>
                  <a:srgbClr val="000000"/>
                </a:solidFill>
                <a:latin typeface="Arial" pitchFamily="34" charset="0"/>
                <a:cs typeface="Arial" pitchFamily="34" charset="0"/>
                <a:sym typeface="Times New Roman" charset="0"/>
              </a:rPr>
              <a:t> antes del </a:t>
            </a:r>
            <a:r>
              <a:rPr lang="en-US" sz="850" dirty="0" err="1" smtClean="0">
                <a:solidFill>
                  <a:srgbClr val="000000"/>
                </a:solidFill>
                <a:latin typeface="Arial" pitchFamily="34" charset="0"/>
                <a:cs typeface="Arial" pitchFamily="34" charset="0"/>
                <a:sym typeface="Times New Roman" charset="0"/>
              </a:rPr>
              <a:t>comienzo</a:t>
            </a:r>
            <a:r>
              <a:rPr lang="en-US" sz="850" dirty="0" smtClean="0">
                <a:solidFill>
                  <a:srgbClr val="000000"/>
                </a:solidFill>
                <a:latin typeface="Arial" pitchFamily="34" charset="0"/>
                <a:cs typeface="Arial" pitchFamily="34" charset="0"/>
                <a:sym typeface="Times New Roman" charset="0"/>
              </a:rPr>
              <a:t> de la </a:t>
            </a:r>
            <a:r>
              <a:rPr lang="en-US" sz="850" dirty="0" err="1" smtClean="0">
                <a:solidFill>
                  <a:srgbClr val="000000"/>
                </a:solidFill>
                <a:latin typeface="Arial" pitchFamily="34" charset="0"/>
                <a:cs typeface="Arial" pitchFamily="34" charset="0"/>
                <a:sym typeface="Times New Roman" charset="0"/>
              </a:rPr>
              <a:t>renovación</a:t>
            </a:r>
            <a:r>
              <a:rPr lang="en-US" sz="850" dirty="0" smtClean="0">
                <a:solidFill>
                  <a:srgbClr val="000000"/>
                </a:solidFill>
                <a:latin typeface="Arial" pitchFamily="34" charset="0"/>
                <a:cs typeface="Arial" pitchFamily="34" charset="0"/>
                <a:sym typeface="Times New Roman" charset="0"/>
              </a:rPr>
              <a:t>, al </a:t>
            </a:r>
            <a:r>
              <a:rPr lang="en-US" sz="850" dirty="0" err="1" smtClean="0">
                <a:solidFill>
                  <a:srgbClr val="000000"/>
                </a:solidFill>
                <a:latin typeface="Arial" pitchFamily="34" charset="0"/>
                <a:cs typeface="Arial" pitchFamily="34" charset="0"/>
                <a:sym typeface="Times New Roman" charset="0"/>
              </a:rPr>
              <a:t>propietario</a:t>
            </a:r>
            <a:r>
              <a:rPr lang="en-US" sz="850" dirty="0" smtClean="0">
                <a:solidFill>
                  <a:srgbClr val="000000"/>
                </a:solidFill>
                <a:latin typeface="Arial" pitchFamily="34" charset="0"/>
                <a:cs typeface="Arial" pitchFamily="34" charset="0"/>
                <a:sym typeface="Times New Roman" charset="0"/>
              </a:rPr>
              <a:t> de la </a:t>
            </a:r>
            <a:r>
              <a:rPr lang="en-US" sz="850" dirty="0" err="1" smtClean="0">
                <a:solidFill>
                  <a:srgbClr val="000000"/>
                </a:solidFill>
                <a:latin typeface="Arial" pitchFamily="34" charset="0"/>
                <a:cs typeface="Arial" pitchFamily="34" charset="0"/>
                <a:sym typeface="Times New Roman" charset="0"/>
              </a:rPr>
              <a:t>construcción</a:t>
            </a:r>
            <a:r>
              <a:rPr lang="en-US" sz="850" dirty="0" smtClean="0">
                <a:solidFill>
                  <a:srgbClr val="000000"/>
                </a:solidFill>
                <a:latin typeface="Arial" pitchFamily="34" charset="0"/>
                <a:cs typeface="Arial" pitchFamily="34" charset="0"/>
                <a:sym typeface="Times New Roman" charset="0"/>
              </a:rPr>
              <a:t> y a un </a:t>
            </a:r>
            <a:r>
              <a:rPr lang="en-US" sz="850" dirty="0" err="1" smtClean="0">
                <a:solidFill>
                  <a:srgbClr val="000000"/>
                </a:solidFill>
                <a:latin typeface="Arial" pitchFamily="34" charset="0"/>
                <a:cs typeface="Arial" pitchFamily="34" charset="0"/>
                <a:sym typeface="Times New Roman" charset="0"/>
              </a:rPr>
              <a:t>representante</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adulto</a:t>
            </a:r>
            <a:r>
              <a:rPr lang="en-US" sz="850" dirty="0" smtClean="0">
                <a:solidFill>
                  <a:srgbClr val="000000"/>
                </a:solidFill>
                <a:latin typeface="Arial" pitchFamily="34" charset="0"/>
                <a:cs typeface="Arial" pitchFamily="34" charset="0"/>
                <a:sym typeface="Times New Roman" charset="0"/>
              </a:rPr>
              <a:t> de la </a:t>
            </a:r>
            <a:r>
              <a:rPr lang="en-US" sz="850" dirty="0" err="1" smtClean="0">
                <a:solidFill>
                  <a:srgbClr val="000000"/>
                </a:solidFill>
                <a:latin typeface="Arial" pitchFamily="34" charset="0"/>
                <a:cs typeface="Arial" pitchFamily="34" charset="0"/>
                <a:sym typeface="Times New Roman" charset="0"/>
              </a:rPr>
              <a:t>instalación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habitada</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por</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niños</a:t>
            </a:r>
            <a:r>
              <a:rPr lang="en-US" sz="850" dirty="0" smtClean="0">
                <a:solidFill>
                  <a:srgbClr val="000000"/>
                </a:solidFill>
                <a:latin typeface="Arial" pitchFamily="34" charset="0"/>
                <a:cs typeface="Arial" pitchFamily="34" charset="0"/>
                <a:sym typeface="Times New Roman" charset="0"/>
              </a:rPr>
              <a:t>, con los </a:t>
            </a:r>
            <a:r>
              <a:rPr lang="en-US" sz="850" dirty="0" err="1" smtClean="0">
                <a:solidFill>
                  <a:srgbClr val="000000"/>
                </a:solidFill>
                <a:latin typeface="Arial" pitchFamily="34" charset="0"/>
                <a:cs typeface="Arial" pitchFamily="34" charset="0"/>
                <a:sym typeface="Times New Roman" charset="0"/>
              </a:rPr>
              <a:t>mismos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requisitos</a:t>
            </a:r>
            <a:r>
              <a:rPr lang="en-US" sz="850" dirty="0" smtClean="0">
                <a:solidFill>
                  <a:srgbClr val="000000"/>
                </a:solidFill>
                <a:latin typeface="Arial" pitchFamily="34" charset="0"/>
                <a:cs typeface="Arial" pitchFamily="34" charset="0"/>
                <a:sym typeface="Times New Roman" charset="0"/>
              </a:rPr>
              <a:t> de </a:t>
            </a:r>
            <a:r>
              <a:rPr lang="en-US" sz="850" dirty="0" err="1" smtClean="0">
                <a:solidFill>
                  <a:srgbClr val="000000"/>
                </a:solidFill>
                <a:latin typeface="Arial" pitchFamily="34" charset="0"/>
                <a:cs typeface="Arial" pitchFamily="34" charset="0"/>
                <a:sym typeface="Times New Roman" charset="0"/>
              </a:rPr>
              <a:t>documentación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que</a:t>
            </a:r>
            <a:r>
              <a:rPr lang="en-US" sz="850" dirty="0" smtClean="0">
                <a:solidFill>
                  <a:srgbClr val="000000"/>
                </a:solidFill>
                <a:latin typeface="Arial" pitchFamily="34" charset="0"/>
                <a:cs typeface="Arial" pitchFamily="34" charset="0"/>
                <a:sym typeface="Times New Roman" charset="0"/>
              </a:rPr>
              <a:t> se </a:t>
            </a:r>
            <a:r>
              <a:rPr lang="en-US" sz="850" dirty="0" err="1" smtClean="0">
                <a:solidFill>
                  <a:srgbClr val="000000"/>
                </a:solidFill>
                <a:latin typeface="Arial" pitchFamily="34" charset="0"/>
                <a:cs typeface="Arial" pitchFamily="34" charset="0"/>
                <a:sym typeface="Times New Roman" charset="0"/>
              </a:rPr>
              <a:t>estipulan</a:t>
            </a:r>
            <a:r>
              <a:rPr lang="en-US" sz="850" dirty="0" smtClean="0">
                <a:solidFill>
                  <a:srgbClr val="000000"/>
                </a:solidFill>
                <a:latin typeface="Arial" pitchFamily="34" charset="0"/>
                <a:cs typeface="Arial" pitchFamily="34" charset="0"/>
                <a:sym typeface="Times New Roman" charset="0"/>
              </a:rPr>
              <a:t> en el </a:t>
            </a:r>
            <a:r>
              <a:rPr lang="en-US" sz="850" dirty="0" err="1" smtClean="0">
                <a:solidFill>
                  <a:srgbClr val="000000"/>
                </a:solidFill>
                <a:latin typeface="Arial" pitchFamily="34" charset="0"/>
                <a:cs typeface="Arial" pitchFamily="34" charset="0"/>
                <a:sym typeface="Times New Roman" charset="0"/>
              </a:rPr>
              <a:t>caso</a:t>
            </a:r>
            <a:r>
              <a:rPr lang="en-US" sz="850" dirty="0" smtClean="0">
                <a:solidFill>
                  <a:srgbClr val="000000"/>
                </a:solidFill>
                <a:latin typeface="Arial" pitchFamily="34" charset="0"/>
                <a:cs typeface="Arial" pitchFamily="34" charset="0"/>
                <a:sym typeface="Times New Roman" charset="0"/>
              </a:rPr>
              <a:t> de </a:t>
            </a:r>
            <a:r>
              <a:rPr lang="en-US" sz="850" dirty="0" err="1" smtClean="0">
                <a:solidFill>
                  <a:srgbClr val="000000"/>
                </a:solidFill>
                <a:latin typeface="Arial" pitchFamily="34" charset="0"/>
                <a:cs typeface="Arial" pitchFamily="34" charset="0"/>
                <a:sym typeface="Times New Roman" charset="0"/>
              </a:rPr>
              <a:t>las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viviendas</a:t>
            </a:r>
            <a:r>
              <a:rPr lang="en-US" sz="850" dirty="0" smtClean="0">
                <a:solidFill>
                  <a:srgbClr val="000000"/>
                </a:solidFill>
                <a:latin typeface="Arial" pitchFamily="34" charset="0"/>
                <a:cs typeface="Arial" pitchFamily="34" charset="0"/>
                <a:sym typeface="Times New Roman" charset="0"/>
              </a:rPr>
              <a:t>. Las </a:t>
            </a:r>
            <a:r>
              <a:rPr lang="en-US" sz="850" dirty="0" err="1" smtClean="0">
                <a:solidFill>
                  <a:srgbClr val="000000"/>
                </a:solidFill>
                <a:latin typeface="Arial" pitchFamily="34" charset="0"/>
                <a:cs typeface="Arial" pitchFamily="34" charset="0"/>
                <a:sym typeface="Times New Roman" charset="0"/>
              </a:rPr>
              <a:t>empresas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también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deben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proporcionar</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una</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notificación</a:t>
            </a:r>
            <a:r>
              <a:rPr lang="en-US" sz="850" dirty="0" smtClean="0">
                <a:solidFill>
                  <a:srgbClr val="000000"/>
                </a:solidFill>
                <a:latin typeface="Arial" pitchFamily="34" charset="0"/>
                <a:cs typeface="Arial" pitchFamily="34" charset="0"/>
                <a:sym typeface="Times New Roman" charset="0"/>
              </a:rPr>
              <a:t> a los padres y </a:t>
            </a:r>
            <a:r>
              <a:rPr lang="en-US" sz="850" dirty="0" err="1" smtClean="0">
                <a:solidFill>
                  <a:srgbClr val="000000"/>
                </a:solidFill>
                <a:latin typeface="Arial" pitchFamily="34" charset="0"/>
                <a:cs typeface="Arial" pitchFamily="34" charset="0"/>
                <a:sym typeface="Times New Roman" charset="0"/>
              </a:rPr>
              <a:t>tutores</a:t>
            </a:r>
            <a:r>
              <a:rPr lang="en-US" sz="850" dirty="0" smtClean="0">
                <a:solidFill>
                  <a:srgbClr val="000000"/>
                </a:solidFill>
                <a:latin typeface="Arial" pitchFamily="34" charset="0"/>
                <a:cs typeface="Arial" pitchFamily="34" charset="0"/>
                <a:sym typeface="Times New Roman" charset="0"/>
              </a:rPr>
              <a:t> de los </a:t>
            </a:r>
            <a:r>
              <a:rPr lang="en-US" sz="850" dirty="0" err="1" smtClean="0">
                <a:solidFill>
                  <a:srgbClr val="000000"/>
                </a:solidFill>
                <a:latin typeface="Arial" pitchFamily="34" charset="0"/>
                <a:cs typeface="Arial" pitchFamily="34" charset="0"/>
                <a:sym typeface="Times New Roman" charset="0"/>
              </a:rPr>
              <a:t>niños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que</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usan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las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instalaciones</a:t>
            </a:r>
            <a:r>
              <a:rPr lang="en-US" sz="850" dirty="0" smtClean="0">
                <a:solidFill>
                  <a:srgbClr val="000000"/>
                </a:solidFill>
                <a:latin typeface="Arial" pitchFamily="34" charset="0"/>
                <a:cs typeface="Arial" pitchFamily="34" charset="0"/>
                <a:sym typeface="Times New Roman" charset="0"/>
              </a:rPr>
              <a:t>, con los </a:t>
            </a:r>
            <a:r>
              <a:rPr lang="en-US" sz="850" dirty="0" err="1" smtClean="0">
                <a:solidFill>
                  <a:srgbClr val="000000"/>
                </a:solidFill>
                <a:latin typeface="Arial" pitchFamily="34" charset="0"/>
                <a:cs typeface="Arial" pitchFamily="34" charset="0"/>
                <a:sym typeface="Times New Roman" charset="0"/>
              </a:rPr>
              <a:t>mismos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requisitos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que</a:t>
            </a:r>
            <a:r>
              <a:rPr lang="en-US" sz="850" dirty="0" smtClean="0">
                <a:solidFill>
                  <a:srgbClr val="000000"/>
                </a:solidFill>
                <a:latin typeface="Arial" pitchFamily="34" charset="0"/>
                <a:cs typeface="Arial" pitchFamily="34" charset="0"/>
                <a:sym typeface="Times New Roman" charset="0"/>
              </a:rPr>
              <a:t> se </a:t>
            </a:r>
            <a:r>
              <a:rPr lang="en-US" sz="850" dirty="0" err="1" smtClean="0">
                <a:solidFill>
                  <a:srgbClr val="000000"/>
                </a:solidFill>
                <a:latin typeface="Arial" pitchFamily="34" charset="0"/>
                <a:cs typeface="Arial" pitchFamily="34" charset="0"/>
                <a:sym typeface="Times New Roman" charset="0"/>
              </a:rPr>
              <a:t>estipulan</a:t>
            </a:r>
            <a:r>
              <a:rPr lang="en-US" sz="850" dirty="0" smtClean="0">
                <a:solidFill>
                  <a:srgbClr val="000000"/>
                </a:solidFill>
                <a:latin typeface="Arial" pitchFamily="34" charset="0"/>
                <a:cs typeface="Arial" pitchFamily="34" charset="0"/>
                <a:sym typeface="Times New Roman" charset="0"/>
              </a:rPr>
              <a:t> en el </a:t>
            </a:r>
            <a:r>
              <a:rPr lang="en-US" sz="850" dirty="0" err="1" smtClean="0">
                <a:solidFill>
                  <a:srgbClr val="000000"/>
                </a:solidFill>
                <a:latin typeface="Arial" pitchFamily="34" charset="0"/>
                <a:cs typeface="Arial" pitchFamily="34" charset="0"/>
                <a:sym typeface="Times New Roman" charset="0"/>
              </a:rPr>
              <a:t>caso</a:t>
            </a:r>
            <a:r>
              <a:rPr lang="en-US" sz="850" dirty="0" smtClean="0">
                <a:solidFill>
                  <a:srgbClr val="000000"/>
                </a:solidFill>
                <a:latin typeface="Arial" pitchFamily="34" charset="0"/>
                <a:cs typeface="Arial" pitchFamily="34" charset="0"/>
                <a:sym typeface="Times New Roman" charset="0"/>
              </a:rPr>
              <a:t> de los </a:t>
            </a:r>
            <a:r>
              <a:rPr lang="en-US" sz="850" dirty="0" err="1" smtClean="0">
                <a:solidFill>
                  <a:srgbClr val="000000"/>
                </a:solidFill>
                <a:latin typeface="Arial" pitchFamily="34" charset="0"/>
                <a:cs typeface="Arial" pitchFamily="34" charset="0"/>
                <a:sym typeface="Times New Roman" charset="0"/>
              </a:rPr>
              <a:t>arrendatarios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afectados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por</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las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renovaciones</a:t>
            </a:r>
            <a:r>
              <a:rPr lang="en-US" sz="850" dirty="0" smtClean="0">
                <a:solidFill>
                  <a:srgbClr val="000000"/>
                </a:solidFill>
                <a:latin typeface="Arial" pitchFamily="34" charset="0"/>
                <a:cs typeface="Arial" pitchFamily="34" charset="0"/>
                <a:sym typeface="Times New Roman" charset="0"/>
              </a:rPr>
              <a:t> en </a:t>
            </a:r>
            <a:r>
              <a:rPr lang="en-US" sz="850" dirty="0" err="1" smtClean="0">
                <a:solidFill>
                  <a:srgbClr val="000000"/>
                </a:solidFill>
                <a:latin typeface="Arial" pitchFamily="34" charset="0"/>
                <a:cs typeface="Arial" pitchFamily="34" charset="0"/>
                <a:sym typeface="Times New Roman" charset="0"/>
              </a:rPr>
              <a:t>áreas</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comunes</a:t>
            </a:r>
            <a:r>
              <a:rPr lang="en-US" sz="850" dirty="0" smtClean="0">
                <a:solidFill>
                  <a:srgbClr val="000000"/>
                </a:solidFill>
                <a:latin typeface="Arial" pitchFamily="34" charset="0"/>
                <a:cs typeface="Arial" pitchFamily="34" charset="0"/>
                <a:sym typeface="Times New Roman" charset="0"/>
              </a:rPr>
              <a:t>.  </a:t>
            </a:r>
          </a:p>
          <a:p>
            <a:pPr>
              <a:lnSpc>
                <a:spcPct val="80000"/>
              </a:lnSpc>
              <a:tabLst>
                <a:tab pos="342900" algn="l"/>
              </a:tabLst>
              <a:defRPr/>
            </a:pPr>
            <a:endParaRPr lang="en-US" sz="850" dirty="0" smtClean="0">
              <a:solidFill>
                <a:srgbClr val="000000"/>
              </a:solidFill>
              <a:latin typeface="Arial" pitchFamily="34" charset="0"/>
              <a:cs typeface="Arial" pitchFamily="34" charset="0"/>
              <a:sym typeface="Times New Roman" charset="0"/>
            </a:endParaRPr>
          </a:p>
          <a:p>
            <a:pPr>
              <a:lnSpc>
                <a:spcPct val="80000"/>
              </a:lnSpc>
              <a:tabLst>
                <a:tab pos="342900" algn="l"/>
              </a:tabLst>
              <a:defRPr/>
            </a:pPr>
            <a:r>
              <a:rPr lang="en-US" sz="850" dirty="0" smtClean="0">
                <a:solidFill>
                  <a:srgbClr val="000000"/>
                </a:solidFill>
                <a:latin typeface="Arial" pitchFamily="34" charset="0"/>
                <a:cs typeface="Arial" pitchFamily="34" charset="0"/>
                <a:sym typeface="Times New Roman" charset="0"/>
              </a:rPr>
              <a:t>Para </a:t>
            </a:r>
            <a:r>
              <a:rPr lang="en-US" sz="850" dirty="0" err="1" smtClean="0">
                <a:solidFill>
                  <a:srgbClr val="000000"/>
                </a:solidFill>
                <a:latin typeface="Arial" pitchFamily="34" charset="0"/>
                <a:cs typeface="Arial" pitchFamily="34" charset="0"/>
                <a:sym typeface="Times New Roman" charset="0"/>
              </a:rPr>
              <a:t>obtener</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copias</a:t>
            </a:r>
            <a:r>
              <a:rPr lang="en-US" sz="850" dirty="0" smtClean="0">
                <a:solidFill>
                  <a:srgbClr val="000000"/>
                </a:solidFill>
                <a:latin typeface="Arial" pitchFamily="34" charset="0"/>
                <a:cs typeface="Arial" pitchFamily="34" charset="0"/>
                <a:sym typeface="Times New Roman" charset="0"/>
              </a:rPr>
              <a:t> del </a:t>
            </a:r>
            <a:r>
              <a:rPr lang="en-US" sz="850" dirty="0" err="1" smtClean="0">
                <a:solidFill>
                  <a:srgbClr val="000000"/>
                </a:solidFill>
                <a:latin typeface="Arial" pitchFamily="34" charset="0"/>
                <a:cs typeface="Arial" pitchFamily="34" charset="0"/>
                <a:sym typeface="Times New Roman" charset="0"/>
              </a:rPr>
              <a:t>folleto</a:t>
            </a:r>
            <a:r>
              <a:rPr lang="en-US" sz="850" dirty="0" smtClean="0">
                <a:solidFill>
                  <a:srgbClr val="000000"/>
                </a:solidFill>
                <a:latin typeface="Arial" pitchFamily="34" charset="0"/>
                <a:cs typeface="Arial" pitchFamily="34" charset="0"/>
                <a:sym typeface="Times New Roman" charset="0"/>
              </a:rPr>
              <a:t> </a:t>
            </a:r>
            <a:r>
              <a:rPr lang="en-US" sz="850" i="1" dirty="0" err="1" smtClean="0">
                <a:solidFill>
                  <a:srgbClr val="000000"/>
                </a:solidFill>
                <a:latin typeface="Arial" pitchFamily="34" charset="0"/>
                <a:cs typeface="Arial" pitchFamily="34" charset="0"/>
                <a:sym typeface="Times New Roman" charset="0"/>
              </a:rPr>
              <a:t>Renovar</a:t>
            </a:r>
            <a:r>
              <a:rPr lang="en-US" sz="850" i="1" dirty="0" smtClean="0">
                <a:solidFill>
                  <a:srgbClr val="000000"/>
                </a:solidFill>
                <a:latin typeface="Arial" pitchFamily="34" charset="0"/>
                <a:cs typeface="Arial" pitchFamily="34" charset="0"/>
                <a:sym typeface="Times New Roman" charset="0"/>
              </a:rPr>
              <a:t> </a:t>
            </a:r>
            <a:r>
              <a:rPr lang="en-US" sz="850" i="1" dirty="0" err="1" smtClean="0">
                <a:solidFill>
                  <a:srgbClr val="000000"/>
                </a:solidFill>
                <a:latin typeface="Arial" pitchFamily="34" charset="0"/>
                <a:cs typeface="Arial" pitchFamily="34" charset="0"/>
                <a:sym typeface="Times New Roman" charset="0"/>
              </a:rPr>
              <a:t>correctamente</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visite</a:t>
            </a:r>
            <a:r>
              <a:rPr lang="en-US" sz="850" dirty="0" smtClean="0">
                <a:solidFill>
                  <a:srgbClr val="000000"/>
                </a:solidFill>
                <a:latin typeface="Arial" pitchFamily="34" charset="0"/>
                <a:cs typeface="Arial" pitchFamily="34" charset="0"/>
                <a:sym typeface="Times New Roman" charset="0"/>
              </a:rPr>
              <a:t> el </a:t>
            </a:r>
            <a:r>
              <a:rPr lang="en-US" sz="850" dirty="0" err="1" smtClean="0">
                <a:solidFill>
                  <a:srgbClr val="000000"/>
                </a:solidFill>
                <a:latin typeface="Arial" pitchFamily="34" charset="0"/>
                <a:cs typeface="Arial" pitchFamily="34" charset="0"/>
                <a:sym typeface="Times New Roman" charset="0"/>
              </a:rPr>
              <a:t>sitio</a:t>
            </a:r>
            <a:r>
              <a:rPr lang="en-US" sz="850" dirty="0" smtClean="0">
                <a:solidFill>
                  <a:srgbClr val="000000"/>
                </a:solidFill>
                <a:latin typeface="Arial" pitchFamily="34" charset="0"/>
                <a:cs typeface="Arial" pitchFamily="34" charset="0"/>
                <a:sym typeface="Times New Roman" charset="0"/>
              </a:rPr>
              <a:t> Web de la EPA en </a:t>
            </a:r>
            <a:r>
              <a:rPr lang="en-US" sz="850" dirty="0" smtClean="0">
                <a:solidFill>
                  <a:srgbClr val="0000CC"/>
                </a:solidFill>
                <a:latin typeface="Arial" pitchFamily="34" charset="0"/>
                <a:cs typeface="Arial" pitchFamily="34" charset="0"/>
                <a:sym typeface="Times New Roman" charset="0"/>
              </a:rPr>
              <a:t>www.epa.gov/lead</a:t>
            </a:r>
            <a:r>
              <a:rPr lang="en-US" sz="850" dirty="0" smtClean="0">
                <a:solidFill>
                  <a:srgbClr val="000000"/>
                </a:solidFill>
                <a:latin typeface="Arial" pitchFamily="34" charset="0"/>
                <a:cs typeface="Arial" pitchFamily="34" charset="0"/>
                <a:sym typeface="Times New Roman" charset="0"/>
              </a:rPr>
              <a:t>, o </a:t>
            </a:r>
            <a:r>
              <a:rPr lang="en-US" sz="850" dirty="0" err="1" smtClean="0">
                <a:solidFill>
                  <a:srgbClr val="000000"/>
                </a:solidFill>
                <a:latin typeface="Arial" pitchFamily="34" charset="0"/>
                <a:cs typeface="Arial" pitchFamily="34" charset="0"/>
                <a:sym typeface="Times New Roman" charset="0"/>
              </a:rPr>
              <a:t>comuníquese</a:t>
            </a:r>
            <a:r>
              <a:rPr lang="en-US" sz="850" dirty="0" smtClean="0">
                <a:solidFill>
                  <a:srgbClr val="000000"/>
                </a:solidFill>
                <a:latin typeface="Arial" pitchFamily="34" charset="0"/>
                <a:cs typeface="Arial" pitchFamily="34" charset="0"/>
                <a:sym typeface="Times New Roman" charset="0"/>
              </a:rPr>
              <a:t> con el Centro </a:t>
            </a:r>
            <a:r>
              <a:rPr lang="en-US" sz="850" dirty="0" err="1" smtClean="0">
                <a:solidFill>
                  <a:srgbClr val="000000"/>
                </a:solidFill>
                <a:latin typeface="Arial" pitchFamily="34" charset="0"/>
                <a:cs typeface="Arial" pitchFamily="34" charset="0"/>
                <a:sym typeface="Times New Roman" charset="0"/>
              </a:rPr>
              <a:t>Nacional</a:t>
            </a:r>
            <a:r>
              <a:rPr lang="en-US" sz="850" dirty="0" smtClean="0">
                <a:solidFill>
                  <a:srgbClr val="000000"/>
                </a:solidFill>
                <a:latin typeface="Arial" pitchFamily="34" charset="0"/>
                <a:cs typeface="Arial" pitchFamily="34" charset="0"/>
                <a:sym typeface="Times New Roman" charset="0"/>
              </a:rPr>
              <a:t> de </a:t>
            </a:r>
            <a:r>
              <a:rPr lang="en-US" sz="850" dirty="0" err="1" smtClean="0">
                <a:solidFill>
                  <a:srgbClr val="000000"/>
                </a:solidFill>
                <a:latin typeface="Arial" pitchFamily="34" charset="0"/>
                <a:cs typeface="Arial" pitchFamily="34" charset="0"/>
                <a:sym typeface="Times New Roman" charset="0"/>
              </a:rPr>
              <a:t>Información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sobre</a:t>
            </a:r>
            <a:r>
              <a:rPr lang="en-US" sz="850" dirty="0" smtClean="0">
                <a:solidFill>
                  <a:srgbClr val="000000"/>
                </a:solidFill>
                <a:latin typeface="Arial" pitchFamily="34" charset="0"/>
                <a:cs typeface="Arial" pitchFamily="34" charset="0"/>
                <a:sym typeface="Times New Roman" charset="0"/>
              </a:rPr>
              <a:t> el </a:t>
            </a:r>
            <a:r>
              <a:rPr lang="en-US" sz="850" dirty="0" err="1" smtClean="0">
                <a:solidFill>
                  <a:srgbClr val="000000"/>
                </a:solidFill>
                <a:latin typeface="Arial" pitchFamily="34" charset="0"/>
                <a:cs typeface="Arial" pitchFamily="34" charset="0"/>
                <a:sym typeface="Times New Roman" charset="0"/>
              </a:rPr>
              <a:t>Plomo</a:t>
            </a:r>
            <a:r>
              <a:rPr lang="en-US" sz="850" dirty="0" smtClean="0">
                <a:solidFill>
                  <a:srgbClr val="000000"/>
                </a:solidFill>
                <a:latin typeface="Arial" pitchFamily="34" charset="0"/>
                <a:cs typeface="Arial" pitchFamily="34" charset="0"/>
                <a:sym typeface="Times New Roman" charset="0"/>
              </a:rPr>
              <a:t> al 1-800-424-LEAD (5323). El </a:t>
            </a:r>
            <a:r>
              <a:rPr lang="en-US" sz="850" dirty="0" err="1" smtClean="0">
                <a:solidFill>
                  <a:srgbClr val="000000"/>
                </a:solidFill>
                <a:latin typeface="Arial" pitchFamily="34" charset="0"/>
                <a:cs typeface="Arial" pitchFamily="34" charset="0"/>
                <a:sym typeface="Times New Roman" charset="0"/>
              </a:rPr>
              <a:t>folleto</a:t>
            </a:r>
            <a:r>
              <a:rPr lang="en-US" sz="850" dirty="0" smtClean="0">
                <a:solidFill>
                  <a:srgbClr val="000000"/>
                </a:solidFill>
                <a:latin typeface="Arial" pitchFamily="34" charset="0"/>
                <a:cs typeface="Arial" pitchFamily="34" charset="0"/>
                <a:sym typeface="Times New Roman" charset="0"/>
              </a:rPr>
              <a:t> se </a:t>
            </a:r>
            <a:r>
              <a:rPr lang="en-US" sz="850" dirty="0" err="1" smtClean="0">
                <a:solidFill>
                  <a:srgbClr val="000000"/>
                </a:solidFill>
                <a:latin typeface="Arial" pitchFamily="34" charset="0"/>
                <a:cs typeface="Arial" pitchFamily="34" charset="0"/>
                <a:sym typeface="Times New Roman" charset="0"/>
              </a:rPr>
              <a:t>puede</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copiar</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para</a:t>
            </a:r>
            <a:r>
              <a:rPr lang="en-US" sz="850" dirty="0" smtClean="0">
                <a:solidFill>
                  <a:srgbClr val="000000"/>
                </a:solidFill>
                <a:latin typeface="Arial" pitchFamily="34" charset="0"/>
                <a:cs typeface="Arial" pitchFamily="34" charset="0"/>
                <a:sym typeface="Times New Roman" charset="0"/>
              </a:rPr>
              <a:t> </a:t>
            </a:r>
            <a:r>
              <a:rPr lang="es-ES_tradnl" sz="850" dirty="0" smtClean="0">
                <a:solidFill>
                  <a:srgbClr val="000000"/>
                </a:solidFill>
                <a:latin typeface="Arial" pitchFamily="34" charset="0"/>
                <a:cs typeface="Arial" pitchFamily="34" charset="0"/>
                <a:sym typeface="Times New Roman" charset="0"/>
              </a:rPr>
              <a:t>fines </a:t>
            </a:r>
            <a:r>
              <a:rPr lang="en-US" sz="850" dirty="0" smtClean="0">
                <a:solidFill>
                  <a:srgbClr val="000000"/>
                </a:solidFill>
                <a:latin typeface="Arial" pitchFamily="34" charset="0"/>
                <a:cs typeface="Arial" pitchFamily="34" charset="0"/>
                <a:sym typeface="Times New Roman" charset="0"/>
              </a:rPr>
              <a:t>de </a:t>
            </a:r>
            <a:r>
              <a:rPr lang="en-US" sz="850" dirty="0" err="1" smtClean="0">
                <a:solidFill>
                  <a:srgbClr val="000000"/>
                </a:solidFill>
                <a:latin typeface="Arial" pitchFamily="34" charset="0"/>
                <a:cs typeface="Arial" pitchFamily="34" charset="0"/>
                <a:sym typeface="Times New Roman" charset="0"/>
              </a:rPr>
              <a:t>distribución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según</a:t>
            </a:r>
            <a:r>
              <a:rPr lang="en-US" sz="850" dirty="0" smtClean="0">
                <a:solidFill>
                  <a:srgbClr val="000000"/>
                </a:solidFill>
                <a:latin typeface="Arial" pitchFamily="34" charset="0"/>
                <a:cs typeface="Arial" pitchFamily="34" charset="0"/>
                <a:sym typeface="Times New Roman" charset="0"/>
              </a:rPr>
              <a:t> sea </a:t>
            </a:r>
            <a:r>
              <a:rPr lang="en-US" sz="850" dirty="0" err="1" smtClean="0">
                <a:solidFill>
                  <a:srgbClr val="000000"/>
                </a:solidFill>
                <a:latin typeface="Arial" pitchFamily="34" charset="0"/>
                <a:cs typeface="Arial" pitchFamily="34" charset="0"/>
                <a:sym typeface="Times New Roman" charset="0"/>
              </a:rPr>
              <a:t>necesario</a:t>
            </a:r>
            <a:r>
              <a:rPr lang="en-US" sz="850" dirty="0" smtClean="0">
                <a:solidFill>
                  <a:srgbClr val="000000"/>
                </a:solidFill>
                <a:latin typeface="Arial" pitchFamily="34" charset="0"/>
                <a:cs typeface="Arial" pitchFamily="34" charset="0"/>
                <a:sym typeface="Times New Roman" charset="0"/>
              </a:rPr>
              <a:t>, a fin de </a:t>
            </a:r>
            <a:r>
              <a:rPr lang="en-US" sz="850" dirty="0" err="1" smtClean="0">
                <a:solidFill>
                  <a:srgbClr val="000000"/>
                </a:solidFill>
                <a:latin typeface="Arial" pitchFamily="34" charset="0"/>
                <a:cs typeface="Arial" pitchFamily="34" charset="0"/>
                <a:sym typeface="Times New Roman" charset="0"/>
              </a:rPr>
              <a:t>cumplir</a:t>
            </a:r>
            <a:r>
              <a:rPr lang="en-US" sz="850" dirty="0" smtClean="0">
                <a:solidFill>
                  <a:srgbClr val="000000"/>
                </a:solidFill>
                <a:latin typeface="Arial" pitchFamily="34" charset="0"/>
                <a:cs typeface="Arial" pitchFamily="34" charset="0"/>
                <a:sym typeface="Times New Roman" charset="0"/>
              </a:rPr>
              <a:t> con los </a:t>
            </a:r>
            <a:r>
              <a:rPr lang="en-US" sz="850" dirty="0" err="1" smtClean="0">
                <a:solidFill>
                  <a:srgbClr val="000000"/>
                </a:solidFill>
                <a:latin typeface="Arial" pitchFamily="34" charset="0"/>
                <a:cs typeface="Arial" pitchFamily="34" charset="0"/>
                <a:sym typeface="Times New Roman" charset="0"/>
              </a:rPr>
              <a:t>requisitos</a:t>
            </a:r>
            <a:r>
              <a:rPr lang="en-US" sz="850" dirty="0" smtClean="0">
                <a:solidFill>
                  <a:srgbClr val="000000"/>
                </a:solidFill>
                <a:latin typeface="Arial" pitchFamily="34" charset="0"/>
                <a:cs typeface="Arial" pitchFamily="34" charset="0"/>
                <a:sym typeface="Times New Roman" charset="0"/>
              </a:rPr>
              <a:t> de </a:t>
            </a:r>
            <a:r>
              <a:rPr lang="en-US" sz="850" dirty="0" err="1" smtClean="0">
                <a:solidFill>
                  <a:srgbClr val="000000"/>
                </a:solidFill>
                <a:latin typeface="Arial" pitchFamily="34" charset="0"/>
                <a:cs typeface="Arial" pitchFamily="34" charset="0"/>
                <a:sym typeface="Times New Roman" charset="0"/>
              </a:rPr>
              <a:t>educación</a:t>
            </a:r>
            <a:r>
              <a:rPr lang="en-US" sz="850" dirty="0" smtClean="0">
                <a:solidFill>
                  <a:srgbClr val="000000"/>
                </a:solidFill>
                <a:latin typeface="Arial" pitchFamily="34" charset="0"/>
                <a:cs typeface="Arial" pitchFamily="34" charset="0"/>
                <a:sym typeface="Times New Roman" charset="0"/>
              </a:rPr>
              <a:t> </a:t>
            </a:r>
            <a:r>
              <a:rPr lang="en-US" sz="850" dirty="0" err="1" smtClean="0">
                <a:solidFill>
                  <a:srgbClr val="000000"/>
                </a:solidFill>
                <a:latin typeface="Arial" pitchFamily="34" charset="0"/>
                <a:cs typeface="Arial" pitchFamily="34" charset="0"/>
                <a:sym typeface="Times New Roman" charset="0"/>
              </a:rPr>
              <a:t>previa</a:t>
            </a:r>
            <a:r>
              <a:rPr lang="en-US" sz="850" dirty="0" smtClean="0">
                <a:solidFill>
                  <a:srgbClr val="000000"/>
                </a:solidFill>
                <a:latin typeface="Arial" pitchFamily="34" charset="0"/>
                <a:cs typeface="Arial" pitchFamily="34" charset="0"/>
                <a:sym typeface="Times New Roman" charset="0"/>
              </a:rPr>
              <a:t> a la </a:t>
            </a:r>
            <a:r>
              <a:rPr lang="en-US" sz="850" dirty="0" err="1" smtClean="0">
                <a:solidFill>
                  <a:srgbClr val="000000"/>
                </a:solidFill>
                <a:latin typeface="Arial" pitchFamily="34" charset="0"/>
                <a:cs typeface="Arial" pitchFamily="34" charset="0"/>
                <a:sym typeface="Times New Roman" charset="0"/>
              </a:rPr>
              <a:t>renovación</a:t>
            </a:r>
            <a:r>
              <a:rPr lang="en-US" sz="850" dirty="0" smtClean="0">
                <a:solidFill>
                  <a:srgbClr val="000000"/>
                </a:solidFill>
                <a:latin typeface="Arial" pitchFamily="34" charset="0"/>
                <a:cs typeface="Arial" pitchFamily="34" charset="0"/>
                <a:sym typeface="Times New Roman" charset="0"/>
              </a:rPr>
              <a:t>.</a:t>
            </a:r>
          </a:p>
        </p:txBody>
      </p:sp>
    </p:spTree>
    <p:extLst>
      <p:ext uri="{BB962C8B-B14F-4D97-AF65-F5344CB8AC3E}">
        <p14:creationId xmlns:p14="http://schemas.microsoft.com/office/powerpoint/2010/main" val="2955825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endParaRPr lang="en-US" smtClean="0"/>
          </a:p>
          <a:p>
            <a:r>
              <a:rPr lang="en-US" smtClean="0"/>
              <a:t>     </a:t>
            </a:r>
            <a:r>
              <a:rPr lang="es-ES" smtClean="0"/>
              <a:t>Prácticas seguras para trabajar con el plomo</a:t>
            </a:r>
            <a:r>
              <a:rPr lang="en-US" smtClean="0"/>
              <a:t> en labores de renovación, reparación y pintura</a:t>
            </a:r>
          </a:p>
        </p:txBody>
      </p:sp>
      <p:sp>
        <p:nvSpPr>
          <p:cNvPr id="16387" name="Rectangle 7"/>
          <p:cNvSpPr>
            <a:spLocks noGrp="1" noChangeArrowheads="1"/>
          </p:cNvSpPr>
          <p:nvPr>
            <p:ph type="sldNum" sz="quarter" idx="5"/>
          </p:nvPr>
        </p:nvSpPr>
        <p:spPr>
          <a:noFill/>
        </p:spPr>
        <p:txBody>
          <a:bodyPr/>
          <a:lstStyle/>
          <a:p>
            <a:r>
              <a:rPr lang="en-US" smtClean="0"/>
              <a:t>3-</a:t>
            </a:r>
            <a:fld id="{7628383A-D274-41DD-BE05-D78E8EEBF8B8}" type="slidenum">
              <a:rPr lang="en-US" smtClean="0"/>
              <a:pPr/>
              <a:t>32</a:t>
            </a:fld>
            <a:endParaRPr lang="en-US" smtClean="0"/>
          </a:p>
        </p:txBody>
      </p:sp>
      <p:sp>
        <p:nvSpPr>
          <p:cNvPr id="16388" name="Rectangle 8"/>
          <p:cNvSpPr>
            <a:spLocks noGrp="1" noChangeArrowheads="1"/>
          </p:cNvSpPr>
          <p:nvPr>
            <p:ph type="dt" sz="quarter" idx="1"/>
          </p:nvPr>
        </p:nvSpPr>
        <p:spPr>
          <a:noFill/>
        </p:spPr>
        <p:txBody>
          <a:bodyPr/>
          <a:lstStyle/>
          <a:p>
            <a:r>
              <a:rPr lang="en-US" smtClean="0"/>
              <a:t>Octubre de 2011</a:t>
            </a:r>
          </a:p>
        </p:txBody>
      </p:sp>
      <p:sp>
        <p:nvSpPr>
          <p:cNvPr id="224258" name="Rectangle 1026"/>
          <p:cNvSpPr>
            <a:spLocks noGrp="1" noChangeArrowheads="1"/>
          </p:cNvSpPr>
          <p:nvPr>
            <p:ph type="body" idx="1"/>
          </p:nvPr>
        </p:nvSpPr>
        <p:spPr>
          <a:xfrm>
            <a:off x="715963" y="4329113"/>
            <a:ext cx="5867400" cy="4814887"/>
          </a:xfrm>
        </p:spPr>
        <p:txBody>
          <a:bodyPr/>
          <a:lstStyle/>
          <a:p>
            <a:pPr>
              <a:spcBef>
                <a:spcPct val="0"/>
              </a:spcBef>
              <a:tabLst/>
              <a:defRPr/>
            </a:pPr>
            <a:r>
              <a:rPr lang="en-US" sz="850" b="1" dirty="0" err="1" smtClean="0">
                <a:solidFill>
                  <a:srgbClr val="000000"/>
                </a:solidFill>
                <a:cs typeface="Times New Roman" charset="0"/>
                <a:sym typeface="Times New Roman" charset="0"/>
              </a:rPr>
              <a:t>Fuente</a:t>
            </a:r>
            <a:r>
              <a:rPr lang="en-US" sz="850" b="1" dirty="0" smtClean="0">
                <a:solidFill>
                  <a:srgbClr val="000000"/>
                </a:solidFill>
                <a:cs typeface="Times New Roman" charset="0"/>
                <a:sym typeface="Times New Roman" charset="0"/>
              </a:rPr>
              <a:t> de </a:t>
            </a:r>
            <a:r>
              <a:rPr lang="en-US" sz="850" b="1" dirty="0" err="1" smtClean="0">
                <a:solidFill>
                  <a:srgbClr val="000000"/>
                </a:solidFill>
                <a:cs typeface="Times New Roman" charset="0"/>
                <a:sym typeface="Times New Roman" charset="0"/>
              </a:rPr>
              <a:t>datos</a:t>
            </a:r>
            <a:r>
              <a:rPr lang="en-US" sz="850" b="1" dirty="0" smtClean="0">
                <a:solidFill>
                  <a:srgbClr val="000000"/>
                </a:solidFill>
                <a:cs typeface="Times New Roman" charset="0"/>
                <a:sym typeface="Times New Roman" charset="0"/>
              </a:rPr>
              <a:t> en la </a:t>
            </a:r>
            <a:r>
              <a:rPr lang="en-US" sz="850" b="1" dirty="0" err="1" smtClean="0">
                <a:solidFill>
                  <a:srgbClr val="000000"/>
                </a:solidFill>
                <a:cs typeface="Times New Roman" charset="0"/>
                <a:sym typeface="Times New Roman" charset="0"/>
              </a:rPr>
              <a:t>tabla</a:t>
            </a:r>
            <a:r>
              <a:rPr lang="en-US" sz="850" b="1" dirty="0" smtClean="0">
                <a:solidFill>
                  <a:srgbClr val="000000"/>
                </a:solidFill>
                <a:cs typeface="Times New Roman" charset="0"/>
                <a:sym typeface="Times New Roman" charset="0"/>
              </a:rPr>
              <a:t> anterior:</a:t>
            </a:r>
            <a:r>
              <a:rPr lang="en-US" sz="850" dirty="0" smtClean="0">
                <a:solidFill>
                  <a:srgbClr val="000000"/>
                </a:solidFill>
                <a:cs typeface="Times New Roman" charset="0"/>
                <a:sym typeface="Times New Roman" charset="0"/>
              </a:rPr>
              <a:t>  </a:t>
            </a:r>
            <a:r>
              <a:rPr lang="en-US" sz="850" i="1" dirty="0" smtClean="0">
                <a:solidFill>
                  <a:srgbClr val="000000"/>
                </a:solidFill>
                <a:cs typeface="Times New Roman" charset="0"/>
                <a:sym typeface="Times New Roman" charset="0"/>
              </a:rPr>
              <a:t>American Healthy Homes Survey: Draft Final Report for Peer Review: Lead and Arsenic Findings, October 7, 2008 (</a:t>
            </a:r>
            <a:r>
              <a:rPr lang="en-US" sz="850" i="1" dirty="0" err="1" smtClean="0">
                <a:solidFill>
                  <a:srgbClr val="000000"/>
                </a:solidFill>
                <a:cs typeface="Times New Roman" charset="0"/>
                <a:sym typeface="Times New Roman" charset="0"/>
              </a:rPr>
              <a:t>Encuesta</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sobre</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hogares</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saludables</a:t>
            </a:r>
            <a:r>
              <a:rPr lang="en-US" sz="850" i="1" dirty="0" smtClean="0">
                <a:solidFill>
                  <a:srgbClr val="000000"/>
                </a:solidFill>
                <a:cs typeface="Times New Roman" charset="0"/>
                <a:sym typeface="Times New Roman" charset="0"/>
              </a:rPr>
              <a:t> en los </a:t>
            </a:r>
            <a:r>
              <a:rPr lang="en-US" sz="850" i="1" dirty="0" err="1" smtClean="0">
                <a:solidFill>
                  <a:srgbClr val="000000"/>
                </a:solidFill>
                <a:cs typeface="Times New Roman" charset="0"/>
                <a:sym typeface="Times New Roman" charset="0"/>
              </a:rPr>
              <a:t>Estados</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Unidos</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Informe</a:t>
            </a:r>
            <a:r>
              <a:rPr lang="en-US" sz="850" i="1" dirty="0" smtClean="0">
                <a:solidFill>
                  <a:srgbClr val="000000"/>
                </a:solidFill>
                <a:cs typeface="Times New Roman" charset="0"/>
                <a:sym typeface="Times New Roman" charset="0"/>
              </a:rPr>
              <a:t> final </a:t>
            </a:r>
            <a:r>
              <a:rPr lang="en-US" sz="850" i="1" dirty="0" err="1" smtClean="0">
                <a:solidFill>
                  <a:srgbClr val="000000"/>
                </a:solidFill>
                <a:cs typeface="Times New Roman" charset="0"/>
                <a:sym typeface="Times New Roman" charset="0"/>
              </a:rPr>
              <a:t>preliminar</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para</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revisi</a:t>
            </a:r>
            <a:r>
              <a:rPr lang="en-US" sz="850" i="1" dirty="0" err="1" smtClean="0">
                <a:solidFill>
                  <a:srgbClr val="000000"/>
                </a:solidFill>
                <a:latin typeface="Times New Roman"/>
                <a:cs typeface="Times New Roman" charset="0"/>
                <a:sym typeface="Times New Roman" charset="0"/>
              </a:rPr>
              <a:t>ó</a:t>
            </a:r>
            <a:r>
              <a:rPr lang="en-US" sz="850" i="1" dirty="0" err="1" smtClean="0">
                <a:solidFill>
                  <a:srgbClr val="000000"/>
                </a:solidFill>
                <a:cs typeface="Times New Roman" charset="0"/>
                <a:sym typeface="Times New Roman" charset="0"/>
              </a:rPr>
              <a:t>n</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por</a:t>
            </a:r>
            <a:r>
              <a:rPr lang="en-US" sz="850" i="1" dirty="0" smtClean="0">
                <a:solidFill>
                  <a:srgbClr val="000000"/>
                </a:solidFill>
                <a:cs typeface="Times New Roman" charset="0"/>
                <a:sym typeface="Times New Roman" charset="0"/>
              </a:rPr>
              <a:t> parte de </a:t>
            </a:r>
            <a:r>
              <a:rPr lang="en-US" sz="850" i="1" dirty="0" err="1" smtClean="0">
                <a:solidFill>
                  <a:srgbClr val="000000"/>
                </a:solidFill>
                <a:cs typeface="Times New Roman" charset="0"/>
                <a:sym typeface="Times New Roman" charset="0"/>
              </a:rPr>
              <a:t>colegas</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Hallazgos</a:t>
            </a:r>
            <a:r>
              <a:rPr lang="en-US" sz="850" i="1" dirty="0" smtClean="0">
                <a:solidFill>
                  <a:srgbClr val="000000"/>
                </a:solidFill>
                <a:cs typeface="Times New Roman" charset="0"/>
                <a:sym typeface="Times New Roman" charset="0"/>
              </a:rPr>
              <a:t> de </a:t>
            </a:r>
            <a:r>
              <a:rPr lang="en-US" sz="850" i="1" dirty="0" err="1" smtClean="0">
                <a:solidFill>
                  <a:srgbClr val="000000"/>
                </a:solidFill>
                <a:cs typeface="Times New Roman" charset="0"/>
                <a:sym typeface="Times New Roman" charset="0"/>
              </a:rPr>
              <a:t>plomo</a:t>
            </a:r>
            <a:r>
              <a:rPr lang="en-US" sz="850" i="1" dirty="0" smtClean="0">
                <a:solidFill>
                  <a:srgbClr val="000000"/>
                </a:solidFill>
                <a:cs typeface="Times New Roman" charset="0"/>
                <a:sym typeface="Times New Roman" charset="0"/>
              </a:rPr>
              <a:t> y </a:t>
            </a:r>
            <a:r>
              <a:rPr lang="en-US" sz="850" i="1" dirty="0" err="1" smtClean="0">
                <a:solidFill>
                  <a:srgbClr val="000000"/>
                </a:solidFill>
                <a:cs typeface="Times New Roman" charset="0"/>
                <a:sym typeface="Times New Roman" charset="0"/>
              </a:rPr>
              <a:t>ars</a:t>
            </a:r>
            <a:r>
              <a:rPr lang="en-US" sz="850" i="1" dirty="0" err="1" smtClean="0">
                <a:solidFill>
                  <a:srgbClr val="000000"/>
                </a:solidFill>
                <a:latin typeface="Times New Roman"/>
                <a:cs typeface="Times New Roman" charset="0"/>
                <a:sym typeface="Times New Roman" charset="0"/>
              </a:rPr>
              <a:t>é</a:t>
            </a:r>
            <a:r>
              <a:rPr lang="en-US" sz="850" i="1" dirty="0" err="1" smtClean="0">
                <a:solidFill>
                  <a:srgbClr val="000000"/>
                </a:solidFill>
                <a:cs typeface="Times New Roman" charset="0"/>
                <a:sym typeface="Times New Roman" charset="0"/>
              </a:rPr>
              <a:t>nico</a:t>
            </a:r>
            <a:r>
              <a:rPr lang="en-US" sz="850" i="1" dirty="0" smtClean="0">
                <a:solidFill>
                  <a:srgbClr val="000000"/>
                </a:solidFill>
                <a:cs typeface="Times New Roman" charset="0"/>
                <a:sym typeface="Times New Roman" charset="0"/>
              </a:rPr>
              <a:t>, 7 </a:t>
            </a:r>
            <a:r>
              <a:rPr lang="en-US" sz="850" i="1" dirty="0" err="1" smtClean="0">
                <a:solidFill>
                  <a:srgbClr val="000000"/>
                </a:solidFill>
                <a:cs typeface="Times New Roman" charset="0"/>
                <a:sym typeface="Times New Roman" charset="0"/>
              </a:rPr>
              <a:t>octubre</a:t>
            </a:r>
            <a:r>
              <a:rPr lang="en-US" sz="850" i="1" dirty="0" smtClean="0">
                <a:solidFill>
                  <a:srgbClr val="000000"/>
                </a:solidFill>
                <a:cs typeface="Times New Roman" charset="0"/>
                <a:sym typeface="Times New Roman" charset="0"/>
              </a:rPr>
              <a:t> de 2008).</a:t>
            </a:r>
            <a:r>
              <a:rPr lang="en-US" sz="850" dirty="0" smtClean="0">
                <a:solidFill>
                  <a:srgbClr val="000000"/>
                </a:solidFill>
                <a:cs typeface="Times New Roman" charset="0"/>
                <a:sym typeface="Times New Roman" charset="0"/>
              </a:rPr>
              <a:t> </a:t>
            </a:r>
          </a:p>
          <a:p>
            <a:pPr>
              <a:spcBef>
                <a:spcPct val="0"/>
              </a:spcBef>
              <a:tabLst/>
              <a:defRPr/>
            </a:pPr>
            <a:endParaRPr lang="en-US" sz="850" dirty="0" smtClean="0">
              <a:solidFill>
                <a:srgbClr val="000000"/>
              </a:solidFill>
              <a:cs typeface="Times New Roman" charset="0"/>
              <a:sym typeface="Times New Roman" charset="0"/>
            </a:endParaRPr>
          </a:p>
          <a:p>
            <a:pPr>
              <a:spcBef>
                <a:spcPct val="10000"/>
              </a:spcBef>
              <a:tabLst/>
              <a:defRPr/>
            </a:pPr>
            <a:r>
              <a:rPr lang="en-US" sz="850" b="1" dirty="0" err="1" smtClean="0">
                <a:solidFill>
                  <a:srgbClr val="000000"/>
                </a:solidFill>
                <a:cs typeface="Times New Roman" charset="0"/>
                <a:sym typeface="Times New Roman" charset="0"/>
              </a:rPr>
              <a:t>Viviendas</a:t>
            </a:r>
            <a:r>
              <a:rPr lang="en-US" sz="850" b="1" dirty="0" smtClean="0">
                <a:solidFill>
                  <a:srgbClr val="000000"/>
                </a:solidFill>
                <a:cs typeface="Times New Roman" charset="0"/>
                <a:sym typeface="Times New Roman" charset="0"/>
              </a:rPr>
              <a:t> </a:t>
            </a:r>
            <a:r>
              <a:rPr lang="en-US" sz="850" b="1" dirty="0" err="1" smtClean="0">
                <a:solidFill>
                  <a:srgbClr val="000000"/>
                </a:solidFill>
                <a:cs typeface="Times New Roman" charset="0"/>
                <a:sym typeface="Times New Roman" charset="0"/>
              </a:rPr>
              <a:t>construidas</a:t>
            </a:r>
            <a:r>
              <a:rPr lang="en-US" sz="850" b="1" dirty="0" smtClean="0">
                <a:solidFill>
                  <a:srgbClr val="000000"/>
                </a:solidFill>
                <a:cs typeface="Times New Roman" charset="0"/>
                <a:sym typeface="Times New Roman" charset="0"/>
              </a:rPr>
              <a:t> en 1978 y </a:t>
            </a:r>
            <a:r>
              <a:rPr lang="en-US" sz="850" b="1" dirty="0" err="1" smtClean="0">
                <a:solidFill>
                  <a:srgbClr val="000000"/>
                </a:solidFill>
                <a:cs typeface="Times New Roman" charset="0"/>
                <a:sym typeface="Times New Roman" charset="0"/>
              </a:rPr>
              <a:t>anteriormente</a:t>
            </a:r>
            <a:endParaRPr lang="en-US" sz="850" b="1" dirty="0" smtClean="0">
              <a:solidFill>
                <a:srgbClr val="000000"/>
              </a:solidFill>
              <a:cs typeface="Times New Roman" charset="0"/>
              <a:sym typeface="Times New Roman" charset="0"/>
            </a:endParaRPr>
          </a:p>
          <a:p>
            <a:pPr>
              <a:spcBef>
                <a:spcPct val="10000"/>
              </a:spcBef>
              <a:tabLst/>
              <a:defRPr/>
            </a:pPr>
            <a:r>
              <a:rPr lang="en-US" sz="850" dirty="0" err="1" smtClean="0">
                <a:solidFill>
                  <a:srgbClr val="000000"/>
                </a:solidFill>
                <a:cs typeface="Times New Roman" charset="0"/>
                <a:sym typeface="Times New Roman" charset="0"/>
              </a:rPr>
              <a:t>Aproximadamente</a:t>
            </a:r>
            <a:r>
              <a:rPr lang="en-US" sz="850" dirty="0" smtClean="0">
                <a:solidFill>
                  <a:srgbClr val="000000"/>
                </a:solidFill>
                <a:cs typeface="Times New Roman" charset="0"/>
                <a:sym typeface="Times New Roman" charset="0"/>
              </a:rPr>
              <a:t> 34 </a:t>
            </a:r>
            <a:r>
              <a:rPr lang="en-US" sz="850" dirty="0" err="1" smtClean="0">
                <a:solidFill>
                  <a:srgbClr val="000000"/>
                </a:solidFill>
                <a:cs typeface="Times New Roman" charset="0"/>
                <a:sym typeface="Times New Roman" charset="0"/>
              </a:rPr>
              <a:t>millones</a:t>
            </a:r>
            <a:r>
              <a:rPr lang="en-US" sz="850" dirty="0" smtClean="0">
                <a:solidFill>
                  <a:srgbClr val="000000"/>
                </a:solidFill>
                <a:cs typeface="Times New Roman" charset="0"/>
                <a:sym typeface="Times New Roman" charset="0"/>
              </a:rPr>
              <a:t> de </a:t>
            </a:r>
            <a:r>
              <a:rPr lang="en-US" sz="850" dirty="0" err="1" smtClean="0">
                <a:solidFill>
                  <a:srgbClr val="000000"/>
                </a:solidFill>
                <a:cs typeface="Times New Roman" charset="0"/>
                <a:sym typeface="Times New Roman" charset="0"/>
              </a:rPr>
              <a:t>unidades</a:t>
            </a:r>
            <a:r>
              <a:rPr lang="en-US" sz="850" dirty="0" smtClean="0">
                <a:solidFill>
                  <a:srgbClr val="000000"/>
                </a:solidFill>
                <a:cs typeface="Times New Roman" charset="0"/>
                <a:sym typeface="Times New Roman" charset="0"/>
              </a:rPr>
              <a:t> de </a:t>
            </a:r>
            <a:r>
              <a:rPr lang="en-US" sz="850" dirty="0" err="1" smtClean="0">
                <a:solidFill>
                  <a:srgbClr val="000000"/>
                </a:solidFill>
                <a:cs typeface="Times New Roman" charset="0"/>
                <a:sym typeface="Times New Roman" charset="0"/>
              </a:rPr>
              <a:t>vivienda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construidas</a:t>
            </a:r>
            <a:r>
              <a:rPr lang="en-US" sz="850" dirty="0" smtClean="0">
                <a:solidFill>
                  <a:srgbClr val="000000"/>
                </a:solidFill>
                <a:cs typeface="Times New Roman" charset="0"/>
                <a:sym typeface="Times New Roman" charset="0"/>
              </a:rPr>
              <a:t> antes de 1978 </a:t>
            </a:r>
            <a:r>
              <a:rPr lang="en-US" sz="850" dirty="0" err="1" smtClean="0">
                <a:solidFill>
                  <a:srgbClr val="000000"/>
                </a:solidFill>
                <a:cs typeface="Times New Roman" charset="0"/>
                <a:sym typeface="Times New Roman" charset="0"/>
              </a:rPr>
              <a:t>contienen</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pintura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que</a:t>
            </a:r>
            <a:r>
              <a:rPr lang="en-US" sz="850" dirty="0" smtClean="0">
                <a:solidFill>
                  <a:srgbClr val="000000"/>
                </a:solidFill>
                <a:cs typeface="Times New Roman" charset="0"/>
                <a:sym typeface="Times New Roman" charset="0"/>
              </a:rPr>
              <a:t> coincide con la </a:t>
            </a:r>
            <a:r>
              <a:rPr lang="en-US" sz="850" dirty="0" err="1" smtClean="0">
                <a:solidFill>
                  <a:srgbClr val="000000"/>
                </a:solidFill>
                <a:cs typeface="Times New Roman" charset="0"/>
                <a:sym typeface="Times New Roman" charset="0"/>
              </a:rPr>
              <a:t>definici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cs typeface="Times New Roman" charset="0"/>
                <a:sym typeface="Times New Roman" charset="0"/>
              </a:rPr>
              <a:t>n</a:t>
            </a:r>
            <a:r>
              <a:rPr lang="en-US" sz="850" dirty="0" smtClean="0">
                <a:solidFill>
                  <a:srgbClr val="000000"/>
                </a:solidFill>
                <a:cs typeface="Times New Roman" charset="0"/>
                <a:sym typeface="Times New Roman" charset="0"/>
              </a:rPr>
              <a:t> federal de "</a:t>
            </a:r>
            <a:r>
              <a:rPr lang="en-US" sz="850" dirty="0" err="1" smtClean="0">
                <a:solidFill>
                  <a:srgbClr val="000000"/>
                </a:solidFill>
                <a:cs typeface="Times New Roman" charset="0"/>
                <a:sym typeface="Times New Roman" charset="0"/>
              </a:rPr>
              <a:t>pintura</a:t>
            </a:r>
            <a:r>
              <a:rPr lang="en-US" sz="850" dirty="0" smtClean="0">
                <a:solidFill>
                  <a:srgbClr val="000000"/>
                </a:solidFill>
                <a:cs typeface="Times New Roman" charset="0"/>
                <a:sym typeface="Times New Roman" charset="0"/>
              </a:rPr>
              <a:t> a base de </a:t>
            </a:r>
            <a:r>
              <a:rPr lang="en-US" sz="850" dirty="0" err="1" smtClean="0">
                <a:solidFill>
                  <a:srgbClr val="000000"/>
                </a:solidFill>
                <a:cs typeface="Times New Roman" charset="0"/>
                <a:sym typeface="Times New Roman" charset="0"/>
              </a:rPr>
              <a:t>plomo</a:t>
            </a:r>
            <a:r>
              <a:rPr lang="en-US" sz="850" dirty="0" smtClean="0">
                <a:solidFill>
                  <a:srgbClr val="000000"/>
                </a:solidFill>
                <a:cs typeface="Times New Roman" charset="0"/>
                <a:sym typeface="Times New Roman" charset="0"/>
              </a:rPr>
              <a:t>"</a:t>
            </a:r>
            <a:r>
              <a:rPr lang="en-US" sz="850" dirty="0" smtClean="0">
                <a:solidFill>
                  <a:srgbClr val="000000"/>
                </a:solidFill>
                <a:cs typeface="Times New Roman" charset="0"/>
                <a:sym typeface="WP MathA" pitchFamily="2" charset="2"/>
              </a:rPr>
              <a:t> (</a:t>
            </a:r>
            <a:r>
              <a:rPr lang="en-US" sz="850" dirty="0" err="1" smtClean="0">
                <a:solidFill>
                  <a:srgbClr val="000000"/>
                </a:solidFill>
                <a:cs typeface="Times New Roman" charset="0"/>
                <a:sym typeface="WP MathA" pitchFamily="2" charset="2"/>
              </a:rPr>
              <a:t>Fuente</a:t>
            </a:r>
            <a:r>
              <a:rPr lang="en-US" sz="850" dirty="0" smtClean="0">
                <a:solidFill>
                  <a:srgbClr val="000000"/>
                </a:solidFill>
                <a:cs typeface="Times New Roman" charset="0"/>
                <a:sym typeface="WP MathA" pitchFamily="2" charset="2"/>
              </a:rPr>
              <a:t>: </a:t>
            </a:r>
            <a:r>
              <a:rPr lang="en-US" sz="850" i="1" dirty="0" smtClean="0">
                <a:solidFill>
                  <a:srgbClr val="000000"/>
                </a:solidFill>
                <a:cs typeface="Times New Roman" charset="0"/>
                <a:sym typeface="Times New Roman" charset="0"/>
              </a:rPr>
              <a:t>American Healthy Homes Survey: Draft Final Report for Peer Review: Lead and Arsenic Findings, October 7, 2008 [</a:t>
            </a:r>
            <a:r>
              <a:rPr lang="en-US" sz="850" i="1" dirty="0" err="1" smtClean="0">
                <a:solidFill>
                  <a:srgbClr val="000000"/>
                </a:solidFill>
                <a:cs typeface="Times New Roman" charset="0"/>
                <a:sym typeface="Times New Roman" charset="0"/>
              </a:rPr>
              <a:t>Encuesta</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sobre</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hogares</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saludables</a:t>
            </a:r>
            <a:r>
              <a:rPr lang="en-US" sz="850" i="1" dirty="0" smtClean="0">
                <a:solidFill>
                  <a:srgbClr val="000000"/>
                </a:solidFill>
                <a:cs typeface="Times New Roman" charset="0"/>
                <a:sym typeface="Times New Roman" charset="0"/>
              </a:rPr>
              <a:t> en los </a:t>
            </a:r>
            <a:r>
              <a:rPr lang="en-US" sz="850" i="1" dirty="0" err="1" smtClean="0">
                <a:solidFill>
                  <a:srgbClr val="000000"/>
                </a:solidFill>
                <a:cs typeface="Times New Roman" charset="0"/>
                <a:sym typeface="Times New Roman" charset="0"/>
              </a:rPr>
              <a:t>Estados</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Unidos</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Informe</a:t>
            </a:r>
            <a:r>
              <a:rPr lang="en-US" sz="850" i="1" dirty="0" smtClean="0">
                <a:solidFill>
                  <a:srgbClr val="000000"/>
                </a:solidFill>
                <a:cs typeface="Times New Roman" charset="0"/>
                <a:sym typeface="Times New Roman" charset="0"/>
              </a:rPr>
              <a:t> final </a:t>
            </a:r>
            <a:r>
              <a:rPr lang="en-US" sz="850" i="1" dirty="0" err="1" smtClean="0">
                <a:solidFill>
                  <a:srgbClr val="000000"/>
                </a:solidFill>
                <a:cs typeface="Times New Roman" charset="0"/>
                <a:sym typeface="Times New Roman" charset="0"/>
              </a:rPr>
              <a:t>preliminar</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para</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revisi</a:t>
            </a:r>
            <a:r>
              <a:rPr lang="en-US" sz="850" i="1" dirty="0" err="1" smtClean="0">
                <a:solidFill>
                  <a:srgbClr val="000000"/>
                </a:solidFill>
                <a:latin typeface="Times New Roman"/>
                <a:cs typeface="Times New Roman" charset="0"/>
                <a:sym typeface="Times New Roman" charset="0"/>
              </a:rPr>
              <a:t>ó</a:t>
            </a:r>
            <a:r>
              <a:rPr lang="en-US" sz="850" i="1" dirty="0" err="1" smtClean="0">
                <a:solidFill>
                  <a:srgbClr val="000000"/>
                </a:solidFill>
                <a:cs typeface="Times New Roman" charset="0"/>
                <a:sym typeface="Times New Roman" charset="0"/>
              </a:rPr>
              <a:t>n</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por</a:t>
            </a:r>
            <a:r>
              <a:rPr lang="en-US" sz="850" i="1" dirty="0" smtClean="0">
                <a:solidFill>
                  <a:srgbClr val="000000"/>
                </a:solidFill>
                <a:cs typeface="Times New Roman" charset="0"/>
                <a:sym typeface="Times New Roman" charset="0"/>
              </a:rPr>
              <a:t> parte de </a:t>
            </a:r>
            <a:r>
              <a:rPr lang="en-US" sz="850" i="1" dirty="0" err="1" smtClean="0">
                <a:solidFill>
                  <a:srgbClr val="000000"/>
                </a:solidFill>
                <a:cs typeface="Times New Roman" charset="0"/>
                <a:sym typeface="Times New Roman" charset="0"/>
              </a:rPr>
              <a:t>colegas</a:t>
            </a:r>
            <a:r>
              <a:rPr lang="en-US" sz="850" i="1" dirty="0" smtClean="0">
                <a:solidFill>
                  <a:srgbClr val="000000"/>
                </a:solidFill>
                <a:cs typeface="Times New Roman" charset="0"/>
                <a:sym typeface="Times New Roman" charset="0"/>
              </a:rPr>
              <a:t>: </a:t>
            </a:r>
            <a:r>
              <a:rPr lang="en-US" sz="850" i="1" dirty="0" err="1" smtClean="0">
                <a:solidFill>
                  <a:srgbClr val="000000"/>
                </a:solidFill>
                <a:cs typeface="Times New Roman" charset="0"/>
                <a:sym typeface="Times New Roman" charset="0"/>
              </a:rPr>
              <a:t>Hallazgos</a:t>
            </a:r>
            <a:r>
              <a:rPr lang="en-US" sz="850" i="1" dirty="0" smtClean="0">
                <a:solidFill>
                  <a:srgbClr val="000000"/>
                </a:solidFill>
                <a:cs typeface="Times New Roman" charset="0"/>
                <a:sym typeface="Times New Roman" charset="0"/>
              </a:rPr>
              <a:t> de </a:t>
            </a:r>
            <a:r>
              <a:rPr lang="en-US" sz="850" i="1" dirty="0" err="1" smtClean="0">
                <a:solidFill>
                  <a:srgbClr val="000000"/>
                </a:solidFill>
                <a:cs typeface="Times New Roman" charset="0"/>
                <a:sym typeface="Times New Roman" charset="0"/>
              </a:rPr>
              <a:t>plomo</a:t>
            </a:r>
            <a:r>
              <a:rPr lang="en-US" sz="850" i="1" dirty="0" smtClean="0">
                <a:solidFill>
                  <a:srgbClr val="000000"/>
                </a:solidFill>
                <a:cs typeface="Times New Roman" charset="0"/>
                <a:sym typeface="Times New Roman" charset="0"/>
              </a:rPr>
              <a:t> y </a:t>
            </a:r>
            <a:r>
              <a:rPr lang="en-US" sz="850" i="1" dirty="0" err="1" smtClean="0">
                <a:solidFill>
                  <a:srgbClr val="000000"/>
                </a:solidFill>
                <a:cs typeface="Times New Roman" charset="0"/>
                <a:sym typeface="Times New Roman" charset="0"/>
              </a:rPr>
              <a:t>ars</a:t>
            </a:r>
            <a:r>
              <a:rPr lang="en-US" sz="850" i="1" dirty="0" err="1" smtClean="0">
                <a:solidFill>
                  <a:srgbClr val="000000"/>
                </a:solidFill>
                <a:latin typeface="Times New Roman"/>
                <a:cs typeface="Times New Roman" charset="0"/>
                <a:sym typeface="Times New Roman" charset="0"/>
              </a:rPr>
              <a:t>é</a:t>
            </a:r>
            <a:r>
              <a:rPr lang="en-US" sz="850" i="1" dirty="0" err="1" smtClean="0">
                <a:solidFill>
                  <a:srgbClr val="000000"/>
                </a:solidFill>
                <a:cs typeface="Times New Roman" charset="0"/>
                <a:sym typeface="Times New Roman" charset="0"/>
              </a:rPr>
              <a:t>nico</a:t>
            </a:r>
            <a:r>
              <a:rPr lang="en-US" sz="850" i="1" dirty="0" smtClean="0">
                <a:solidFill>
                  <a:srgbClr val="000000"/>
                </a:solidFill>
                <a:cs typeface="Times New Roman" charset="0"/>
                <a:sym typeface="Times New Roman" charset="0"/>
              </a:rPr>
              <a:t>, 7 </a:t>
            </a:r>
            <a:r>
              <a:rPr lang="en-US" sz="850" i="1" dirty="0" err="1" smtClean="0">
                <a:solidFill>
                  <a:srgbClr val="000000"/>
                </a:solidFill>
                <a:cs typeface="Times New Roman" charset="0"/>
                <a:sym typeface="Times New Roman" charset="0"/>
              </a:rPr>
              <a:t>octubre</a:t>
            </a:r>
            <a:r>
              <a:rPr lang="en-US" sz="850" i="1" dirty="0" smtClean="0">
                <a:solidFill>
                  <a:srgbClr val="000000"/>
                </a:solidFill>
                <a:cs typeface="Times New Roman" charset="0"/>
                <a:sym typeface="Times New Roman" charset="0"/>
              </a:rPr>
              <a:t> de 2008]</a:t>
            </a:r>
            <a:r>
              <a:rPr lang="en-US" sz="850" dirty="0" smtClean="0">
                <a:solidFill>
                  <a:srgbClr val="000000"/>
                </a:solidFill>
                <a:cs typeface="Times New Roman" charset="0"/>
                <a:sym typeface="Times New Roman" charset="0"/>
              </a:rPr>
              <a:t>). </a:t>
            </a:r>
          </a:p>
          <a:p>
            <a:pPr>
              <a:spcBef>
                <a:spcPct val="10000"/>
              </a:spcBef>
              <a:tabLst/>
              <a:defRPr/>
            </a:pPr>
            <a:endParaRPr lang="en-US" sz="850" dirty="0" smtClean="0">
              <a:solidFill>
                <a:srgbClr val="000000"/>
              </a:solidFill>
              <a:cs typeface="Times New Roman" charset="0"/>
              <a:sym typeface="Times New Roman" charset="0"/>
            </a:endParaRPr>
          </a:p>
          <a:p>
            <a:pPr marL="228600" lvl="1" indent="-114300">
              <a:spcBef>
                <a:spcPct val="10000"/>
              </a:spcBef>
              <a:tabLst/>
              <a:defRPr/>
            </a:pPr>
            <a:r>
              <a:rPr lang="en-US" sz="850" dirty="0" smtClean="0">
                <a:solidFill>
                  <a:srgbClr val="000000"/>
                </a:solidFill>
                <a:cs typeface="Times New Roman" charset="0"/>
                <a:sym typeface="Times New Roman" charset="0"/>
              </a:rPr>
              <a:t>La </a:t>
            </a:r>
            <a:r>
              <a:rPr lang="en-US" sz="850" dirty="0" err="1" smtClean="0">
                <a:solidFill>
                  <a:srgbClr val="000000"/>
                </a:solidFill>
                <a:cs typeface="Times New Roman" charset="0"/>
                <a:sym typeface="Times New Roman" charset="0"/>
              </a:rPr>
              <a:t>regla</a:t>
            </a:r>
            <a:r>
              <a:rPr lang="en-US" sz="850" dirty="0" smtClean="0">
                <a:solidFill>
                  <a:srgbClr val="000000"/>
                </a:solidFill>
                <a:cs typeface="Times New Roman" charset="0"/>
                <a:sym typeface="Times New Roman" charset="0"/>
              </a:rPr>
              <a:t> RRP de la EPA </a:t>
            </a:r>
            <a:r>
              <a:rPr lang="en-US" sz="850" dirty="0" err="1" smtClean="0">
                <a:solidFill>
                  <a:srgbClr val="000000"/>
                </a:solidFill>
                <a:cs typeface="Times New Roman" charset="0"/>
                <a:sym typeface="Times New Roman" charset="0"/>
              </a:rPr>
              <a:t>supone</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que</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toda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vivienda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construida</a:t>
            </a:r>
            <a:r>
              <a:rPr lang="en-US" sz="850" dirty="0" smtClean="0">
                <a:solidFill>
                  <a:srgbClr val="000000"/>
                </a:solidFill>
                <a:cs typeface="Times New Roman" charset="0"/>
                <a:sym typeface="Times New Roman" charset="0"/>
              </a:rPr>
              <a:t> antes de 1978 </a:t>
            </a:r>
            <a:r>
              <a:rPr lang="en-US" sz="850" dirty="0" err="1" smtClean="0">
                <a:solidFill>
                  <a:srgbClr val="000000"/>
                </a:solidFill>
                <a:cs typeface="Times New Roman" charset="0"/>
                <a:sym typeface="Times New Roman" charset="0"/>
              </a:rPr>
              <a:t>contiene</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pintura</a:t>
            </a:r>
            <a:r>
              <a:rPr lang="en-US" sz="850" dirty="0" smtClean="0">
                <a:solidFill>
                  <a:srgbClr val="000000"/>
                </a:solidFill>
                <a:cs typeface="Times New Roman" charset="0"/>
                <a:sym typeface="Times New Roman" charset="0"/>
              </a:rPr>
              <a:t> a base de </a:t>
            </a:r>
            <a:r>
              <a:rPr lang="en-US" sz="850" dirty="0" err="1" smtClean="0">
                <a:solidFill>
                  <a:srgbClr val="000000"/>
                </a:solidFill>
                <a:cs typeface="Times New Roman" charset="0"/>
                <a:sym typeface="Times New Roman" charset="0"/>
              </a:rPr>
              <a:t>plomo</a:t>
            </a:r>
            <a:r>
              <a:rPr lang="en-US" sz="850" dirty="0" smtClean="0">
                <a:solidFill>
                  <a:srgbClr val="000000"/>
                </a:solidFill>
                <a:cs typeface="Times New Roman" charset="0"/>
                <a:sym typeface="Times New Roman" charset="0"/>
              </a:rPr>
              <a:t>, salvo </a:t>
            </a:r>
            <a:r>
              <a:rPr lang="en-US" sz="850" dirty="0" err="1" smtClean="0">
                <a:solidFill>
                  <a:srgbClr val="000000"/>
                </a:solidFill>
                <a:cs typeface="Times New Roman" charset="0"/>
                <a:sym typeface="Times New Roman" charset="0"/>
              </a:rPr>
              <a:t>que</a:t>
            </a:r>
            <a:r>
              <a:rPr lang="en-US" sz="850" dirty="0" smtClean="0">
                <a:solidFill>
                  <a:srgbClr val="000000"/>
                </a:solidFill>
                <a:cs typeface="Times New Roman" charset="0"/>
                <a:sym typeface="Times New Roman" charset="0"/>
              </a:rPr>
              <a:t> la </a:t>
            </a:r>
            <a:r>
              <a:rPr lang="en-US" sz="850" dirty="0" err="1" smtClean="0">
                <a:solidFill>
                  <a:srgbClr val="000000"/>
                </a:solidFill>
                <a:cs typeface="Times New Roman" charset="0"/>
                <a:sym typeface="Times New Roman" charset="0"/>
              </a:rPr>
              <a:t>vivienda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haya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sido</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sometida</a:t>
            </a:r>
            <a:r>
              <a:rPr lang="en-US" sz="850" dirty="0" smtClean="0">
                <a:solidFill>
                  <a:srgbClr val="000000"/>
                </a:solidFill>
                <a:cs typeface="Times New Roman" charset="0"/>
                <a:sym typeface="Times New Roman" charset="0"/>
              </a:rPr>
              <a:t> a </a:t>
            </a:r>
            <a:r>
              <a:rPr lang="en-US" sz="850" dirty="0" err="1" smtClean="0">
                <a:solidFill>
                  <a:srgbClr val="000000"/>
                </a:solidFill>
                <a:cs typeface="Times New Roman" charset="0"/>
                <a:sym typeface="Times New Roman" charset="0"/>
              </a:rPr>
              <a:t>pruebas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para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detectar</a:t>
            </a:r>
            <a:r>
              <a:rPr lang="en-US" sz="850" dirty="0" smtClean="0">
                <a:solidFill>
                  <a:srgbClr val="000000"/>
                </a:solidFill>
                <a:cs typeface="Times New Roman" charset="0"/>
                <a:sym typeface="Times New Roman" charset="0"/>
              </a:rPr>
              <a:t> la </a:t>
            </a:r>
            <a:r>
              <a:rPr lang="en-US" sz="850" dirty="0" err="1" smtClean="0">
                <a:solidFill>
                  <a:srgbClr val="000000"/>
                </a:solidFill>
                <a:cs typeface="Times New Roman" charset="0"/>
                <a:sym typeface="Times New Roman" charset="0"/>
              </a:rPr>
              <a:t>presencia</a:t>
            </a:r>
            <a:r>
              <a:rPr lang="en-US" sz="850" dirty="0" smtClean="0">
                <a:solidFill>
                  <a:srgbClr val="000000"/>
                </a:solidFill>
                <a:cs typeface="Times New Roman" charset="0"/>
                <a:sym typeface="Times New Roman" charset="0"/>
              </a:rPr>
              <a:t> de </a:t>
            </a:r>
            <a:r>
              <a:rPr lang="en-US" sz="850" dirty="0" err="1" smtClean="0">
                <a:solidFill>
                  <a:srgbClr val="000000"/>
                </a:solidFill>
                <a:cs typeface="Times New Roman" charset="0"/>
                <a:sym typeface="Times New Roman" charset="0"/>
              </a:rPr>
              <a:t>pintura</a:t>
            </a:r>
            <a:r>
              <a:rPr lang="en-US" sz="850" dirty="0" smtClean="0">
                <a:solidFill>
                  <a:srgbClr val="000000"/>
                </a:solidFill>
                <a:cs typeface="Times New Roman" charset="0"/>
                <a:sym typeface="Times New Roman" charset="0"/>
              </a:rPr>
              <a:t> a base de </a:t>
            </a:r>
            <a:r>
              <a:rPr lang="en-US" sz="850" dirty="0" err="1" smtClean="0">
                <a:solidFill>
                  <a:srgbClr val="000000"/>
                </a:solidFill>
                <a:cs typeface="Times New Roman" charset="0"/>
                <a:sym typeface="Times New Roman" charset="0"/>
              </a:rPr>
              <a:t>plomo</a:t>
            </a:r>
            <a:r>
              <a:rPr lang="en-US" sz="850" dirty="0" smtClean="0">
                <a:solidFill>
                  <a:srgbClr val="000000"/>
                </a:solidFill>
                <a:cs typeface="Times New Roman" charset="0"/>
                <a:sym typeface="Times New Roman" charset="0"/>
              </a:rPr>
              <a:t> y los </a:t>
            </a:r>
            <a:r>
              <a:rPr lang="en-US" sz="850" dirty="0" err="1" smtClean="0">
                <a:solidFill>
                  <a:srgbClr val="000000"/>
                </a:solidFill>
                <a:cs typeface="Times New Roman" charset="0"/>
                <a:sym typeface="Times New Roman" charset="0"/>
              </a:rPr>
              <a:t>resultados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hayan</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indicado</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que</a:t>
            </a:r>
            <a:r>
              <a:rPr lang="en-US" sz="850" dirty="0" smtClean="0">
                <a:solidFill>
                  <a:srgbClr val="000000"/>
                </a:solidFill>
                <a:cs typeface="Times New Roman" charset="0"/>
                <a:sym typeface="Times New Roman" charset="0"/>
              </a:rPr>
              <a:t> no </a:t>
            </a:r>
            <a:r>
              <a:rPr lang="en-US" sz="850" dirty="0" err="1" smtClean="0">
                <a:solidFill>
                  <a:srgbClr val="000000"/>
                </a:solidFill>
                <a:cs typeface="Times New Roman" charset="0"/>
                <a:sym typeface="Times New Roman" charset="0"/>
              </a:rPr>
              <a:t>contiene</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dicha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pintura</a:t>
            </a:r>
            <a:r>
              <a:rPr lang="en-US" sz="850" dirty="0" smtClean="0">
                <a:solidFill>
                  <a:srgbClr val="000000"/>
                </a:solidFill>
                <a:cs typeface="Times New Roman" charset="0"/>
                <a:sym typeface="Times New Roman" charset="0"/>
              </a:rPr>
              <a:t>.</a:t>
            </a:r>
          </a:p>
          <a:p>
            <a:pPr marL="228600" lvl="1" indent="-114300">
              <a:spcBef>
                <a:spcPct val="10000"/>
              </a:spcBef>
              <a:tabLst/>
              <a:defRPr/>
            </a:pPr>
            <a:r>
              <a:rPr lang="en-US" sz="850" dirty="0" smtClean="0">
                <a:solidFill>
                  <a:srgbClr val="000000"/>
                </a:solidFill>
                <a:cs typeface="Times New Roman" charset="0"/>
                <a:sym typeface="Times New Roman" charset="0"/>
              </a:rPr>
              <a:t>Los </a:t>
            </a:r>
            <a:r>
              <a:rPr lang="en-US" sz="850" dirty="0" err="1" smtClean="0">
                <a:solidFill>
                  <a:srgbClr val="000000"/>
                </a:solidFill>
                <a:cs typeface="Times New Roman" charset="0"/>
                <a:sym typeface="Times New Roman" charset="0"/>
              </a:rPr>
              <a:t>componentes</a:t>
            </a:r>
            <a:r>
              <a:rPr lang="en-US" sz="850" dirty="0" smtClean="0">
                <a:solidFill>
                  <a:srgbClr val="000000"/>
                </a:solidFill>
                <a:cs typeface="Times New Roman" charset="0"/>
                <a:sym typeface="Times New Roman" charset="0"/>
              </a:rPr>
              <a:t> con mayor </a:t>
            </a:r>
            <a:r>
              <a:rPr lang="en-US" sz="850" dirty="0" err="1" smtClean="0">
                <a:solidFill>
                  <a:srgbClr val="000000"/>
                </a:solidFill>
                <a:cs typeface="Times New Roman" charset="0"/>
                <a:sym typeface="Times New Roman" charset="0"/>
              </a:rPr>
              <a:t>tendencia</a:t>
            </a:r>
            <a:r>
              <a:rPr lang="en-US" sz="850" dirty="0" smtClean="0">
                <a:solidFill>
                  <a:srgbClr val="000000"/>
                </a:solidFill>
                <a:cs typeface="Times New Roman" charset="0"/>
                <a:sym typeface="Times New Roman" charset="0"/>
              </a:rPr>
              <a:t> a ser </a:t>
            </a:r>
            <a:r>
              <a:rPr lang="en-US" sz="850" dirty="0" err="1" smtClean="0">
                <a:solidFill>
                  <a:srgbClr val="000000"/>
                </a:solidFill>
                <a:cs typeface="Times New Roman" charset="0"/>
                <a:sym typeface="Times New Roman" charset="0"/>
              </a:rPr>
              <a:t>revestidos</a:t>
            </a:r>
            <a:r>
              <a:rPr lang="en-US" sz="850" dirty="0" smtClean="0">
                <a:solidFill>
                  <a:srgbClr val="000000"/>
                </a:solidFill>
                <a:cs typeface="Times New Roman" charset="0"/>
                <a:sym typeface="Times New Roman" charset="0"/>
              </a:rPr>
              <a:t> con </a:t>
            </a:r>
            <a:r>
              <a:rPr lang="en-US" sz="850" dirty="0" err="1" smtClean="0">
                <a:solidFill>
                  <a:srgbClr val="000000"/>
                </a:solidFill>
                <a:cs typeface="Times New Roman" charset="0"/>
                <a:sym typeface="Times New Roman" charset="0"/>
              </a:rPr>
              <a:t>pintura</a:t>
            </a:r>
            <a:r>
              <a:rPr lang="en-US" sz="850" dirty="0" smtClean="0">
                <a:solidFill>
                  <a:srgbClr val="000000"/>
                </a:solidFill>
                <a:cs typeface="Times New Roman" charset="0"/>
                <a:sym typeface="Times New Roman" charset="0"/>
              </a:rPr>
              <a:t> a base de </a:t>
            </a:r>
            <a:r>
              <a:rPr lang="en-US" sz="850" dirty="0" err="1" smtClean="0">
                <a:solidFill>
                  <a:srgbClr val="000000"/>
                </a:solidFill>
                <a:cs typeface="Times New Roman" charset="0"/>
                <a:sym typeface="Times New Roman" charset="0"/>
              </a:rPr>
              <a:t>plomo</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incluyen</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las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ventanas</a:t>
            </a:r>
            <a:r>
              <a:rPr lang="en-US" sz="850" dirty="0" smtClean="0">
                <a:solidFill>
                  <a:srgbClr val="000000"/>
                </a:solidFill>
                <a:cs typeface="Times New Roman" charset="0"/>
                <a:sym typeface="Times New Roman" charset="0"/>
              </a:rPr>
              <a:t> y </a:t>
            </a:r>
            <a:r>
              <a:rPr lang="en-US" sz="850" dirty="0" err="1" smtClean="0">
                <a:solidFill>
                  <a:srgbClr val="000000"/>
                </a:solidFill>
                <a:cs typeface="Times New Roman" charset="0"/>
                <a:sym typeface="Times New Roman" charset="0"/>
              </a:rPr>
              <a:t>puertas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interiores</a:t>
            </a:r>
            <a:r>
              <a:rPr lang="en-US" sz="850" dirty="0" smtClean="0">
                <a:solidFill>
                  <a:srgbClr val="000000"/>
                </a:solidFill>
                <a:cs typeface="Times New Roman" charset="0"/>
                <a:sym typeface="Times New Roman" charset="0"/>
              </a:rPr>
              <a:t> y </a:t>
            </a:r>
            <a:r>
              <a:rPr lang="en-US" sz="850" dirty="0" err="1" smtClean="0">
                <a:solidFill>
                  <a:srgbClr val="000000"/>
                </a:solidFill>
                <a:cs typeface="Times New Roman" charset="0"/>
                <a:sym typeface="Times New Roman" charset="0"/>
              </a:rPr>
              <a:t>exteriores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as</a:t>
            </a:r>
            <a:r>
              <a:rPr lang="en-US" sz="850" dirty="0" err="1" smtClean="0">
                <a:solidFill>
                  <a:srgbClr val="000000"/>
                </a:solidFill>
                <a:latin typeface="Times New Roman"/>
                <a:cs typeface="Times New Roman" charset="0"/>
                <a:sym typeface="Times New Roman" charset="0"/>
              </a:rPr>
              <a:t>í</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como</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tambi</a:t>
            </a:r>
            <a:r>
              <a:rPr lang="en-US" sz="850" dirty="0" err="1" smtClean="0">
                <a:solidFill>
                  <a:srgbClr val="000000"/>
                </a:solidFill>
                <a:latin typeface="Times New Roman"/>
                <a:cs typeface="Times New Roman" charset="0"/>
                <a:sym typeface="Times New Roman" charset="0"/>
              </a:rPr>
              <a:t>é</a:t>
            </a:r>
            <a:r>
              <a:rPr lang="en-US" sz="850" dirty="0" err="1" smtClean="0">
                <a:solidFill>
                  <a:srgbClr val="000000"/>
                </a:solidFill>
                <a:cs typeface="Times New Roman" charset="0"/>
                <a:sym typeface="Times New Roman" charset="0"/>
              </a:rPr>
              <a:t>n</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las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paredes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exteriores</a:t>
            </a:r>
            <a:r>
              <a:rPr lang="en-US" sz="850" dirty="0" smtClean="0">
                <a:solidFill>
                  <a:srgbClr val="000000"/>
                </a:solidFill>
                <a:cs typeface="Times New Roman" charset="0"/>
                <a:sym typeface="Times New Roman" charset="0"/>
              </a:rPr>
              <a:t> y los p</a:t>
            </a:r>
            <a:r>
              <a:rPr lang="es-ES_tradnl" sz="850" dirty="0" err="1" smtClean="0">
                <a:solidFill>
                  <a:srgbClr val="000000"/>
                </a:solidFill>
                <a:cs typeface="Times New Roman" charset="0"/>
                <a:sym typeface="Times New Roman" charset="0"/>
              </a:rPr>
              <a:t>orches</a:t>
            </a:r>
            <a:r>
              <a:rPr lang="en-US" sz="850" dirty="0" smtClean="0">
                <a:solidFill>
                  <a:srgbClr val="000000"/>
                </a:solidFill>
                <a:cs typeface="Times New Roman" charset="0"/>
                <a:sym typeface="Times New Roman" charset="0"/>
              </a:rPr>
              <a:t>.</a:t>
            </a:r>
          </a:p>
          <a:p>
            <a:pPr marL="228600" lvl="1" indent="-114300">
              <a:spcBef>
                <a:spcPct val="20000"/>
              </a:spcBef>
              <a:buFontTx/>
              <a:buNone/>
              <a:tabLst/>
              <a:defRPr/>
            </a:pPr>
            <a:endParaRPr lang="en-US" sz="850" dirty="0" smtClean="0">
              <a:solidFill>
                <a:srgbClr val="000000"/>
              </a:solidFill>
              <a:cs typeface="Times New Roman" charset="0"/>
              <a:sym typeface="Times New Roman" charset="0"/>
            </a:endParaRPr>
          </a:p>
          <a:p>
            <a:pPr>
              <a:spcBef>
                <a:spcPct val="0"/>
              </a:spcBef>
              <a:tabLst/>
              <a:defRPr/>
            </a:pPr>
            <a:r>
              <a:rPr lang="en-US" sz="850" b="1" dirty="0" err="1" smtClean="0">
                <a:solidFill>
                  <a:srgbClr val="000000"/>
                </a:solidFill>
                <a:cs typeface="Times New Roman" charset="0"/>
                <a:sym typeface="Times New Roman" charset="0"/>
              </a:rPr>
              <a:t>Viviendas</a:t>
            </a:r>
            <a:r>
              <a:rPr lang="en-US" sz="850" b="1" dirty="0" smtClean="0">
                <a:solidFill>
                  <a:srgbClr val="000000"/>
                </a:solidFill>
                <a:cs typeface="Times New Roman" charset="0"/>
                <a:sym typeface="Times New Roman" charset="0"/>
              </a:rPr>
              <a:t> </a:t>
            </a:r>
            <a:r>
              <a:rPr lang="en-US" sz="850" b="1" dirty="0" err="1" smtClean="0">
                <a:solidFill>
                  <a:srgbClr val="000000"/>
                </a:solidFill>
                <a:cs typeface="Times New Roman" charset="0"/>
                <a:sym typeface="Times New Roman" charset="0"/>
              </a:rPr>
              <a:t>construidas</a:t>
            </a:r>
            <a:r>
              <a:rPr lang="en-US" sz="850" b="1" dirty="0" smtClean="0">
                <a:solidFill>
                  <a:srgbClr val="000000"/>
                </a:solidFill>
                <a:cs typeface="Times New Roman" charset="0"/>
                <a:sym typeface="Times New Roman" charset="0"/>
              </a:rPr>
              <a:t> antes de 1960</a:t>
            </a:r>
            <a:r>
              <a:rPr lang="en-US" sz="850" dirty="0" smtClean="0">
                <a:solidFill>
                  <a:srgbClr val="000000"/>
                </a:solidFill>
                <a:cs typeface="Times New Roman" charset="0"/>
                <a:sym typeface="Times New Roman" charset="0"/>
              </a:rPr>
              <a:t> </a:t>
            </a:r>
          </a:p>
          <a:p>
            <a:pPr>
              <a:spcBef>
                <a:spcPct val="10000"/>
              </a:spcBef>
              <a:tabLst/>
              <a:defRPr/>
            </a:pPr>
            <a:r>
              <a:rPr lang="en-US" sz="850" dirty="0" smtClean="0">
                <a:solidFill>
                  <a:srgbClr val="000000"/>
                </a:solidFill>
                <a:cs typeface="Times New Roman" charset="0"/>
                <a:sym typeface="Times New Roman" charset="0"/>
              </a:rPr>
              <a:t>Es </a:t>
            </a:r>
            <a:r>
              <a:rPr lang="en-US" sz="850" dirty="0" err="1" smtClean="0">
                <a:solidFill>
                  <a:srgbClr val="000000"/>
                </a:solidFill>
                <a:cs typeface="Times New Roman" charset="0"/>
                <a:sym typeface="Times New Roman" charset="0"/>
              </a:rPr>
              <a:t>m</a:t>
            </a:r>
            <a:r>
              <a:rPr lang="en-US" sz="850" dirty="0" err="1" smtClean="0">
                <a:solidFill>
                  <a:srgbClr val="000000"/>
                </a:solidFill>
                <a:latin typeface="Times New Roman"/>
                <a:cs typeface="Times New Roman" charset="0"/>
                <a:sym typeface="Times New Roman" charset="0"/>
              </a:rPr>
              <a:t>á</a:t>
            </a:r>
            <a:r>
              <a:rPr lang="en-US" sz="850" dirty="0" err="1" smtClean="0">
                <a:solidFill>
                  <a:srgbClr val="000000"/>
                </a:solidFill>
                <a:cs typeface="Times New Roman" charset="0"/>
                <a:sym typeface="Times New Roman" charset="0"/>
              </a:rPr>
              <a:t>s</a:t>
            </a:r>
            <a:r>
              <a:rPr lang="en-US" sz="850" dirty="0" smtClean="0">
                <a:solidFill>
                  <a:srgbClr val="000000"/>
                </a:solidFill>
                <a:cs typeface="Times New Roman" charset="0"/>
                <a:sym typeface="Times New Roman" charset="0"/>
              </a:rPr>
              <a:t> probable </a:t>
            </a:r>
            <a:r>
              <a:rPr lang="en-US" sz="850" dirty="0" err="1" smtClean="0">
                <a:solidFill>
                  <a:srgbClr val="000000"/>
                </a:solidFill>
                <a:cs typeface="Times New Roman" charset="0"/>
                <a:sym typeface="Times New Roman" charset="0"/>
              </a:rPr>
              <a:t>que</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las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viviendas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construidas</a:t>
            </a:r>
            <a:r>
              <a:rPr lang="en-US" sz="850" dirty="0" smtClean="0">
                <a:solidFill>
                  <a:srgbClr val="000000"/>
                </a:solidFill>
                <a:cs typeface="Times New Roman" charset="0"/>
                <a:sym typeface="Times New Roman" charset="0"/>
              </a:rPr>
              <a:t> antes de 1960 </a:t>
            </a:r>
            <a:r>
              <a:rPr lang="en-US" sz="850" dirty="0" err="1" smtClean="0">
                <a:solidFill>
                  <a:srgbClr val="000000"/>
                </a:solidFill>
                <a:cs typeface="Times New Roman" charset="0"/>
                <a:sym typeface="Times New Roman" charset="0"/>
              </a:rPr>
              <a:t>contengan</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pintura</a:t>
            </a:r>
            <a:r>
              <a:rPr lang="en-US" sz="850" dirty="0" smtClean="0">
                <a:solidFill>
                  <a:srgbClr val="000000"/>
                </a:solidFill>
                <a:cs typeface="Times New Roman" charset="0"/>
                <a:sym typeface="Times New Roman" charset="0"/>
              </a:rPr>
              <a:t> a base de </a:t>
            </a:r>
            <a:r>
              <a:rPr lang="en-US" sz="850" dirty="0" err="1" smtClean="0">
                <a:solidFill>
                  <a:srgbClr val="000000"/>
                </a:solidFill>
                <a:cs typeface="Times New Roman" charset="0"/>
                <a:sym typeface="Times New Roman" charset="0"/>
              </a:rPr>
              <a:t>plomo</a:t>
            </a:r>
            <a:r>
              <a:rPr lang="en-US" sz="850" dirty="0" smtClean="0">
                <a:solidFill>
                  <a:srgbClr val="000000"/>
                </a:solidFill>
                <a:cs typeface="Times New Roman" charset="0"/>
                <a:sym typeface="Times New Roman" charset="0"/>
              </a:rPr>
              <a:t>, a </a:t>
            </a:r>
            <a:r>
              <a:rPr lang="en-US" sz="850" dirty="0" err="1" smtClean="0">
                <a:solidFill>
                  <a:srgbClr val="000000"/>
                </a:solidFill>
                <a:cs typeface="Times New Roman" charset="0"/>
                <a:sym typeface="Times New Roman" charset="0"/>
              </a:rPr>
              <a:t>diferencia</a:t>
            </a:r>
            <a:r>
              <a:rPr lang="en-US" sz="850" dirty="0" smtClean="0">
                <a:solidFill>
                  <a:srgbClr val="000000"/>
                </a:solidFill>
                <a:cs typeface="Times New Roman" charset="0"/>
                <a:sym typeface="Times New Roman" charset="0"/>
              </a:rPr>
              <a:t> de </a:t>
            </a:r>
            <a:r>
              <a:rPr lang="en-US" sz="850" dirty="0" err="1" smtClean="0">
                <a:solidFill>
                  <a:srgbClr val="000000"/>
                </a:solidFill>
                <a:cs typeface="Times New Roman" charset="0"/>
                <a:sym typeface="Times New Roman" charset="0"/>
              </a:rPr>
              <a:t>aquellas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construidas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despu</a:t>
            </a:r>
            <a:r>
              <a:rPr lang="en-US" sz="850" dirty="0" err="1" smtClean="0">
                <a:solidFill>
                  <a:srgbClr val="000000"/>
                </a:solidFill>
                <a:latin typeface="Times New Roman"/>
                <a:cs typeface="Times New Roman" charset="0"/>
                <a:sym typeface="Times New Roman" charset="0"/>
              </a:rPr>
              <a:t>é</a:t>
            </a:r>
            <a:r>
              <a:rPr lang="en-US" sz="850" dirty="0" err="1" smtClean="0">
                <a:solidFill>
                  <a:srgbClr val="000000"/>
                </a:solidFill>
                <a:cs typeface="Times New Roman" charset="0"/>
                <a:sym typeface="Times New Roman" charset="0"/>
              </a:rPr>
              <a:t>s</a:t>
            </a:r>
            <a:r>
              <a:rPr lang="en-US" sz="850" dirty="0" smtClean="0">
                <a:solidFill>
                  <a:srgbClr val="000000"/>
                </a:solidFill>
                <a:cs typeface="Times New Roman" charset="0"/>
                <a:sym typeface="Times New Roman" charset="0"/>
              </a:rPr>
              <a:t> de </a:t>
            </a:r>
            <a:r>
              <a:rPr lang="en-US" sz="850" dirty="0" err="1" smtClean="0">
                <a:solidFill>
                  <a:srgbClr val="000000"/>
                </a:solidFill>
                <a:cs typeface="Times New Roman" charset="0"/>
                <a:sym typeface="Times New Roman" charset="0"/>
              </a:rPr>
              <a:t>dicho</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a</a:t>
            </a:r>
            <a:r>
              <a:rPr lang="en-US" sz="850" dirty="0" err="1" smtClean="0">
                <a:solidFill>
                  <a:srgbClr val="000000"/>
                </a:solidFill>
                <a:latin typeface="Times New Roman"/>
                <a:cs typeface="Times New Roman" charset="0"/>
                <a:sym typeface="Times New Roman" charset="0"/>
              </a:rPr>
              <a:t>ñ</a:t>
            </a:r>
            <a:r>
              <a:rPr lang="en-US" sz="850" dirty="0" err="1" smtClean="0">
                <a:solidFill>
                  <a:srgbClr val="000000"/>
                </a:solidFill>
                <a:cs typeface="Times New Roman" charset="0"/>
                <a:sym typeface="Times New Roman" charset="0"/>
              </a:rPr>
              <a:t>o</a:t>
            </a:r>
            <a:r>
              <a:rPr lang="en-US" sz="850" dirty="0" smtClean="0">
                <a:solidFill>
                  <a:srgbClr val="000000"/>
                </a:solidFill>
                <a:cs typeface="Times New Roman" charset="0"/>
                <a:sym typeface="Times New Roman" charset="0"/>
              </a:rPr>
              <a:t>; del </a:t>
            </a:r>
            <a:r>
              <a:rPr lang="en-US" sz="850" dirty="0" err="1" smtClean="0">
                <a:solidFill>
                  <a:srgbClr val="000000"/>
                </a:solidFill>
                <a:cs typeface="Times New Roman" charset="0"/>
                <a:sym typeface="Times New Roman" charset="0"/>
              </a:rPr>
              <a:t>mismo</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modo</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es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m</a:t>
            </a:r>
            <a:r>
              <a:rPr lang="en-US" sz="850" dirty="0" err="1" smtClean="0">
                <a:solidFill>
                  <a:srgbClr val="000000"/>
                </a:solidFill>
                <a:latin typeface="Times New Roman"/>
                <a:cs typeface="Times New Roman" charset="0"/>
                <a:sym typeface="Times New Roman" charset="0"/>
              </a:rPr>
              <a:t>á</a:t>
            </a:r>
            <a:r>
              <a:rPr lang="en-US" sz="850" dirty="0" err="1" smtClean="0">
                <a:solidFill>
                  <a:srgbClr val="000000"/>
                </a:solidFill>
                <a:cs typeface="Times New Roman" charset="0"/>
                <a:sym typeface="Times New Roman" charset="0"/>
              </a:rPr>
              <a:t>s</a:t>
            </a:r>
            <a:r>
              <a:rPr lang="en-US" sz="850" dirty="0" smtClean="0">
                <a:solidFill>
                  <a:srgbClr val="000000"/>
                </a:solidFill>
                <a:cs typeface="Times New Roman" charset="0"/>
                <a:sym typeface="Times New Roman" charset="0"/>
              </a:rPr>
              <a:t> probable </a:t>
            </a:r>
            <a:r>
              <a:rPr lang="en-US" sz="850" dirty="0" err="1" smtClean="0">
                <a:solidFill>
                  <a:srgbClr val="000000"/>
                </a:solidFill>
                <a:cs typeface="Times New Roman" charset="0"/>
                <a:sym typeface="Times New Roman" charset="0"/>
              </a:rPr>
              <a:t>que</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las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primeras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tengan</a:t>
            </a:r>
            <a:r>
              <a:rPr lang="en-US" sz="850" dirty="0" smtClean="0">
                <a:solidFill>
                  <a:srgbClr val="000000"/>
                </a:solidFill>
                <a:cs typeface="Times New Roman" charset="0"/>
                <a:sym typeface="Times New Roman" charset="0"/>
              </a:rPr>
              <a:t> superficies de </a:t>
            </a:r>
            <a:r>
              <a:rPr lang="en-US" sz="850" dirty="0" err="1" smtClean="0">
                <a:solidFill>
                  <a:srgbClr val="000000"/>
                </a:solidFill>
                <a:cs typeface="Times New Roman" charset="0"/>
                <a:sym typeface="Times New Roman" charset="0"/>
              </a:rPr>
              <a:t>pintura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deteriorada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debido</a:t>
            </a:r>
            <a:r>
              <a:rPr lang="en-US" sz="850" dirty="0" smtClean="0">
                <a:solidFill>
                  <a:srgbClr val="000000"/>
                </a:solidFill>
                <a:cs typeface="Times New Roman" charset="0"/>
                <a:sym typeface="Times New Roman" charset="0"/>
              </a:rPr>
              <a:t> al </a:t>
            </a:r>
            <a:r>
              <a:rPr lang="en-US" sz="850" dirty="0" err="1" smtClean="0">
                <a:solidFill>
                  <a:srgbClr val="000000"/>
                </a:solidFill>
                <a:cs typeface="Times New Roman" charset="0"/>
                <a:sym typeface="Times New Roman" charset="0"/>
              </a:rPr>
              <a:t>paso</a:t>
            </a:r>
            <a:r>
              <a:rPr lang="en-US" sz="850" dirty="0" smtClean="0">
                <a:solidFill>
                  <a:srgbClr val="000000"/>
                </a:solidFill>
                <a:cs typeface="Times New Roman" charset="0"/>
                <a:sym typeface="Times New Roman" charset="0"/>
              </a:rPr>
              <a:t> del </a:t>
            </a:r>
            <a:r>
              <a:rPr lang="en-US" sz="850" dirty="0" err="1" smtClean="0">
                <a:solidFill>
                  <a:srgbClr val="000000"/>
                </a:solidFill>
                <a:cs typeface="Times New Roman" charset="0"/>
                <a:sym typeface="Times New Roman" charset="0"/>
              </a:rPr>
              <a:t>tiempo</a:t>
            </a:r>
            <a:r>
              <a:rPr lang="en-US" sz="850" dirty="0" smtClean="0">
                <a:solidFill>
                  <a:srgbClr val="000000"/>
                </a:solidFill>
                <a:cs typeface="Times New Roman" charset="0"/>
                <a:sym typeface="Times New Roman" charset="0"/>
              </a:rPr>
              <a:t>.</a:t>
            </a:r>
            <a:r>
              <a:rPr lang="es-ES_tradnl"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Adem</a:t>
            </a:r>
            <a:r>
              <a:rPr lang="en-US" sz="850" dirty="0" err="1" smtClean="0">
                <a:solidFill>
                  <a:srgbClr val="000000"/>
                </a:solidFill>
                <a:latin typeface="Times New Roman"/>
                <a:cs typeface="Times New Roman" charset="0"/>
                <a:sym typeface="Times New Roman" charset="0"/>
              </a:rPr>
              <a:t>á</a:t>
            </a:r>
            <a:r>
              <a:rPr lang="en-US" sz="850" dirty="0" err="1" smtClean="0">
                <a:solidFill>
                  <a:srgbClr val="000000"/>
                </a:solidFill>
                <a:cs typeface="Times New Roman" charset="0"/>
                <a:sym typeface="Times New Roman" charset="0"/>
              </a:rPr>
              <a:t>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las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concentraciones</a:t>
            </a:r>
            <a:r>
              <a:rPr lang="en-US" sz="850" dirty="0" smtClean="0">
                <a:solidFill>
                  <a:srgbClr val="000000"/>
                </a:solidFill>
                <a:cs typeface="Times New Roman" charset="0"/>
                <a:sym typeface="Times New Roman" charset="0"/>
              </a:rPr>
              <a:t> de </a:t>
            </a:r>
            <a:r>
              <a:rPr lang="en-US" sz="850" dirty="0" err="1" smtClean="0">
                <a:solidFill>
                  <a:srgbClr val="000000"/>
                </a:solidFill>
                <a:cs typeface="Times New Roman" charset="0"/>
                <a:sym typeface="Times New Roman" charset="0"/>
              </a:rPr>
              <a:t>plomo</a:t>
            </a:r>
            <a:r>
              <a:rPr lang="en-US" sz="850" dirty="0" smtClean="0">
                <a:solidFill>
                  <a:srgbClr val="000000"/>
                </a:solidFill>
                <a:cs typeface="Times New Roman" charset="0"/>
                <a:sym typeface="Times New Roman" charset="0"/>
              </a:rPr>
              <a:t> en la </a:t>
            </a:r>
            <a:r>
              <a:rPr lang="en-US" sz="850" dirty="0" err="1" smtClean="0">
                <a:solidFill>
                  <a:srgbClr val="000000"/>
                </a:solidFill>
                <a:cs typeface="Times New Roman" charset="0"/>
                <a:sym typeface="Times New Roman" charset="0"/>
              </a:rPr>
              <a:t>pintura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eran</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m</a:t>
            </a:r>
            <a:r>
              <a:rPr lang="en-US" sz="850" dirty="0" err="1" smtClean="0">
                <a:solidFill>
                  <a:srgbClr val="000000"/>
                </a:solidFill>
                <a:latin typeface="Times New Roman"/>
                <a:cs typeface="Times New Roman" charset="0"/>
                <a:sym typeface="Times New Roman" charset="0"/>
              </a:rPr>
              <a:t>á</a:t>
            </a:r>
            <a:r>
              <a:rPr lang="en-US" sz="850" dirty="0" err="1" smtClean="0">
                <a:solidFill>
                  <a:srgbClr val="000000"/>
                </a:solidFill>
                <a:cs typeface="Times New Roman" charset="0"/>
                <a:sym typeface="Times New Roman" charset="0"/>
              </a:rPr>
              <a:t>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altas</a:t>
            </a:r>
            <a:r>
              <a:rPr lang="en-US" sz="850" dirty="0" smtClean="0">
                <a:solidFill>
                  <a:srgbClr val="000000"/>
                </a:solidFill>
                <a:cs typeface="Times New Roman" charset="0"/>
                <a:sym typeface="Times New Roman" charset="0"/>
              </a:rPr>
              <a:t> antes de la </a:t>
            </a:r>
            <a:r>
              <a:rPr lang="en-US" sz="850" dirty="0" err="1" smtClean="0">
                <a:solidFill>
                  <a:srgbClr val="000000"/>
                </a:solidFill>
                <a:cs typeface="Times New Roman" charset="0"/>
                <a:sym typeface="Times New Roman" charset="0"/>
              </a:rPr>
              <a:t>d</a:t>
            </a:r>
            <a:r>
              <a:rPr lang="en-US" sz="850" dirty="0" err="1" smtClean="0">
                <a:solidFill>
                  <a:srgbClr val="000000"/>
                </a:solidFill>
                <a:latin typeface="Times New Roman"/>
                <a:cs typeface="Times New Roman" charset="0"/>
                <a:sym typeface="Times New Roman" charset="0"/>
              </a:rPr>
              <a:t>é</a:t>
            </a:r>
            <a:r>
              <a:rPr lang="en-US" sz="850" dirty="0" err="1" smtClean="0">
                <a:solidFill>
                  <a:srgbClr val="000000"/>
                </a:solidFill>
                <a:cs typeface="Times New Roman" charset="0"/>
                <a:sym typeface="Times New Roman" charset="0"/>
              </a:rPr>
              <a:t>cada</a:t>
            </a:r>
            <a:r>
              <a:rPr lang="en-US" sz="850" dirty="0" smtClean="0">
                <a:solidFill>
                  <a:srgbClr val="000000"/>
                </a:solidFill>
                <a:cs typeface="Times New Roman" charset="0"/>
                <a:sym typeface="Times New Roman" charset="0"/>
              </a:rPr>
              <a:t> de 1950, </a:t>
            </a:r>
            <a:r>
              <a:rPr lang="en-US" sz="850" dirty="0" err="1" smtClean="0">
                <a:solidFill>
                  <a:srgbClr val="000000"/>
                </a:solidFill>
                <a:cs typeface="Times New Roman" charset="0"/>
                <a:sym typeface="Times New Roman" charset="0"/>
              </a:rPr>
              <a:t>cuando</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las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empresas</a:t>
            </a:r>
            <a:r>
              <a:rPr lang="en-US" sz="850" dirty="0" smtClean="0">
                <a:solidFill>
                  <a:srgbClr val="000000"/>
                </a:solidFill>
                <a:cs typeface="Times New Roman" charset="0"/>
                <a:sym typeface="Times New Roman" charset="0"/>
              </a:rPr>
              <a:t> de </a:t>
            </a:r>
            <a:r>
              <a:rPr lang="en-US" sz="850" dirty="0" err="1" smtClean="0">
                <a:solidFill>
                  <a:srgbClr val="000000"/>
                </a:solidFill>
                <a:cs typeface="Times New Roman" charset="0"/>
                <a:sym typeface="Times New Roman" charset="0"/>
              </a:rPr>
              <a:t>pinturas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comenzaron</a:t>
            </a:r>
            <a:r>
              <a:rPr lang="en-US" sz="850" dirty="0" smtClean="0">
                <a:solidFill>
                  <a:srgbClr val="000000"/>
                </a:solidFill>
                <a:cs typeface="Times New Roman" charset="0"/>
                <a:sym typeface="Times New Roman" charset="0"/>
              </a:rPr>
              <a:t> a </a:t>
            </a:r>
            <a:r>
              <a:rPr lang="en-US" sz="850" dirty="0" err="1" smtClean="0">
                <a:solidFill>
                  <a:srgbClr val="000000"/>
                </a:solidFill>
                <a:cs typeface="Times New Roman" charset="0"/>
                <a:sym typeface="Times New Roman" charset="0"/>
              </a:rPr>
              <a:t>usar</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menos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plomo</a:t>
            </a:r>
            <a:r>
              <a:rPr lang="en-US" sz="850" dirty="0" smtClean="0">
                <a:solidFill>
                  <a:srgbClr val="000000"/>
                </a:solidFill>
                <a:cs typeface="Times New Roman" charset="0"/>
                <a:sym typeface="Times New Roman" charset="0"/>
              </a:rPr>
              <a:t> en la </a:t>
            </a:r>
            <a:r>
              <a:rPr lang="en-US" sz="850" dirty="0" err="1" smtClean="0">
                <a:solidFill>
                  <a:srgbClr val="000000"/>
                </a:solidFill>
                <a:cs typeface="Times New Roman" charset="0"/>
                <a:sym typeface="Times New Roman" charset="0"/>
              </a:rPr>
              <a:t>pintura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que</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fabricaban</a:t>
            </a:r>
            <a:r>
              <a:rPr lang="en-US" sz="850" dirty="0" smtClean="0">
                <a:solidFill>
                  <a:srgbClr val="000000"/>
                </a:solidFill>
                <a:cs typeface="Times New Roman" charset="0"/>
                <a:sym typeface="Times New Roman" charset="0"/>
              </a:rPr>
              <a:t>.</a:t>
            </a:r>
          </a:p>
          <a:p>
            <a:pPr>
              <a:spcBef>
                <a:spcPct val="10000"/>
              </a:spcBef>
              <a:tabLst/>
              <a:defRPr/>
            </a:pPr>
            <a:endParaRPr lang="en-US" sz="850" dirty="0" smtClean="0">
              <a:solidFill>
                <a:srgbClr val="000000"/>
              </a:solidFill>
              <a:cs typeface="Times New Roman" charset="0"/>
              <a:sym typeface="Times New Roman" charset="0"/>
            </a:endParaRPr>
          </a:p>
          <a:p>
            <a:pPr>
              <a:spcBef>
                <a:spcPct val="10000"/>
              </a:spcBef>
              <a:tabLst/>
              <a:defRPr/>
            </a:pPr>
            <a:r>
              <a:rPr lang="en-US" sz="850" dirty="0" err="1" smtClean="0">
                <a:solidFill>
                  <a:srgbClr val="000000"/>
                </a:solidFill>
                <a:cs typeface="Times New Roman" charset="0"/>
                <a:sym typeface="Times New Roman" charset="0"/>
              </a:rPr>
              <a:t>Considere</a:t>
            </a:r>
            <a:r>
              <a:rPr lang="en-US" sz="850" dirty="0" smtClean="0">
                <a:solidFill>
                  <a:srgbClr val="000000"/>
                </a:solidFill>
                <a:cs typeface="Times New Roman" charset="0"/>
                <a:sym typeface="Times New Roman" charset="0"/>
              </a:rPr>
              <a:t> lo </a:t>
            </a:r>
            <a:r>
              <a:rPr lang="en-US" sz="850" dirty="0" err="1" smtClean="0">
                <a:solidFill>
                  <a:srgbClr val="000000"/>
                </a:solidFill>
                <a:cs typeface="Times New Roman" charset="0"/>
                <a:sym typeface="Times New Roman" charset="0"/>
              </a:rPr>
              <a:t>siguiente</a:t>
            </a:r>
            <a:r>
              <a:rPr lang="en-US" sz="850" dirty="0" smtClean="0">
                <a:solidFill>
                  <a:srgbClr val="000000"/>
                </a:solidFill>
                <a:cs typeface="Times New Roman" charset="0"/>
                <a:sym typeface="Times New Roman" charset="0"/>
              </a:rPr>
              <a:t>:</a:t>
            </a:r>
          </a:p>
          <a:p>
            <a:pPr marL="228600" lvl="1" indent="-114300">
              <a:spcBef>
                <a:spcPct val="10000"/>
              </a:spcBef>
              <a:tabLst/>
              <a:defRPr/>
            </a:pPr>
            <a:r>
              <a:rPr lang="es-ES_tradnl" sz="850" dirty="0" smtClean="0">
                <a:solidFill>
                  <a:srgbClr val="000000"/>
                </a:solidFill>
                <a:cs typeface="Times New Roman" charset="0"/>
                <a:sym typeface="Times New Roman" charset="0"/>
              </a:rPr>
              <a:t>El </a:t>
            </a:r>
            <a:r>
              <a:rPr lang="en-US" sz="850" dirty="0" smtClean="0">
                <a:solidFill>
                  <a:srgbClr val="000000"/>
                </a:solidFill>
                <a:cs typeface="Times New Roman" charset="0"/>
                <a:sym typeface="Times New Roman" charset="0"/>
              </a:rPr>
              <a:t>86% de </a:t>
            </a:r>
            <a:r>
              <a:rPr lang="en-US" sz="850" dirty="0" err="1" smtClean="0">
                <a:solidFill>
                  <a:srgbClr val="000000"/>
                </a:solidFill>
                <a:cs typeface="Times New Roman" charset="0"/>
                <a:sym typeface="Times New Roman" charset="0"/>
              </a:rPr>
              <a:t>las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viviendas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construidas</a:t>
            </a:r>
            <a:r>
              <a:rPr lang="en-US" sz="850" dirty="0" smtClean="0">
                <a:solidFill>
                  <a:srgbClr val="000000"/>
                </a:solidFill>
                <a:cs typeface="Times New Roman" charset="0"/>
                <a:sym typeface="Times New Roman" charset="0"/>
              </a:rPr>
              <a:t> antes de 1940 </a:t>
            </a:r>
            <a:r>
              <a:rPr lang="en-US" sz="850" dirty="0" err="1" smtClean="0">
                <a:solidFill>
                  <a:srgbClr val="000000"/>
                </a:solidFill>
                <a:cs typeface="Times New Roman" charset="0"/>
                <a:sym typeface="Times New Roman" charset="0"/>
              </a:rPr>
              <a:t>contienen</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pintura</a:t>
            </a:r>
            <a:r>
              <a:rPr lang="en-US" sz="850" dirty="0" smtClean="0">
                <a:solidFill>
                  <a:srgbClr val="000000"/>
                </a:solidFill>
                <a:cs typeface="Times New Roman" charset="0"/>
                <a:sym typeface="Times New Roman" charset="0"/>
              </a:rPr>
              <a:t> a base de </a:t>
            </a:r>
            <a:r>
              <a:rPr lang="en-US" sz="850" dirty="0" err="1" smtClean="0">
                <a:solidFill>
                  <a:srgbClr val="000000"/>
                </a:solidFill>
                <a:cs typeface="Times New Roman" charset="0"/>
                <a:sym typeface="Times New Roman" charset="0"/>
              </a:rPr>
              <a:t>plomo</a:t>
            </a:r>
            <a:r>
              <a:rPr lang="en-US" sz="850" dirty="0" smtClean="0">
                <a:solidFill>
                  <a:srgbClr val="000000"/>
                </a:solidFill>
                <a:cs typeface="Times New Roman" charset="0"/>
                <a:sym typeface="Times New Roman" charset="0"/>
              </a:rPr>
              <a:t>, al </a:t>
            </a:r>
            <a:r>
              <a:rPr lang="en-US" sz="850" dirty="0" err="1" smtClean="0">
                <a:solidFill>
                  <a:srgbClr val="000000"/>
                </a:solidFill>
                <a:cs typeface="Times New Roman" charset="0"/>
                <a:sym typeface="Times New Roman" charset="0"/>
              </a:rPr>
              <a:t>menos</a:t>
            </a:r>
            <a:r>
              <a:rPr lang="en-US" sz="850" dirty="0" smtClean="0">
                <a:solidFill>
                  <a:srgbClr val="000000"/>
                </a:solidFill>
                <a:cs typeface="Times New Roman" charset="0"/>
                <a:sym typeface="Times New Roman" charset="0"/>
              </a:rPr>
              <a:t> en </a:t>
            </a:r>
            <a:r>
              <a:rPr lang="en-US" sz="850" dirty="0" err="1" smtClean="0">
                <a:solidFill>
                  <a:srgbClr val="000000"/>
                </a:solidFill>
                <a:cs typeface="Times New Roman" charset="0"/>
                <a:sym typeface="Times New Roman" charset="0"/>
              </a:rPr>
              <a:t>una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superficie</a:t>
            </a:r>
            <a:r>
              <a:rPr lang="en-US" sz="850" dirty="0" smtClean="0">
                <a:solidFill>
                  <a:srgbClr val="000000"/>
                </a:solidFill>
                <a:cs typeface="Times New Roman" charset="0"/>
                <a:sym typeface="Times New Roman" charset="0"/>
              </a:rPr>
              <a:t>.</a:t>
            </a:r>
          </a:p>
          <a:p>
            <a:pPr marL="228600" lvl="1" indent="-114300">
              <a:spcBef>
                <a:spcPct val="10000"/>
              </a:spcBef>
              <a:tabLst/>
              <a:defRPr/>
            </a:pPr>
            <a:r>
              <a:rPr lang="es-ES_tradnl" sz="850" dirty="0" smtClean="0">
                <a:solidFill>
                  <a:srgbClr val="000000"/>
                </a:solidFill>
                <a:cs typeface="Times New Roman" charset="0"/>
                <a:sym typeface="Times New Roman" charset="0"/>
              </a:rPr>
              <a:t>El </a:t>
            </a:r>
            <a:r>
              <a:rPr lang="en-US" sz="850" dirty="0" smtClean="0">
                <a:solidFill>
                  <a:srgbClr val="000000"/>
                </a:solidFill>
                <a:cs typeface="Times New Roman" charset="0"/>
                <a:sym typeface="Times New Roman" charset="0"/>
              </a:rPr>
              <a:t>66% de </a:t>
            </a:r>
            <a:r>
              <a:rPr lang="en-US" sz="850" dirty="0" err="1" smtClean="0">
                <a:solidFill>
                  <a:srgbClr val="000000"/>
                </a:solidFill>
                <a:cs typeface="Times New Roman" charset="0"/>
                <a:sym typeface="Times New Roman" charset="0"/>
              </a:rPr>
              <a:t>las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viviendas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construidas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desde</a:t>
            </a:r>
            <a:r>
              <a:rPr lang="en-US" sz="850" dirty="0" smtClean="0">
                <a:solidFill>
                  <a:srgbClr val="000000"/>
                </a:solidFill>
                <a:cs typeface="Times New Roman" charset="0"/>
                <a:sym typeface="Times New Roman" charset="0"/>
              </a:rPr>
              <a:t> 1940 </a:t>
            </a:r>
            <a:r>
              <a:rPr lang="en-US" sz="850" dirty="0" err="1" smtClean="0">
                <a:solidFill>
                  <a:srgbClr val="000000"/>
                </a:solidFill>
                <a:cs typeface="Times New Roman" charset="0"/>
                <a:sym typeface="Times New Roman" charset="0"/>
              </a:rPr>
              <a:t>hasta</a:t>
            </a:r>
            <a:r>
              <a:rPr lang="en-US" sz="850" dirty="0" smtClean="0">
                <a:solidFill>
                  <a:srgbClr val="000000"/>
                </a:solidFill>
                <a:cs typeface="Times New Roman" charset="0"/>
                <a:sym typeface="Times New Roman" charset="0"/>
              </a:rPr>
              <a:t> 1959 </a:t>
            </a:r>
            <a:r>
              <a:rPr lang="en-US" sz="850" dirty="0" err="1" smtClean="0">
                <a:solidFill>
                  <a:srgbClr val="000000"/>
                </a:solidFill>
                <a:cs typeface="Times New Roman" charset="0"/>
                <a:sym typeface="Times New Roman" charset="0"/>
              </a:rPr>
              <a:t>contienen</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pintura</a:t>
            </a:r>
            <a:r>
              <a:rPr lang="en-US" sz="850" dirty="0" smtClean="0">
                <a:solidFill>
                  <a:srgbClr val="000000"/>
                </a:solidFill>
                <a:cs typeface="Times New Roman" charset="0"/>
                <a:sym typeface="Times New Roman" charset="0"/>
              </a:rPr>
              <a:t> a base de </a:t>
            </a:r>
            <a:r>
              <a:rPr lang="en-US" sz="850" dirty="0" err="1" smtClean="0">
                <a:solidFill>
                  <a:srgbClr val="000000"/>
                </a:solidFill>
                <a:cs typeface="Times New Roman" charset="0"/>
                <a:sym typeface="Times New Roman" charset="0"/>
              </a:rPr>
              <a:t>plomo</a:t>
            </a:r>
            <a:r>
              <a:rPr lang="en-US" sz="850" dirty="0" smtClean="0">
                <a:solidFill>
                  <a:srgbClr val="000000"/>
                </a:solidFill>
                <a:cs typeface="Times New Roman" charset="0"/>
                <a:sym typeface="Times New Roman" charset="0"/>
              </a:rPr>
              <a:t>, al </a:t>
            </a:r>
            <a:r>
              <a:rPr lang="en-US" sz="850" dirty="0" err="1" smtClean="0">
                <a:solidFill>
                  <a:srgbClr val="000000"/>
                </a:solidFill>
                <a:cs typeface="Times New Roman" charset="0"/>
                <a:sym typeface="Times New Roman" charset="0"/>
              </a:rPr>
              <a:t>menos</a:t>
            </a:r>
            <a:r>
              <a:rPr lang="en-US" sz="850" dirty="0" smtClean="0">
                <a:solidFill>
                  <a:srgbClr val="000000"/>
                </a:solidFill>
                <a:cs typeface="Times New Roman" charset="0"/>
                <a:sym typeface="Times New Roman" charset="0"/>
              </a:rPr>
              <a:t> en </a:t>
            </a:r>
            <a:r>
              <a:rPr lang="en-US" sz="850" dirty="0" err="1" smtClean="0">
                <a:solidFill>
                  <a:srgbClr val="000000"/>
                </a:solidFill>
                <a:cs typeface="Times New Roman" charset="0"/>
                <a:sym typeface="Times New Roman" charset="0"/>
              </a:rPr>
              <a:t>una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superficie</a:t>
            </a:r>
            <a:r>
              <a:rPr lang="en-US" sz="850" dirty="0" smtClean="0">
                <a:solidFill>
                  <a:srgbClr val="000000"/>
                </a:solidFill>
                <a:cs typeface="Times New Roman" charset="0"/>
                <a:sym typeface="Times New Roman" charset="0"/>
              </a:rPr>
              <a:t>.</a:t>
            </a:r>
          </a:p>
          <a:p>
            <a:pPr>
              <a:spcBef>
                <a:spcPct val="10000"/>
              </a:spcBef>
              <a:tabLst/>
              <a:defRPr/>
            </a:pPr>
            <a:endParaRPr lang="en-US" sz="850" dirty="0" smtClean="0">
              <a:solidFill>
                <a:srgbClr val="000000"/>
              </a:solidFill>
              <a:cs typeface="Times New Roman" charset="0"/>
              <a:sym typeface="Times New Roman" charset="0"/>
            </a:endParaRPr>
          </a:p>
          <a:p>
            <a:pPr>
              <a:spcBef>
                <a:spcPct val="10000"/>
              </a:spcBef>
              <a:tabLst/>
              <a:defRPr/>
            </a:pPr>
            <a:r>
              <a:rPr lang="en-US" sz="850" dirty="0" smtClean="0">
                <a:solidFill>
                  <a:srgbClr val="000000"/>
                </a:solidFill>
                <a:cs typeface="Times New Roman" charset="0"/>
                <a:sym typeface="Times New Roman" charset="0"/>
              </a:rPr>
              <a:t>Nota: La </a:t>
            </a:r>
            <a:r>
              <a:rPr lang="en-US" sz="850" dirty="0" err="1" smtClean="0">
                <a:solidFill>
                  <a:srgbClr val="000000"/>
                </a:solidFill>
                <a:cs typeface="Times New Roman" charset="0"/>
                <a:sym typeface="Times New Roman" charset="0"/>
              </a:rPr>
              <a:t>determinaci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cs typeface="Times New Roman" charset="0"/>
                <a:sym typeface="Times New Roman" charset="0"/>
              </a:rPr>
              <a:t>n</a:t>
            </a:r>
            <a:r>
              <a:rPr lang="en-US" sz="850" dirty="0" smtClean="0">
                <a:solidFill>
                  <a:srgbClr val="000000"/>
                </a:solidFill>
                <a:cs typeface="Times New Roman" charset="0"/>
                <a:sym typeface="Times New Roman" charset="0"/>
              </a:rPr>
              <a:t> de la </a:t>
            </a:r>
            <a:r>
              <a:rPr lang="en-US" sz="850" dirty="0" err="1" smtClean="0">
                <a:solidFill>
                  <a:srgbClr val="000000"/>
                </a:solidFill>
                <a:cs typeface="Times New Roman" charset="0"/>
                <a:sym typeface="Times New Roman" charset="0"/>
              </a:rPr>
              <a:t>antig</a:t>
            </a:r>
            <a:r>
              <a:rPr lang="en-US" sz="850" dirty="0" err="1" smtClean="0">
                <a:solidFill>
                  <a:srgbClr val="000000"/>
                </a:solidFill>
                <a:latin typeface="Times New Roman"/>
                <a:cs typeface="Times New Roman" charset="0"/>
                <a:sym typeface="Times New Roman" charset="0"/>
              </a:rPr>
              <a:t>ü</a:t>
            </a:r>
            <a:r>
              <a:rPr lang="en-US" sz="850" dirty="0" err="1" smtClean="0">
                <a:solidFill>
                  <a:srgbClr val="000000"/>
                </a:solidFill>
                <a:cs typeface="Times New Roman" charset="0"/>
                <a:sym typeface="Times New Roman" charset="0"/>
              </a:rPr>
              <a:t>edad</a:t>
            </a:r>
            <a:r>
              <a:rPr lang="en-US" sz="850" dirty="0" smtClean="0">
                <a:solidFill>
                  <a:srgbClr val="000000"/>
                </a:solidFill>
                <a:cs typeface="Times New Roman" charset="0"/>
                <a:sym typeface="Times New Roman" charset="0"/>
              </a:rPr>
              <a:t> de </a:t>
            </a:r>
            <a:r>
              <a:rPr lang="en-US" sz="850" dirty="0" err="1" smtClean="0">
                <a:solidFill>
                  <a:srgbClr val="000000"/>
                </a:solidFill>
                <a:cs typeface="Times New Roman" charset="0"/>
                <a:sym typeface="Times New Roman" charset="0"/>
              </a:rPr>
              <a:t>una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propiedad</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puede</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requerir</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cierta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investigaci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cs typeface="Times New Roman" charset="0"/>
                <a:sym typeface="Times New Roman" charset="0"/>
              </a:rPr>
              <a:t>n</a:t>
            </a:r>
            <a:r>
              <a:rPr lang="en-US" sz="850" dirty="0" smtClean="0">
                <a:solidFill>
                  <a:srgbClr val="000000"/>
                </a:solidFill>
                <a:cs typeface="Times New Roman" charset="0"/>
                <a:sym typeface="Times New Roman" charset="0"/>
              </a:rPr>
              <a:t>. En </a:t>
            </a:r>
            <a:r>
              <a:rPr lang="en-US" sz="850" dirty="0" err="1" smtClean="0">
                <a:solidFill>
                  <a:srgbClr val="000000"/>
                </a:solidFill>
                <a:cs typeface="Times New Roman" charset="0"/>
                <a:sym typeface="Times New Roman" charset="0"/>
              </a:rPr>
              <a:t>muchas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localidades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si</a:t>
            </a:r>
            <a:r>
              <a:rPr lang="en-US" sz="850" dirty="0" smtClean="0">
                <a:solidFill>
                  <a:srgbClr val="000000"/>
                </a:solidFill>
                <a:cs typeface="Times New Roman" charset="0"/>
                <a:sym typeface="Times New Roman" charset="0"/>
              </a:rPr>
              <a:t> el </a:t>
            </a:r>
            <a:r>
              <a:rPr lang="en-US" sz="850" dirty="0" err="1" smtClean="0">
                <a:solidFill>
                  <a:srgbClr val="000000"/>
                </a:solidFill>
                <a:cs typeface="Times New Roman" charset="0"/>
                <a:sym typeface="Times New Roman" charset="0"/>
              </a:rPr>
              <a:t>propietario</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desconoce</a:t>
            </a:r>
            <a:r>
              <a:rPr lang="en-US" sz="850" dirty="0" smtClean="0">
                <a:solidFill>
                  <a:srgbClr val="000000"/>
                </a:solidFill>
                <a:cs typeface="Times New Roman" charset="0"/>
                <a:sym typeface="Times New Roman" charset="0"/>
              </a:rPr>
              <a:t> o no </a:t>
            </a:r>
            <a:r>
              <a:rPr lang="en-US" sz="850" dirty="0" err="1" smtClean="0">
                <a:solidFill>
                  <a:srgbClr val="000000"/>
                </a:solidFill>
                <a:cs typeface="Times New Roman" charset="0"/>
                <a:sym typeface="Times New Roman" charset="0"/>
              </a:rPr>
              <a:t>tiene</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acceso</a:t>
            </a:r>
            <a:r>
              <a:rPr lang="en-US" sz="850" dirty="0" smtClean="0">
                <a:solidFill>
                  <a:srgbClr val="000000"/>
                </a:solidFill>
                <a:cs typeface="Times New Roman" charset="0"/>
                <a:sym typeface="Times New Roman" charset="0"/>
              </a:rPr>
              <a:t> a los </a:t>
            </a:r>
            <a:r>
              <a:rPr lang="en-US" sz="850" dirty="0" err="1" smtClean="0">
                <a:solidFill>
                  <a:srgbClr val="000000"/>
                </a:solidFill>
                <a:cs typeface="Times New Roman" charset="0"/>
                <a:sym typeface="Times New Roman" charset="0"/>
              </a:rPr>
              <a:t>registros</a:t>
            </a:r>
            <a:r>
              <a:rPr lang="en-US" sz="850" dirty="0" smtClean="0">
                <a:solidFill>
                  <a:srgbClr val="000000"/>
                </a:solidFill>
                <a:cs typeface="Times New Roman" charset="0"/>
                <a:sym typeface="Times New Roman" charset="0"/>
              </a:rPr>
              <a:t>, </a:t>
            </a:r>
            <a:r>
              <a:rPr lang="es-ES_tradnl" sz="850" dirty="0" smtClean="0">
                <a:solidFill>
                  <a:srgbClr val="000000"/>
                </a:solidFill>
                <a:cs typeface="Times New Roman" charset="0"/>
                <a:sym typeface="Times New Roman" charset="0"/>
              </a:rPr>
              <a:t>podr</a:t>
            </a:r>
            <a:r>
              <a:rPr lang="es-ES_tradnl" sz="850" dirty="0" smtClean="0">
                <a:solidFill>
                  <a:srgbClr val="000000"/>
                </a:solidFill>
                <a:latin typeface="Times New Roman"/>
                <a:cs typeface="Times New Roman" charset="0"/>
                <a:sym typeface="Times New Roman" charset="0"/>
              </a:rPr>
              <a:t>á</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acceder</a:t>
            </a:r>
            <a:r>
              <a:rPr lang="en-US" sz="850" dirty="0" smtClean="0">
                <a:solidFill>
                  <a:srgbClr val="000000"/>
                </a:solidFill>
                <a:cs typeface="Times New Roman" charset="0"/>
                <a:sym typeface="Times New Roman" charset="0"/>
              </a:rPr>
              <a:t> a la </a:t>
            </a:r>
            <a:r>
              <a:rPr lang="en-US" sz="850" dirty="0" err="1" smtClean="0">
                <a:solidFill>
                  <a:srgbClr val="000000"/>
                </a:solidFill>
                <a:cs typeface="Times New Roman" charset="0"/>
                <a:sym typeface="Times New Roman" charset="0"/>
              </a:rPr>
              <a:t>informaci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cs typeface="Times New Roman" charset="0"/>
                <a:sym typeface="Times New Roman" charset="0"/>
              </a:rPr>
              <a:t>n</a:t>
            </a:r>
            <a:r>
              <a:rPr lang="en-US" sz="850" dirty="0" smtClean="0">
                <a:solidFill>
                  <a:srgbClr val="000000"/>
                </a:solidFill>
                <a:cs typeface="Times New Roman" charset="0"/>
                <a:sym typeface="Times New Roman" charset="0"/>
              </a:rPr>
              <a:t> de la </a:t>
            </a:r>
            <a:r>
              <a:rPr lang="en-US" sz="850" dirty="0" err="1" smtClean="0">
                <a:solidFill>
                  <a:srgbClr val="000000"/>
                </a:solidFill>
                <a:cs typeface="Times New Roman" charset="0"/>
                <a:sym typeface="Times New Roman" charset="0"/>
              </a:rPr>
              <a:t>propiedad</a:t>
            </a:r>
            <a:r>
              <a:rPr lang="en-US" sz="850" dirty="0" smtClean="0">
                <a:solidFill>
                  <a:srgbClr val="000000"/>
                </a:solidFill>
                <a:cs typeface="Times New Roman" charset="0"/>
                <a:sym typeface="Times New Roman" charset="0"/>
              </a:rPr>
              <a:t> a </a:t>
            </a:r>
            <a:r>
              <a:rPr lang="en-US" sz="850" dirty="0" err="1" smtClean="0">
                <a:solidFill>
                  <a:srgbClr val="000000"/>
                </a:solidFill>
                <a:cs typeface="Times New Roman" charset="0"/>
                <a:sym typeface="Times New Roman" charset="0"/>
              </a:rPr>
              <a:t>partir</a:t>
            </a:r>
            <a:r>
              <a:rPr lang="en-US" sz="850" dirty="0" smtClean="0">
                <a:solidFill>
                  <a:srgbClr val="000000"/>
                </a:solidFill>
                <a:cs typeface="Times New Roman" charset="0"/>
                <a:sym typeface="Times New Roman" charset="0"/>
              </a:rPr>
              <a:t> de los </a:t>
            </a:r>
            <a:r>
              <a:rPr lang="en-US" sz="850" dirty="0" err="1" smtClean="0">
                <a:solidFill>
                  <a:srgbClr val="000000"/>
                </a:solidFill>
                <a:cs typeface="Times New Roman" charset="0"/>
                <a:sym typeface="Times New Roman" charset="0"/>
              </a:rPr>
              <a:t>registros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fiscales</a:t>
            </a:r>
            <a:r>
              <a:rPr lang="en-US" sz="850" dirty="0" smtClean="0">
                <a:solidFill>
                  <a:srgbClr val="000000"/>
                </a:solidFill>
                <a:cs typeface="Times New Roman" charset="0"/>
                <a:sym typeface="Times New Roman" charset="0"/>
              </a:rPr>
              <a:t> y </a:t>
            </a:r>
            <a:r>
              <a:rPr lang="en-US" sz="850" dirty="0" err="1" smtClean="0">
                <a:solidFill>
                  <a:srgbClr val="000000"/>
                </a:solidFill>
                <a:cs typeface="Times New Roman" charset="0"/>
                <a:sym typeface="Times New Roman" charset="0"/>
              </a:rPr>
              <a:t>judiciales</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que</a:t>
            </a:r>
            <a:r>
              <a:rPr lang="en-US" sz="850" dirty="0" smtClean="0">
                <a:solidFill>
                  <a:srgbClr val="000000"/>
                </a:solidFill>
                <a:cs typeface="Times New Roman" charset="0"/>
                <a:sym typeface="Times New Roman" charset="0"/>
              </a:rPr>
              <a:t> se </a:t>
            </a:r>
            <a:r>
              <a:rPr lang="en-US" sz="850" dirty="0" err="1" smtClean="0">
                <a:solidFill>
                  <a:srgbClr val="000000"/>
                </a:solidFill>
                <a:cs typeface="Times New Roman" charset="0"/>
                <a:sym typeface="Times New Roman" charset="0"/>
              </a:rPr>
              <a:t>conservan</a:t>
            </a:r>
            <a:r>
              <a:rPr lang="en-US" sz="850" dirty="0" smtClean="0">
                <a:solidFill>
                  <a:srgbClr val="000000"/>
                </a:solidFill>
                <a:cs typeface="Times New Roman" charset="0"/>
                <a:sym typeface="Times New Roman" charset="0"/>
              </a:rPr>
              <a:t> en la </a:t>
            </a:r>
            <a:r>
              <a:rPr lang="en-US" sz="850" dirty="0" err="1" smtClean="0">
                <a:solidFill>
                  <a:srgbClr val="000000"/>
                </a:solidFill>
                <a:cs typeface="Times New Roman" charset="0"/>
                <a:sym typeface="Times New Roman" charset="0"/>
              </a:rPr>
              <a:t>oficina</a:t>
            </a:r>
            <a:r>
              <a:rPr lang="en-US" sz="850" dirty="0" smtClean="0">
                <a:solidFill>
                  <a:srgbClr val="000000"/>
                </a:solidFill>
                <a:cs typeface="Times New Roman" charset="0"/>
                <a:sym typeface="Times New Roman" charset="0"/>
              </a:rPr>
              <a:t> del </a:t>
            </a:r>
            <a:r>
              <a:rPr lang="en-US" sz="850" dirty="0" err="1" smtClean="0">
                <a:solidFill>
                  <a:srgbClr val="000000"/>
                </a:solidFill>
                <a:cs typeface="Times New Roman" charset="0"/>
                <a:sym typeface="Times New Roman" charset="0"/>
              </a:rPr>
              <a:t>asesor</a:t>
            </a:r>
            <a:r>
              <a:rPr lang="en-US" sz="850" dirty="0" smtClean="0">
                <a:solidFill>
                  <a:srgbClr val="000000"/>
                </a:solidFill>
                <a:cs typeface="Times New Roman" charset="0"/>
                <a:sym typeface="Times New Roman" charset="0"/>
              </a:rPr>
              <a:t> fiscal en la </a:t>
            </a:r>
            <a:r>
              <a:rPr lang="en-US" sz="850" dirty="0" err="1" smtClean="0">
                <a:solidFill>
                  <a:srgbClr val="000000"/>
                </a:solidFill>
                <a:cs typeface="Times New Roman" charset="0"/>
                <a:sym typeface="Times New Roman" charset="0"/>
              </a:rPr>
              <a:t>comunidad</a:t>
            </a:r>
            <a:r>
              <a:rPr lang="en-US" sz="850" dirty="0" smtClean="0">
                <a:solidFill>
                  <a:srgbClr val="000000"/>
                </a:solidFill>
                <a:cs typeface="Times New Roman" charset="0"/>
                <a:sym typeface="Times New Roman" charset="0"/>
              </a:rPr>
              <a:t> o </a:t>
            </a:r>
            <a:r>
              <a:rPr lang="en-US" sz="850" dirty="0" err="1" smtClean="0">
                <a:solidFill>
                  <a:srgbClr val="000000"/>
                </a:solidFill>
                <a:cs typeface="Times New Roman" charset="0"/>
                <a:sym typeface="Times New Roman" charset="0"/>
              </a:rPr>
              <a:t>condado</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donde</a:t>
            </a:r>
            <a:r>
              <a:rPr lang="en-US" sz="850" dirty="0" smtClean="0">
                <a:solidFill>
                  <a:srgbClr val="000000"/>
                </a:solidFill>
                <a:cs typeface="Times New Roman" charset="0"/>
                <a:sym typeface="Times New Roman" charset="0"/>
              </a:rPr>
              <a:t> se </a:t>
            </a:r>
            <a:r>
              <a:rPr lang="en-US" sz="850" dirty="0" err="1" smtClean="0">
                <a:solidFill>
                  <a:srgbClr val="000000"/>
                </a:solidFill>
                <a:cs typeface="Times New Roman" charset="0"/>
                <a:sym typeface="Times New Roman" charset="0"/>
              </a:rPr>
              <a:t>ubica</a:t>
            </a:r>
            <a:r>
              <a:rPr lang="en-US" sz="850" dirty="0" smtClean="0">
                <a:solidFill>
                  <a:srgbClr val="000000"/>
                </a:solidFill>
                <a:cs typeface="Times New Roman" charset="0"/>
                <a:sym typeface="Times New Roman" charset="0"/>
              </a:rPr>
              <a:t> la </a:t>
            </a:r>
            <a:r>
              <a:rPr lang="en-US" sz="850" dirty="0" err="1" smtClean="0">
                <a:solidFill>
                  <a:srgbClr val="000000"/>
                </a:solidFill>
                <a:cs typeface="Times New Roman" charset="0"/>
                <a:sym typeface="Times New Roman" charset="0"/>
              </a:rPr>
              <a:t>propiedad</a:t>
            </a:r>
            <a:r>
              <a:rPr lang="en-US" sz="850" dirty="0" smtClean="0">
                <a:solidFill>
                  <a:srgbClr val="000000"/>
                </a:solidFill>
                <a:cs typeface="Times New Roman" charset="0"/>
                <a:sym typeface="Times New Roman" charset="0"/>
              </a:rPr>
              <a:t>. Si </a:t>
            </a:r>
            <a:r>
              <a:rPr lang="en-US" sz="850" dirty="0" err="1" smtClean="0">
                <a:solidFill>
                  <a:srgbClr val="000000"/>
                </a:solidFill>
                <a:cs typeface="Times New Roman" charset="0"/>
                <a:sym typeface="Times New Roman" charset="0"/>
              </a:rPr>
              <a:t>desconoce</a:t>
            </a:r>
            <a:r>
              <a:rPr lang="en-US" sz="850" dirty="0" smtClean="0">
                <a:solidFill>
                  <a:srgbClr val="000000"/>
                </a:solidFill>
                <a:cs typeface="Times New Roman" charset="0"/>
                <a:sym typeface="Times New Roman" charset="0"/>
              </a:rPr>
              <a:t> la </a:t>
            </a:r>
            <a:r>
              <a:rPr lang="en-US" sz="850" dirty="0" err="1" smtClean="0">
                <a:solidFill>
                  <a:srgbClr val="000000"/>
                </a:solidFill>
                <a:cs typeface="Times New Roman" charset="0"/>
                <a:sym typeface="Times New Roman" charset="0"/>
              </a:rPr>
              <a:t>antig</a:t>
            </a:r>
            <a:r>
              <a:rPr lang="en-US" sz="850" dirty="0" err="1" smtClean="0">
                <a:solidFill>
                  <a:srgbClr val="000000"/>
                </a:solidFill>
                <a:latin typeface="Times New Roman"/>
                <a:cs typeface="Times New Roman" charset="0"/>
                <a:sym typeface="Times New Roman" charset="0"/>
              </a:rPr>
              <a:t>ü</a:t>
            </a:r>
            <a:r>
              <a:rPr lang="en-US" sz="850" dirty="0" err="1" smtClean="0">
                <a:solidFill>
                  <a:srgbClr val="000000"/>
                </a:solidFill>
                <a:cs typeface="Times New Roman" charset="0"/>
                <a:sym typeface="Times New Roman" charset="0"/>
              </a:rPr>
              <a:t>edad</a:t>
            </a:r>
            <a:r>
              <a:rPr lang="en-US" sz="850" dirty="0" smtClean="0">
                <a:solidFill>
                  <a:srgbClr val="000000"/>
                </a:solidFill>
                <a:cs typeface="Times New Roman" charset="0"/>
                <a:sym typeface="Times New Roman" charset="0"/>
              </a:rPr>
              <a:t> de la </a:t>
            </a:r>
            <a:r>
              <a:rPr lang="en-US" sz="850" dirty="0" err="1" smtClean="0">
                <a:solidFill>
                  <a:srgbClr val="000000"/>
                </a:solidFill>
                <a:cs typeface="Times New Roman" charset="0"/>
                <a:sym typeface="Times New Roman" charset="0"/>
              </a:rPr>
              <a:t>construcci</a:t>
            </a:r>
            <a:r>
              <a:rPr lang="en-US" sz="850" dirty="0" err="1" smtClean="0">
                <a:solidFill>
                  <a:srgbClr val="000000"/>
                </a:solidFill>
                <a:latin typeface="Times New Roman"/>
                <a:cs typeface="Times New Roman" charset="0"/>
                <a:sym typeface="Times New Roman" charset="0"/>
              </a:rPr>
              <a:t>ó</a:t>
            </a:r>
            <a:r>
              <a:rPr lang="en-US" sz="850" dirty="0" err="1" smtClean="0">
                <a:solidFill>
                  <a:srgbClr val="000000"/>
                </a:solidFill>
                <a:cs typeface="Times New Roman" charset="0"/>
                <a:sym typeface="Times New Roman" charset="0"/>
              </a:rPr>
              <a:t>n</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suponga</a:t>
            </a:r>
            <a:r>
              <a:rPr lang="en-US" sz="850" dirty="0" smtClean="0">
                <a:solidFill>
                  <a:srgbClr val="000000"/>
                </a:solidFill>
                <a:cs typeface="Times New Roman" charset="0"/>
                <a:sym typeface="Times New Roman" charset="0"/>
              </a:rPr>
              <a:t> </a:t>
            </a:r>
            <a:r>
              <a:rPr lang="en-US" sz="850" dirty="0" err="1" smtClean="0">
                <a:solidFill>
                  <a:srgbClr val="000000"/>
                </a:solidFill>
                <a:cs typeface="Times New Roman" charset="0"/>
                <a:sym typeface="Times New Roman" charset="0"/>
              </a:rPr>
              <a:t>que</a:t>
            </a:r>
            <a:r>
              <a:rPr lang="en-US" sz="850" dirty="0" smtClean="0">
                <a:solidFill>
                  <a:srgbClr val="000000"/>
                </a:solidFill>
                <a:cs typeface="Times New Roman" charset="0"/>
                <a:sym typeface="Times New Roman" charset="0"/>
              </a:rPr>
              <a:t> se </a:t>
            </a:r>
            <a:r>
              <a:rPr lang="en-US" sz="850" dirty="0" err="1" smtClean="0">
                <a:solidFill>
                  <a:srgbClr val="000000"/>
                </a:solidFill>
                <a:cs typeface="Times New Roman" charset="0"/>
                <a:sym typeface="Times New Roman" charset="0"/>
              </a:rPr>
              <a:t>edific</a:t>
            </a:r>
            <a:r>
              <a:rPr lang="en-US" sz="850" dirty="0" err="1" smtClean="0">
                <a:solidFill>
                  <a:srgbClr val="000000"/>
                </a:solidFill>
                <a:latin typeface="Times New Roman"/>
                <a:cs typeface="Times New Roman" charset="0"/>
                <a:sym typeface="Times New Roman" charset="0"/>
              </a:rPr>
              <a:t>ó</a:t>
            </a:r>
            <a:r>
              <a:rPr lang="en-US" sz="850" dirty="0" smtClean="0">
                <a:solidFill>
                  <a:srgbClr val="000000"/>
                </a:solidFill>
                <a:cs typeface="Times New Roman" charset="0"/>
                <a:sym typeface="Times New Roman" charset="0"/>
              </a:rPr>
              <a:t> antes de 1978.</a:t>
            </a:r>
          </a:p>
        </p:txBody>
      </p:sp>
      <p:sp>
        <p:nvSpPr>
          <p:cNvPr id="16390" name="Rectangle 1027"/>
          <p:cNvSpPr>
            <a:spLocks noGrp="1" noRot="1" noChangeAspect="1" noChangeArrowheads="1" noTextEdit="1"/>
          </p:cNvSpPr>
          <p:nvPr>
            <p:ph type="sldImg"/>
          </p:nvPr>
        </p:nvSpPr>
        <p:spPr>
          <a:xfrm>
            <a:off x="1295400" y="685800"/>
            <a:ext cx="4800600" cy="3600450"/>
          </a:xfrm>
          <a:ln/>
        </p:spPr>
      </p:sp>
    </p:spTree>
    <p:extLst>
      <p:ext uri="{BB962C8B-B14F-4D97-AF65-F5344CB8AC3E}">
        <p14:creationId xmlns:p14="http://schemas.microsoft.com/office/powerpoint/2010/main" val="1977935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p>
            <a:endParaRPr lang="en-US" smtClean="0"/>
          </a:p>
          <a:p>
            <a:r>
              <a:rPr lang="en-US" smtClean="0"/>
              <a:t>     </a:t>
            </a:r>
            <a:r>
              <a:rPr lang="es-ES" smtClean="0"/>
              <a:t>Prácticas seguras para trabajar con el plomo</a:t>
            </a:r>
            <a:r>
              <a:rPr lang="en-US" smtClean="0"/>
              <a:t> en labores de renovación, reparación y pintura</a:t>
            </a:r>
          </a:p>
        </p:txBody>
      </p:sp>
      <p:sp>
        <p:nvSpPr>
          <p:cNvPr id="17411" name="Rectangle 7"/>
          <p:cNvSpPr>
            <a:spLocks noGrp="1" noChangeArrowheads="1"/>
          </p:cNvSpPr>
          <p:nvPr>
            <p:ph type="sldNum" sz="quarter" idx="5"/>
          </p:nvPr>
        </p:nvSpPr>
        <p:spPr>
          <a:noFill/>
        </p:spPr>
        <p:txBody>
          <a:bodyPr/>
          <a:lstStyle/>
          <a:p>
            <a:r>
              <a:rPr lang="en-US" smtClean="0"/>
              <a:t>3-</a:t>
            </a:r>
            <a:fld id="{14884A99-F402-4162-A140-023643CBB2FA}" type="slidenum">
              <a:rPr lang="en-US" smtClean="0"/>
              <a:pPr/>
              <a:t>33</a:t>
            </a:fld>
            <a:endParaRPr lang="en-US" smtClean="0"/>
          </a:p>
        </p:txBody>
      </p:sp>
      <p:sp>
        <p:nvSpPr>
          <p:cNvPr id="17412" name="Rectangle 8"/>
          <p:cNvSpPr>
            <a:spLocks noGrp="1" noChangeArrowheads="1"/>
          </p:cNvSpPr>
          <p:nvPr>
            <p:ph type="dt" sz="quarter" idx="1"/>
          </p:nvPr>
        </p:nvSpPr>
        <p:spPr>
          <a:noFill/>
        </p:spPr>
        <p:txBody>
          <a:bodyPr/>
          <a:lstStyle/>
          <a:p>
            <a:r>
              <a:rPr lang="en-US" smtClean="0"/>
              <a:t>Octubre de 2011</a:t>
            </a:r>
          </a:p>
        </p:txBody>
      </p:sp>
      <p:sp>
        <p:nvSpPr>
          <p:cNvPr id="17413" name="Rectangle 2"/>
          <p:cNvSpPr>
            <a:spLocks noGrp="1" noRot="1" noChangeAspect="1" noChangeArrowheads="1" noTextEdit="1"/>
          </p:cNvSpPr>
          <p:nvPr>
            <p:ph type="sldImg"/>
          </p:nvPr>
        </p:nvSpPr>
        <p:spPr>
          <a:ln/>
        </p:spPr>
      </p:sp>
      <p:sp>
        <p:nvSpPr>
          <p:cNvPr id="14342" name="Rectangle 3"/>
          <p:cNvSpPr>
            <a:spLocks noGrp="1" noChangeArrowheads="1"/>
          </p:cNvSpPr>
          <p:nvPr>
            <p:ph type="body" idx="1"/>
          </p:nvPr>
        </p:nvSpPr>
        <p:spPr>
          <a:xfrm>
            <a:off x="609600" y="4343400"/>
            <a:ext cx="6172200" cy="4724400"/>
          </a:xfrm>
          <a:ln/>
        </p:spPr>
        <p:txBody>
          <a:bodyPr/>
          <a:lstStyle/>
          <a:p>
            <a:pPr>
              <a:lnSpc>
                <a:spcPct val="90000"/>
              </a:lnSpc>
              <a:spcBef>
                <a:spcPct val="10000"/>
              </a:spcBef>
              <a:defRPr/>
            </a:pPr>
            <a:r>
              <a:rPr lang="en-US" sz="850" b="1" u="sng" dirty="0" err="1" smtClean="0">
                <a:solidFill>
                  <a:srgbClr val="000000"/>
                </a:solidFill>
                <a:cs typeface="Arial" charset="0"/>
                <a:sym typeface="Times New Roman" charset="0"/>
              </a:rPr>
              <a:t>Pruebas</a:t>
            </a:r>
            <a:r>
              <a:rPr lang="en-US" sz="850" b="1" u="sng" dirty="0" smtClean="0">
                <a:solidFill>
                  <a:srgbClr val="000000"/>
                </a:solidFill>
                <a:cs typeface="Arial" charset="0"/>
                <a:sym typeface="Times New Roman" charset="0"/>
              </a:rPr>
              <a:t> </a:t>
            </a:r>
            <a:r>
              <a:rPr lang="en-US" sz="850" b="1" u="sng" dirty="0" err="1" smtClean="0">
                <a:solidFill>
                  <a:srgbClr val="000000"/>
                </a:solidFill>
                <a:cs typeface="Arial" charset="0"/>
                <a:sym typeface="Times New Roman" charset="0"/>
              </a:rPr>
              <a:t>limitadas</a:t>
            </a:r>
            <a:r>
              <a:rPr lang="en-US" sz="850" b="1" u="sng" dirty="0" smtClean="0">
                <a:solidFill>
                  <a:srgbClr val="000000"/>
                </a:solidFill>
                <a:cs typeface="Arial" charset="0"/>
                <a:sym typeface="Times New Roman" charset="0"/>
              </a:rPr>
              <a:t> o </a:t>
            </a:r>
            <a:r>
              <a:rPr lang="en-US" sz="850" b="1" u="sng" dirty="0" err="1" smtClean="0">
                <a:solidFill>
                  <a:srgbClr val="000000"/>
                </a:solidFill>
                <a:cs typeface="Arial" charset="0"/>
                <a:sym typeface="Times New Roman" charset="0"/>
              </a:rPr>
              <a:t>superficie</a:t>
            </a:r>
            <a:r>
              <a:rPr lang="en-US" sz="850" b="1" u="sng" dirty="0" smtClean="0">
                <a:solidFill>
                  <a:srgbClr val="000000"/>
                </a:solidFill>
                <a:cs typeface="Arial" charset="0"/>
                <a:sym typeface="Times New Roman" charset="0"/>
              </a:rPr>
              <a:t> </a:t>
            </a:r>
            <a:r>
              <a:rPr lang="en-US" sz="850" b="1" u="sng" dirty="0" err="1" smtClean="0">
                <a:solidFill>
                  <a:srgbClr val="000000"/>
                </a:solidFill>
                <a:cs typeface="Arial" charset="0"/>
                <a:sym typeface="Times New Roman" charset="0"/>
              </a:rPr>
              <a:t>por</a:t>
            </a:r>
            <a:r>
              <a:rPr lang="en-US" sz="850" b="1" u="sng" dirty="0" smtClean="0">
                <a:solidFill>
                  <a:srgbClr val="000000"/>
                </a:solidFill>
                <a:cs typeface="Arial" charset="0"/>
                <a:sym typeface="Times New Roman" charset="0"/>
              </a:rPr>
              <a:t> </a:t>
            </a:r>
            <a:r>
              <a:rPr lang="en-US" sz="850" b="1" u="sng" dirty="0" err="1" smtClean="0">
                <a:solidFill>
                  <a:srgbClr val="000000"/>
                </a:solidFill>
                <a:cs typeface="Arial" charset="0"/>
                <a:sym typeface="Times New Roman" charset="0"/>
              </a:rPr>
              <a:t>superficie</a:t>
            </a:r>
            <a:r>
              <a:rPr lang="en-US" sz="850" b="1" dirty="0" smtClean="0">
                <a:solidFill>
                  <a:srgbClr val="000000"/>
                </a:solidFill>
                <a:cs typeface="Arial" charset="0"/>
                <a:sym typeface="Times New Roman" charset="0"/>
              </a:rPr>
              <a:t>: </a:t>
            </a:r>
            <a:r>
              <a:rPr lang="en-US" sz="850" dirty="0" smtClean="0">
                <a:solidFill>
                  <a:srgbClr val="000000"/>
                </a:solidFill>
                <a:cs typeface="Arial" charset="0"/>
                <a:sym typeface="Times New Roman" charset="0"/>
              </a:rPr>
              <a:t>La </a:t>
            </a:r>
            <a:r>
              <a:rPr lang="en-US" sz="850" dirty="0" err="1" smtClean="0">
                <a:solidFill>
                  <a:srgbClr val="000000"/>
                </a:solidFill>
                <a:cs typeface="Arial" charset="0"/>
                <a:sym typeface="Times New Roman" charset="0"/>
              </a:rPr>
              <a:t>pintura</a:t>
            </a:r>
            <a:r>
              <a:rPr lang="en-US" sz="850" dirty="0" smtClean="0">
                <a:solidFill>
                  <a:srgbClr val="000000"/>
                </a:solidFill>
                <a:cs typeface="Arial" charset="0"/>
                <a:sym typeface="Times New Roman" charset="0"/>
              </a:rPr>
              <a:t> a base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s</a:t>
            </a:r>
            <a:r>
              <a:rPr lang="en-US" sz="850" dirty="0" err="1" smtClean="0">
                <a:solidFill>
                  <a:srgbClr val="000000"/>
                </a:solidFill>
                <a:latin typeface="Times New Roman" charset="0"/>
                <a:cs typeface="Arial" charset="0"/>
                <a:sym typeface="Times New Roman" charset="0"/>
              </a:rPr>
              <a:t>ó</a:t>
            </a:r>
            <a:r>
              <a:rPr lang="en-US" sz="850" dirty="0" err="1" smtClean="0">
                <a:solidFill>
                  <a:srgbClr val="000000"/>
                </a:solidFill>
                <a:cs typeface="Arial" charset="0"/>
                <a:sym typeface="Times New Roman" charset="0"/>
              </a:rPr>
              <a:t>lo</a:t>
            </a:r>
            <a:r>
              <a:rPr lang="en-US" sz="850" dirty="0" smtClean="0">
                <a:solidFill>
                  <a:srgbClr val="000000"/>
                </a:solidFill>
                <a:cs typeface="Arial" charset="0"/>
                <a:sym typeface="Times New Roman" charset="0"/>
              </a:rPr>
              <a:t> se </a:t>
            </a:r>
            <a:r>
              <a:rPr lang="en-US" sz="850" dirty="0" err="1" smtClean="0">
                <a:solidFill>
                  <a:srgbClr val="000000"/>
                </a:solidFill>
                <a:cs typeface="Arial" charset="0"/>
                <a:sym typeface="Times New Roman" charset="0"/>
              </a:rPr>
              <a:t>puede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identificar</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mediante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pintura</a:t>
            </a:r>
            <a:r>
              <a:rPr lang="en-US" sz="850" dirty="0" smtClean="0">
                <a:solidFill>
                  <a:srgbClr val="000000"/>
                </a:solidFill>
                <a:cs typeface="Arial" charset="0"/>
                <a:sym typeface="Times New Roman" charset="0"/>
              </a:rPr>
              <a:t>. La </a:t>
            </a:r>
            <a:r>
              <a:rPr lang="en-US" sz="850" dirty="0" err="1" smtClean="0">
                <a:solidFill>
                  <a:srgbClr val="000000"/>
                </a:solidFill>
                <a:cs typeface="Arial" charset="0"/>
                <a:sym typeface="Times New Roman" charset="0"/>
              </a:rPr>
              <a:t>evaluaci</a:t>
            </a:r>
            <a:r>
              <a:rPr lang="en-US" sz="850" dirty="0" err="1" smtClean="0">
                <a:solidFill>
                  <a:srgbClr val="000000"/>
                </a:solidFill>
                <a:latin typeface="Times New Roman" charset="0"/>
                <a:cs typeface="Arial" charset="0"/>
                <a:sym typeface="Times New Roman" charset="0"/>
              </a:rPr>
              <a:t>ó</a:t>
            </a:r>
            <a:r>
              <a:rPr lang="en-US" sz="850" dirty="0" err="1" smtClean="0">
                <a:solidFill>
                  <a:srgbClr val="000000"/>
                </a:solidFill>
                <a:cs typeface="Arial" charset="0"/>
                <a:sym typeface="Times New Roman" charset="0"/>
              </a:rPr>
              <a:t>n</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superficie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por</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superficie</a:t>
            </a:r>
            <a:r>
              <a:rPr lang="en-US" sz="850" dirty="0" smtClean="0">
                <a:solidFill>
                  <a:srgbClr val="000000"/>
                </a:solidFill>
                <a:cs typeface="Arial" charset="0"/>
                <a:sym typeface="Times New Roman" charset="0"/>
              </a:rPr>
              <a:t> en </a:t>
            </a:r>
            <a:r>
              <a:rPr lang="en-US" sz="850" dirty="0" err="1" smtClean="0">
                <a:solidFill>
                  <a:srgbClr val="000000"/>
                </a:solidFill>
                <a:cs typeface="Arial" charset="0"/>
                <a:sym typeface="Times New Roman" charset="0"/>
              </a:rPr>
              <a:t>las</a:t>
            </a:r>
            <a:r>
              <a:rPr lang="en-US" sz="850" dirty="0" smtClean="0">
                <a:solidFill>
                  <a:srgbClr val="000000"/>
                </a:solidFill>
                <a:cs typeface="Arial" charset="0"/>
                <a:sym typeface="Times New Roman" charset="0"/>
              </a:rPr>
              <a:t> </a:t>
            </a:r>
            <a:r>
              <a:rPr lang="en-US" sz="850" dirty="0" err="1" smtClean="0">
                <a:solidFill>
                  <a:srgbClr val="000000"/>
                </a:solidFill>
                <a:latin typeface="Times New Roman" charset="0"/>
                <a:cs typeface="Arial" charset="0"/>
                <a:sym typeface="Times New Roman" charset="0"/>
              </a:rPr>
              <a:t>á</a:t>
            </a:r>
            <a:r>
              <a:rPr lang="en-US" sz="850" dirty="0" err="1" smtClean="0">
                <a:solidFill>
                  <a:srgbClr val="000000"/>
                </a:solidFill>
                <a:cs typeface="Arial" charset="0"/>
                <a:sym typeface="Times New Roman" charset="0"/>
              </a:rPr>
              <a:t>reas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pintadas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una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inspecci</a:t>
            </a:r>
            <a:r>
              <a:rPr lang="en-US" sz="850" dirty="0" err="1" smtClean="0">
                <a:solidFill>
                  <a:srgbClr val="000000"/>
                </a:solidFill>
                <a:latin typeface="Times New Roman" charset="0"/>
                <a:cs typeface="Arial" charset="0"/>
                <a:sym typeface="Times New Roman" charset="0"/>
              </a:rPr>
              <a:t>ó</a:t>
            </a:r>
            <a:r>
              <a:rPr lang="en-US" sz="850" dirty="0" err="1" smtClean="0">
                <a:solidFill>
                  <a:srgbClr val="000000"/>
                </a:solidFill>
                <a:cs typeface="Arial" charset="0"/>
                <a:sym typeface="Times New Roman" charset="0"/>
              </a:rPr>
              <a:t>n</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y el </a:t>
            </a:r>
            <a:r>
              <a:rPr lang="en-US" sz="850" dirty="0" err="1" smtClean="0">
                <a:solidFill>
                  <a:srgbClr val="000000"/>
                </a:solidFill>
                <a:cs typeface="Arial" charset="0"/>
                <a:sym typeface="Times New Roman" charset="0"/>
              </a:rPr>
              <a:t>muestreo</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c</a:t>
            </a:r>
            <a:r>
              <a:rPr lang="en-US" sz="850" dirty="0" err="1" smtClean="0">
                <a:solidFill>
                  <a:srgbClr val="000000"/>
                </a:solidFill>
                <a:latin typeface="Times New Roman" charset="0"/>
                <a:cs typeface="Arial" charset="0"/>
                <a:sym typeface="Times New Roman" charset="0"/>
              </a:rPr>
              <a:t>á</a:t>
            </a:r>
            <a:r>
              <a:rPr lang="en-US" sz="850" dirty="0" err="1" smtClean="0">
                <a:solidFill>
                  <a:srgbClr val="000000"/>
                </a:solidFill>
                <a:cs typeface="Arial" charset="0"/>
                <a:sym typeface="Times New Roman" charset="0"/>
              </a:rPr>
              <a:t>scaras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pintura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debe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realizarlo</a:t>
            </a:r>
            <a:r>
              <a:rPr lang="en-US" sz="850" dirty="0" smtClean="0">
                <a:solidFill>
                  <a:srgbClr val="000000"/>
                </a:solidFill>
                <a:cs typeface="Arial" charset="0"/>
                <a:sym typeface="Times New Roman" charset="0"/>
              </a:rPr>
              <a:t> un inspector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certificado</a:t>
            </a:r>
            <a:r>
              <a:rPr lang="en-US" sz="850" dirty="0" smtClean="0">
                <a:solidFill>
                  <a:srgbClr val="000000"/>
                </a:solidFill>
                <a:cs typeface="Arial" charset="0"/>
                <a:sym typeface="Times New Roman" charset="0"/>
              </a:rPr>
              <a:t> o un </a:t>
            </a:r>
            <a:r>
              <a:rPr lang="en-US" sz="850" dirty="0" err="1" smtClean="0">
                <a:solidFill>
                  <a:srgbClr val="000000"/>
                </a:solidFill>
                <a:cs typeface="Arial" charset="0"/>
                <a:sym typeface="Times New Roman" charset="0"/>
              </a:rPr>
              <a:t>evaluador</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riesgos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certificado</a:t>
            </a:r>
            <a:r>
              <a:rPr lang="en-US" sz="850" dirty="0" smtClean="0">
                <a:solidFill>
                  <a:srgbClr val="000000"/>
                </a:solidFill>
                <a:cs typeface="Arial" charset="0"/>
                <a:sym typeface="Times New Roman" charset="0"/>
              </a:rPr>
              <a:t>. Si </a:t>
            </a:r>
            <a:r>
              <a:rPr lang="en-US" sz="850" dirty="0" err="1" smtClean="0">
                <a:solidFill>
                  <a:srgbClr val="000000"/>
                </a:solidFill>
                <a:cs typeface="Arial" charset="0"/>
                <a:sym typeface="Times New Roman" charset="0"/>
              </a:rPr>
              <a:t>las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pintura</a:t>
            </a:r>
            <a:r>
              <a:rPr lang="en-US" sz="850" dirty="0" smtClean="0">
                <a:solidFill>
                  <a:srgbClr val="000000"/>
                </a:solidFill>
                <a:cs typeface="Arial" charset="0"/>
                <a:sym typeface="Times New Roman" charset="0"/>
              </a:rPr>
              <a:t> se </a:t>
            </a:r>
            <a:r>
              <a:rPr lang="en-US" sz="850" dirty="0" err="1" smtClean="0">
                <a:solidFill>
                  <a:srgbClr val="000000"/>
                </a:solidFill>
                <a:cs typeface="Arial" charset="0"/>
                <a:sym typeface="Times New Roman" charset="0"/>
              </a:rPr>
              <a:t>realizan</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mediante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inspecci</a:t>
            </a:r>
            <a:r>
              <a:rPr lang="en-US" sz="850" dirty="0" err="1" smtClean="0">
                <a:solidFill>
                  <a:srgbClr val="000000"/>
                </a:solidFill>
                <a:latin typeface="Times New Roman" charset="0"/>
                <a:cs typeface="Arial" charset="0"/>
                <a:sym typeface="Times New Roman" charset="0"/>
              </a:rPr>
              <a:t>ó</a:t>
            </a:r>
            <a:r>
              <a:rPr lang="en-US" sz="850" dirty="0" err="1" smtClean="0">
                <a:solidFill>
                  <a:srgbClr val="000000"/>
                </a:solidFill>
                <a:cs typeface="Arial" charset="0"/>
                <a:sym typeface="Times New Roman" charset="0"/>
              </a:rPr>
              <a:t>n</a:t>
            </a:r>
            <a:r>
              <a:rPr lang="en-US" sz="850" dirty="0" smtClean="0">
                <a:solidFill>
                  <a:srgbClr val="000000"/>
                </a:solidFill>
                <a:cs typeface="Arial" charset="0"/>
                <a:sym typeface="Times New Roman" charset="0"/>
              </a:rPr>
              <a:t> o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limitadas</a:t>
            </a:r>
            <a:r>
              <a:rPr lang="en-US" sz="850" dirty="0" smtClean="0">
                <a:solidFill>
                  <a:srgbClr val="000000"/>
                </a:solidFill>
                <a:cs typeface="Arial" charset="0"/>
                <a:sym typeface="Times New Roman" charset="0"/>
              </a:rPr>
              <a:t>, los </a:t>
            </a:r>
            <a:r>
              <a:rPr lang="en-US" sz="850" dirty="0" err="1" smtClean="0">
                <a:solidFill>
                  <a:srgbClr val="000000"/>
                </a:solidFill>
                <a:cs typeface="Arial" charset="0"/>
                <a:sym typeface="Times New Roman" charset="0"/>
              </a:rPr>
              <a:t>resultados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las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s</a:t>
            </a:r>
            <a:r>
              <a:rPr lang="en-US" sz="850" dirty="0" err="1" smtClean="0">
                <a:solidFill>
                  <a:srgbClr val="000000"/>
                </a:solidFill>
                <a:latin typeface="Times New Roman" charset="0"/>
                <a:cs typeface="Arial" charset="0"/>
                <a:sym typeface="Times New Roman" charset="0"/>
              </a:rPr>
              <a:t>ó</a:t>
            </a:r>
            <a:r>
              <a:rPr lang="en-US" sz="850" dirty="0" err="1" smtClean="0">
                <a:solidFill>
                  <a:srgbClr val="000000"/>
                </a:solidFill>
                <a:cs typeface="Arial" charset="0"/>
                <a:sym typeface="Times New Roman" charset="0"/>
              </a:rPr>
              <a:t>lo</a:t>
            </a:r>
            <a:r>
              <a:rPr lang="en-US" sz="850" dirty="0" smtClean="0">
                <a:solidFill>
                  <a:srgbClr val="000000"/>
                </a:solidFill>
                <a:cs typeface="Arial" charset="0"/>
                <a:sym typeface="Times New Roman" charset="0"/>
              </a:rPr>
              <a:t> se </a:t>
            </a:r>
            <a:r>
              <a:rPr lang="en-US" sz="850" dirty="0" err="1" smtClean="0">
                <a:solidFill>
                  <a:srgbClr val="000000"/>
                </a:solidFill>
                <a:cs typeface="Arial" charset="0"/>
                <a:sym typeface="Times New Roman" charset="0"/>
              </a:rPr>
              <a:t>aplican</a:t>
            </a:r>
            <a:r>
              <a:rPr lang="en-US" sz="850" dirty="0" smtClean="0">
                <a:solidFill>
                  <a:srgbClr val="000000"/>
                </a:solidFill>
                <a:cs typeface="Arial" charset="0"/>
                <a:sym typeface="Times New Roman" charset="0"/>
              </a:rPr>
              <a:t> al </a:t>
            </a:r>
            <a:r>
              <a:rPr lang="en-US" sz="850" dirty="0" err="1" smtClean="0">
                <a:solidFill>
                  <a:srgbClr val="000000"/>
                </a:solidFill>
                <a:cs typeface="Arial" charset="0"/>
                <a:sym typeface="Times New Roman" charset="0"/>
              </a:rPr>
              <a:t>trabajo</a:t>
            </a:r>
            <a:r>
              <a:rPr lang="en-US" sz="850" dirty="0" smtClean="0">
                <a:solidFill>
                  <a:srgbClr val="000000"/>
                </a:solidFill>
                <a:cs typeface="Arial" charset="0"/>
                <a:sym typeface="Times New Roman" charset="0"/>
              </a:rPr>
              <a:t> en el </a:t>
            </a:r>
            <a:r>
              <a:rPr lang="en-US" sz="850" dirty="0" err="1" smtClean="0">
                <a:solidFill>
                  <a:srgbClr val="000000"/>
                </a:solidFill>
                <a:cs typeface="Arial" charset="0"/>
                <a:sym typeface="Times New Roman" charset="0"/>
              </a:rPr>
              <a:t>caso</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que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las</a:t>
            </a:r>
            <a:r>
              <a:rPr lang="en-US" sz="850" dirty="0" smtClean="0">
                <a:solidFill>
                  <a:srgbClr val="000000"/>
                </a:solidFill>
                <a:cs typeface="Arial" charset="0"/>
                <a:sym typeface="Times New Roman" charset="0"/>
              </a:rPr>
              <a:t> superficies </a:t>
            </a:r>
            <a:r>
              <a:rPr lang="en-US" sz="850" dirty="0" err="1" smtClean="0">
                <a:solidFill>
                  <a:srgbClr val="000000"/>
                </a:solidFill>
                <a:cs typeface="Arial" charset="0"/>
                <a:sym typeface="Times New Roman" charset="0"/>
              </a:rPr>
              <a:t>cubiertas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por</a:t>
            </a:r>
            <a:r>
              <a:rPr lang="en-US" sz="850" dirty="0" smtClean="0">
                <a:solidFill>
                  <a:srgbClr val="000000"/>
                </a:solidFill>
                <a:cs typeface="Arial" charset="0"/>
                <a:sym typeface="Times New Roman" charset="0"/>
              </a:rPr>
              <a:t> la </a:t>
            </a:r>
            <a:r>
              <a:rPr lang="en-US" sz="850" dirty="0" err="1" smtClean="0">
                <a:solidFill>
                  <a:srgbClr val="000000"/>
                </a:solidFill>
                <a:cs typeface="Arial" charset="0"/>
                <a:sym typeface="Times New Roman" charset="0"/>
              </a:rPr>
              <a:t>renovaci</a:t>
            </a:r>
            <a:r>
              <a:rPr lang="en-US" sz="850" dirty="0" err="1" smtClean="0">
                <a:solidFill>
                  <a:srgbClr val="000000"/>
                </a:solidFill>
                <a:latin typeface="Times New Roman" charset="0"/>
                <a:cs typeface="Arial" charset="0"/>
                <a:sym typeface="Times New Roman" charset="0"/>
              </a:rPr>
              <a:t>ó</a:t>
            </a:r>
            <a:r>
              <a:rPr lang="en-US" sz="850" dirty="0" err="1" smtClean="0">
                <a:solidFill>
                  <a:srgbClr val="000000"/>
                </a:solidFill>
                <a:cs typeface="Arial" charset="0"/>
                <a:sym typeface="Times New Roman" charset="0"/>
              </a:rPr>
              <a:t>n</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est</a:t>
            </a:r>
            <a:r>
              <a:rPr lang="en-US" sz="850" dirty="0" err="1" smtClean="0">
                <a:solidFill>
                  <a:srgbClr val="000000"/>
                </a:solidFill>
                <a:latin typeface="Times New Roman" charset="0"/>
                <a:cs typeface="Arial" charset="0"/>
                <a:sym typeface="Times New Roman" charset="0"/>
              </a:rPr>
              <a:t>é</a:t>
            </a:r>
            <a:r>
              <a:rPr lang="en-US" sz="850" dirty="0" err="1" smtClean="0">
                <a:solidFill>
                  <a:srgbClr val="000000"/>
                </a:solidFill>
                <a:cs typeface="Arial" charset="0"/>
                <a:sym typeface="Times New Roman" charset="0"/>
              </a:rPr>
              <a:t>n</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consideradas</a:t>
            </a:r>
            <a:r>
              <a:rPr lang="en-US" sz="850" dirty="0" smtClean="0">
                <a:solidFill>
                  <a:srgbClr val="000000"/>
                </a:solidFill>
                <a:cs typeface="Arial" charset="0"/>
                <a:sym typeface="Times New Roman" charset="0"/>
              </a:rPr>
              <a:t> en el </a:t>
            </a:r>
            <a:r>
              <a:rPr lang="en-US" sz="850" dirty="0" err="1" smtClean="0">
                <a:solidFill>
                  <a:srgbClr val="000000"/>
                </a:solidFill>
                <a:cs typeface="Arial" charset="0"/>
                <a:sym typeface="Times New Roman" charset="0"/>
              </a:rPr>
              <a:t>informe</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Un </a:t>
            </a:r>
            <a:r>
              <a:rPr lang="en-US" sz="850" dirty="0" err="1" smtClean="0">
                <a:solidFill>
                  <a:srgbClr val="000000"/>
                </a:solidFill>
                <a:cs typeface="Arial" charset="0"/>
                <a:sym typeface="Times New Roman" charset="0"/>
              </a:rPr>
              <a:t>propietario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puede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proporcionar</a:t>
            </a:r>
            <a:r>
              <a:rPr lang="en-US" sz="850" dirty="0" smtClean="0">
                <a:solidFill>
                  <a:srgbClr val="000000"/>
                </a:solidFill>
                <a:cs typeface="Arial" charset="0"/>
                <a:sym typeface="Times New Roman" charset="0"/>
              </a:rPr>
              <a:t> un </a:t>
            </a:r>
            <a:r>
              <a:rPr lang="en-US" sz="850" dirty="0" err="1" smtClean="0">
                <a:solidFill>
                  <a:srgbClr val="000000"/>
                </a:solidFill>
                <a:cs typeface="Arial" charset="0"/>
                <a:sym typeface="Times New Roman" charset="0"/>
              </a:rPr>
              <a:t>informe</a:t>
            </a:r>
            <a:r>
              <a:rPr lang="en-US" sz="850" dirty="0" smtClean="0">
                <a:solidFill>
                  <a:srgbClr val="000000"/>
                </a:solidFill>
                <a:cs typeface="Arial" charset="0"/>
                <a:sym typeface="Times New Roman" charset="0"/>
              </a:rPr>
              <a:t> de un inspector o </a:t>
            </a:r>
            <a:r>
              <a:rPr lang="en-US" sz="850" dirty="0" err="1" smtClean="0">
                <a:solidFill>
                  <a:srgbClr val="000000"/>
                </a:solidFill>
                <a:cs typeface="Arial" charset="0"/>
                <a:sym typeface="Times New Roman" charset="0"/>
              </a:rPr>
              <a:t>evaluador</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riesgos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certificado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que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pruebe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que</a:t>
            </a:r>
            <a:r>
              <a:rPr lang="en-US" sz="850" dirty="0" smtClean="0">
                <a:solidFill>
                  <a:srgbClr val="000000"/>
                </a:solidFill>
                <a:cs typeface="Arial" charset="0"/>
                <a:sym typeface="Times New Roman" charset="0"/>
              </a:rPr>
              <a:t> no hay </a:t>
            </a:r>
            <a:r>
              <a:rPr lang="en-US" sz="850" dirty="0" err="1" smtClean="0">
                <a:solidFill>
                  <a:srgbClr val="000000"/>
                </a:solidFill>
                <a:cs typeface="Arial" charset="0"/>
                <a:sym typeface="Times New Roman" charset="0"/>
              </a:rPr>
              <a:t>pintura</a:t>
            </a:r>
            <a:r>
              <a:rPr lang="en-US" sz="850" dirty="0" smtClean="0">
                <a:solidFill>
                  <a:srgbClr val="000000"/>
                </a:solidFill>
                <a:cs typeface="Arial" charset="0"/>
                <a:sym typeface="Times New Roman" charset="0"/>
              </a:rPr>
              <a:t> a base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en </a:t>
            </a:r>
            <a:r>
              <a:rPr lang="en-US" sz="850" dirty="0" err="1" smtClean="0">
                <a:solidFill>
                  <a:srgbClr val="000000"/>
                </a:solidFill>
                <a:cs typeface="Arial" charset="0"/>
                <a:sym typeface="Times New Roman" charset="0"/>
              </a:rPr>
              <a:t>lugar</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realizar</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en </a:t>
            </a:r>
            <a:r>
              <a:rPr lang="en-US" sz="850" dirty="0" err="1" smtClean="0">
                <a:solidFill>
                  <a:srgbClr val="000000"/>
                </a:solidFill>
                <a:cs typeface="Arial" charset="0"/>
                <a:sym typeface="Times New Roman" charset="0"/>
              </a:rPr>
              <a:t>las</a:t>
            </a:r>
            <a:r>
              <a:rPr lang="en-US" sz="850" dirty="0" smtClean="0">
                <a:solidFill>
                  <a:srgbClr val="000000"/>
                </a:solidFill>
                <a:cs typeface="Arial" charset="0"/>
                <a:sym typeface="Times New Roman" charset="0"/>
              </a:rPr>
              <a:t> superficies </a:t>
            </a:r>
            <a:r>
              <a:rPr lang="en-US" sz="850" dirty="0" err="1" smtClean="0">
                <a:solidFill>
                  <a:srgbClr val="000000"/>
                </a:solidFill>
                <a:cs typeface="Arial" charset="0"/>
                <a:sym typeface="Times New Roman" charset="0"/>
              </a:rPr>
              <a:t>afectadas</a:t>
            </a:r>
            <a:r>
              <a:rPr lang="en-US" sz="850" dirty="0" smtClean="0">
                <a:solidFill>
                  <a:srgbClr val="000000"/>
                </a:solidFill>
                <a:cs typeface="Arial" charset="0"/>
                <a:sym typeface="Times New Roman" charset="0"/>
              </a:rPr>
              <a:t>. Si no se </a:t>
            </a:r>
            <a:r>
              <a:rPr lang="en-US" sz="850" dirty="0" err="1" smtClean="0">
                <a:solidFill>
                  <a:srgbClr val="000000"/>
                </a:solidFill>
                <a:cs typeface="Arial" charset="0"/>
                <a:sym typeface="Times New Roman" charset="0"/>
              </a:rPr>
              <a:t>dispone</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resultados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realice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una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prueba</a:t>
            </a:r>
            <a:r>
              <a:rPr lang="en-US" sz="850" dirty="0" smtClean="0">
                <a:solidFill>
                  <a:srgbClr val="000000"/>
                </a:solidFill>
                <a:cs typeface="Arial" charset="0"/>
                <a:sym typeface="Times New Roman" charset="0"/>
              </a:rPr>
              <a:t> o </a:t>
            </a:r>
            <a:r>
              <a:rPr lang="en-US" sz="850" dirty="0" err="1" smtClean="0">
                <a:solidFill>
                  <a:srgbClr val="000000"/>
                </a:solidFill>
                <a:cs typeface="Arial" charset="0"/>
                <a:sym typeface="Times New Roman" charset="0"/>
              </a:rPr>
              <a:t>suponga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que</a:t>
            </a:r>
            <a:r>
              <a:rPr lang="en-US" sz="850" dirty="0" smtClean="0">
                <a:solidFill>
                  <a:srgbClr val="000000"/>
                </a:solidFill>
                <a:cs typeface="Arial" charset="0"/>
                <a:sym typeface="Times New Roman" charset="0"/>
              </a:rPr>
              <a:t> hay </a:t>
            </a:r>
            <a:r>
              <a:rPr lang="en-US" sz="850" dirty="0" err="1" smtClean="0">
                <a:solidFill>
                  <a:srgbClr val="000000"/>
                </a:solidFill>
                <a:cs typeface="Arial" charset="0"/>
                <a:sym typeface="Times New Roman" charset="0"/>
              </a:rPr>
              <a:t>pintura</a:t>
            </a:r>
            <a:r>
              <a:rPr lang="en-US" sz="850" dirty="0" smtClean="0">
                <a:solidFill>
                  <a:srgbClr val="000000"/>
                </a:solidFill>
                <a:cs typeface="Arial" charset="0"/>
                <a:sym typeface="Times New Roman" charset="0"/>
              </a:rPr>
              <a:t> a base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a:t>
            </a:r>
          </a:p>
          <a:p>
            <a:pPr>
              <a:lnSpc>
                <a:spcPct val="90000"/>
              </a:lnSpc>
              <a:spcBef>
                <a:spcPct val="10000"/>
              </a:spcBef>
              <a:defRPr/>
            </a:pPr>
            <a:r>
              <a:rPr lang="en-US" sz="850" b="1" u="sng" dirty="0" smtClean="0">
                <a:solidFill>
                  <a:srgbClr val="000000"/>
                </a:solidFill>
                <a:cs typeface="Arial" charset="0"/>
                <a:sym typeface="Times New Roman" charset="0"/>
              </a:rPr>
              <a:t>Kits de </a:t>
            </a:r>
            <a:r>
              <a:rPr lang="en-US" sz="850" b="1" u="sng" dirty="0" err="1" smtClean="0">
                <a:solidFill>
                  <a:srgbClr val="000000"/>
                </a:solidFill>
                <a:cs typeface="Arial" charset="0"/>
                <a:sym typeface="Times New Roman" charset="0"/>
              </a:rPr>
              <a:t>pruebas</a:t>
            </a:r>
            <a:r>
              <a:rPr lang="en-US" sz="850" b="1" u="sng" dirty="0" smtClean="0">
                <a:solidFill>
                  <a:srgbClr val="000000"/>
                </a:solidFill>
                <a:cs typeface="Arial" charset="0"/>
                <a:sym typeface="Times New Roman" charset="0"/>
              </a:rPr>
              <a:t> </a:t>
            </a:r>
            <a:r>
              <a:rPr lang="en-US" sz="850" b="1" u="sng" dirty="0" err="1" smtClean="0">
                <a:solidFill>
                  <a:srgbClr val="000000"/>
                </a:solidFill>
                <a:cs typeface="Arial" charset="0"/>
                <a:sym typeface="Times New Roman" charset="0"/>
              </a:rPr>
              <a:t>reconocidos</a:t>
            </a:r>
            <a:r>
              <a:rPr lang="en-US" sz="850" b="1" u="sng" dirty="0" smtClean="0">
                <a:solidFill>
                  <a:srgbClr val="000000"/>
                </a:solidFill>
                <a:cs typeface="Arial" charset="0"/>
                <a:sym typeface="Times New Roman" charset="0"/>
              </a:rPr>
              <a:t> </a:t>
            </a:r>
            <a:r>
              <a:rPr lang="en-US" sz="850" b="1" u="sng" dirty="0" err="1" smtClean="0">
                <a:solidFill>
                  <a:srgbClr val="000000"/>
                </a:solidFill>
                <a:cs typeface="Arial" charset="0"/>
                <a:sym typeface="Times New Roman" charset="0"/>
              </a:rPr>
              <a:t>por</a:t>
            </a:r>
            <a:r>
              <a:rPr lang="en-US" sz="850" b="1" u="sng" dirty="0" smtClean="0">
                <a:solidFill>
                  <a:srgbClr val="000000"/>
                </a:solidFill>
                <a:cs typeface="Arial" charset="0"/>
                <a:sym typeface="Times New Roman" charset="0"/>
              </a:rPr>
              <a:t> la EPA</a:t>
            </a:r>
            <a:r>
              <a:rPr lang="en-US" sz="850" b="1"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Visite</a:t>
            </a:r>
            <a:r>
              <a:rPr lang="en-US" sz="850" dirty="0" smtClean="0">
                <a:solidFill>
                  <a:srgbClr val="000000"/>
                </a:solidFill>
                <a:cs typeface="Arial" charset="0"/>
                <a:sym typeface="Times New Roman" charset="0"/>
              </a:rPr>
              <a:t> el </a:t>
            </a:r>
            <a:r>
              <a:rPr lang="en-US" sz="850" dirty="0" err="1" smtClean="0">
                <a:solidFill>
                  <a:srgbClr val="000000"/>
                </a:solidFill>
                <a:cs typeface="Arial" charset="0"/>
                <a:sym typeface="Times New Roman" charset="0"/>
              </a:rPr>
              <a:t>sitio</a:t>
            </a:r>
            <a:r>
              <a:rPr lang="en-US" sz="850" dirty="0" smtClean="0">
                <a:solidFill>
                  <a:srgbClr val="000000"/>
                </a:solidFill>
                <a:cs typeface="Arial" charset="0"/>
                <a:sym typeface="Times New Roman" charset="0"/>
              </a:rPr>
              <a:t> Web de la EPA en </a:t>
            </a:r>
            <a:r>
              <a:rPr lang="en-US" sz="850" dirty="0" smtClean="0">
                <a:solidFill>
                  <a:srgbClr val="0000CC"/>
                </a:solidFill>
                <a:cs typeface="Arial" charset="0"/>
                <a:sym typeface="Times New Roman" charset="0"/>
              </a:rPr>
              <a:t>www.epa.gov/lead</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para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obtener</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m</a:t>
            </a:r>
            <a:r>
              <a:rPr lang="en-US" sz="850" dirty="0" err="1" smtClean="0">
                <a:solidFill>
                  <a:srgbClr val="000000"/>
                </a:solidFill>
                <a:latin typeface="Times New Roman" charset="0"/>
                <a:cs typeface="Arial" charset="0"/>
                <a:sym typeface="Times New Roman" charset="0"/>
              </a:rPr>
              <a:t>á</a:t>
            </a:r>
            <a:r>
              <a:rPr lang="en-US" sz="850" dirty="0" err="1" smtClean="0">
                <a:solidFill>
                  <a:srgbClr val="000000"/>
                </a:solidFill>
                <a:cs typeface="Arial" charset="0"/>
                <a:sym typeface="Times New Roman" charset="0"/>
              </a:rPr>
              <a:t>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informaci</a:t>
            </a:r>
            <a:r>
              <a:rPr lang="en-US" sz="850" dirty="0" err="1" smtClean="0">
                <a:solidFill>
                  <a:srgbClr val="000000"/>
                </a:solidFill>
                <a:latin typeface="Times New Roman" charset="0"/>
                <a:cs typeface="Arial" charset="0"/>
                <a:sym typeface="Times New Roman" charset="0"/>
              </a:rPr>
              <a:t>ó</a:t>
            </a:r>
            <a:r>
              <a:rPr lang="en-US" sz="850" dirty="0" err="1" smtClean="0">
                <a:solidFill>
                  <a:srgbClr val="000000"/>
                </a:solidFill>
                <a:cs typeface="Arial" charset="0"/>
                <a:sym typeface="Times New Roman" charset="0"/>
              </a:rPr>
              <a:t>n</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sobre</a:t>
            </a:r>
            <a:r>
              <a:rPr lang="en-US" sz="850" dirty="0" smtClean="0">
                <a:solidFill>
                  <a:srgbClr val="000000"/>
                </a:solidFill>
                <a:cs typeface="Arial" charset="0"/>
                <a:sym typeface="Times New Roman" charset="0"/>
              </a:rPr>
              <a:t> los kits de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reconocidos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por</a:t>
            </a:r>
            <a:r>
              <a:rPr lang="en-US" sz="850" dirty="0" smtClean="0">
                <a:solidFill>
                  <a:srgbClr val="000000"/>
                </a:solidFill>
                <a:cs typeface="Arial" charset="0"/>
                <a:sym typeface="Times New Roman" charset="0"/>
              </a:rPr>
              <a:t> la EPA y </a:t>
            </a:r>
            <a:r>
              <a:rPr lang="en-US" sz="850" dirty="0" err="1" smtClean="0">
                <a:solidFill>
                  <a:srgbClr val="000000"/>
                </a:solidFill>
                <a:cs typeface="Arial" charset="0"/>
                <a:sym typeface="Times New Roman" charset="0"/>
              </a:rPr>
              <a:t>c</a:t>
            </a:r>
            <a:r>
              <a:rPr lang="en-US" sz="850" dirty="0" err="1" smtClean="0">
                <a:solidFill>
                  <a:srgbClr val="000000"/>
                </a:solidFill>
                <a:latin typeface="Times New Roman" charset="0"/>
                <a:cs typeface="Arial" charset="0"/>
                <a:sym typeface="Times New Roman" charset="0"/>
              </a:rPr>
              <a:t>ó</a:t>
            </a:r>
            <a:r>
              <a:rPr lang="en-US" sz="850" dirty="0" err="1" smtClean="0">
                <a:solidFill>
                  <a:srgbClr val="000000"/>
                </a:solidFill>
                <a:cs typeface="Arial" charset="0"/>
                <a:sym typeface="Times New Roman" charset="0"/>
              </a:rPr>
              <a:t>mo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utilizarlos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Actualmente</a:t>
            </a:r>
            <a:r>
              <a:rPr lang="en-US" sz="850" dirty="0" smtClean="0">
                <a:solidFill>
                  <a:srgbClr val="000000"/>
                </a:solidFill>
                <a:cs typeface="Arial" charset="0"/>
                <a:sym typeface="Times New Roman" charset="0"/>
              </a:rPr>
              <a:t>, la EPA </a:t>
            </a:r>
            <a:r>
              <a:rPr lang="en-US" sz="850" dirty="0" err="1" smtClean="0">
                <a:solidFill>
                  <a:srgbClr val="000000"/>
                </a:solidFill>
                <a:cs typeface="Arial" charset="0"/>
                <a:sym typeface="Times New Roman" charset="0"/>
              </a:rPr>
              <a:t>revisa</a:t>
            </a:r>
            <a:r>
              <a:rPr lang="en-US" sz="850" dirty="0" smtClean="0">
                <a:solidFill>
                  <a:srgbClr val="000000"/>
                </a:solidFill>
                <a:cs typeface="Arial" charset="0"/>
                <a:sym typeface="Times New Roman" charset="0"/>
              </a:rPr>
              <a:t> los kits de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alta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precisi</a:t>
            </a:r>
            <a:r>
              <a:rPr lang="en-US" sz="850" dirty="0" err="1" smtClean="0">
                <a:solidFill>
                  <a:srgbClr val="000000"/>
                </a:solidFill>
                <a:latin typeface="Times New Roman" charset="0"/>
                <a:cs typeface="Arial" charset="0"/>
                <a:sym typeface="Times New Roman" charset="0"/>
              </a:rPr>
              <a:t>ó</a:t>
            </a:r>
            <a:r>
              <a:rPr lang="en-US" sz="850" dirty="0" err="1" smtClean="0">
                <a:solidFill>
                  <a:srgbClr val="000000"/>
                </a:solidFill>
                <a:cs typeface="Arial" charset="0"/>
                <a:sym typeface="Times New Roman" charset="0"/>
              </a:rPr>
              <a:t>n</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que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pueden</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salir</a:t>
            </a:r>
            <a:r>
              <a:rPr lang="en-US" sz="850" dirty="0" smtClean="0">
                <a:solidFill>
                  <a:srgbClr val="000000"/>
                </a:solidFill>
                <a:cs typeface="Arial" charset="0"/>
                <a:sym typeface="Times New Roman" charset="0"/>
              </a:rPr>
              <a:t> a la </a:t>
            </a:r>
            <a:r>
              <a:rPr lang="en-US" sz="850" dirty="0" err="1" smtClean="0">
                <a:solidFill>
                  <a:srgbClr val="000000"/>
                </a:solidFill>
                <a:cs typeface="Arial" charset="0"/>
                <a:sym typeface="Times New Roman" charset="0"/>
              </a:rPr>
              <a:t>venta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Todos</a:t>
            </a:r>
            <a:r>
              <a:rPr lang="en-US" sz="850" dirty="0" smtClean="0">
                <a:solidFill>
                  <a:srgbClr val="000000"/>
                </a:solidFill>
                <a:cs typeface="Arial" charset="0"/>
                <a:sym typeface="Times New Roman" charset="0"/>
              </a:rPr>
              <a:t> los kits de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que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actualmente</a:t>
            </a:r>
            <a:r>
              <a:rPr lang="en-US" sz="850" dirty="0" smtClean="0">
                <a:solidFill>
                  <a:srgbClr val="000000"/>
                </a:solidFill>
                <a:cs typeface="Arial" charset="0"/>
                <a:sym typeface="Times New Roman" charset="0"/>
              </a:rPr>
              <a:t> se </a:t>
            </a:r>
            <a:r>
              <a:rPr lang="en-US" sz="850" dirty="0" err="1" smtClean="0">
                <a:solidFill>
                  <a:srgbClr val="000000"/>
                </a:solidFill>
                <a:cs typeface="Arial" charset="0"/>
                <a:sym typeface="Times New Roman" charset="0"/>
              </a:rPr>
              <a:t>encuentran</a:t>
            </a:r>
            <a:r>
              <a:rPr lang="en-US" sz="850" dirty="0" smtClean="0">
                <a:solidFill>
                  <a:srgbClr val="000000"/>
                </a:solidFill>
                <a:cs typeface="Arial" charset="0"/>
                <a:sym typeface="Times New Roman" charset="0"/>
              </a:rPr>
              <a:t> en el </a:t>
            </a:r>
            <a:r>
              <a:rPr lang="en-US" sz="850" dirty="0" err="1" smtClean="0">
                <a:solidFill>
                  <a:srgbClr val="000000"/>
                </a:solidFill>
                <a:cs typeface="Arial" charset="0"/>
                <a:sym typeface="Times New Roman" charset="0"/>
              </a:rPr>
              <a:t>mercado</a:t>
            </a:r>
            <a:r>
              <a:rPr lang="en-US" sz="850" dirty="0" smtClean="0">
                <a:solidFill>
                  <a:srgbClr val="000000"/>
                </a:solidFill>
                <a:cs typeface="Arial" charset="0"/>
                <a:sym typeface="Times New Roman" charset="0"/>
              </a:rPr>
              <a:t> son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colorim</a:t>
            </a:r>
            <a:r>
              <a:rPr lang="en-US" sz="850" dirty="0" err="1" smtClean="0">
                <a:solidFill>
                  <a:srgbClr val="000000"/>
                </a:solidFill>
                <a:latin typeface="Times New Roman" charset="0"/>
                <a:cs typeface="Arial" charset="0"/>
                <a:sym typeface="Times New Roman" charset="0"/>
              </a:rPr>
              <a:t>é</a:t>
            </a:r>
            <a:r>
              <a:rPr lang="en-US" sz="850" dirty="0" err="1" smtClean="0">
                <a:solidFill>
                  <a:srgbClr val="000000"/>
                </a:solidFill>
                <a:cs typeface="Arial" charset="0"/>
                <a:sym typeface="Times New Roman" charset="0"/>
              </a:rPr>
              <a:t>tricas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para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es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decir</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cambian</a:t>
            </a:r>
            <a:r>
              <a:rPr lang="en-US" sz="850" dirty="0" smtClean="0">
                <a:solidFill>
                  <a:srgbClr val="000000"/>
                </a:solidFill>
                <a:cs typeface="Arial" charset="0"/>
                <a:sym typeface="Times New Roman" charset="0"/>
              </a:rPr>
              <a:t> de color ante la </a:t>
            </a:r>
            <a:r>
              <a:rPr lang="en-US" sz="850" dirty="0" err="1" smtClean="0">
                <a:solidFill>
                  <a:srgbClr val="000000"/>
                </a:solidFill>
                <a:cs typeface="Arial" charset="0"/>
                <a:sym typeface="Times New Roman" charset="0"/>
              </a:rPr>
              <a:t>presencia</a:t>
            </a:r>
            <a:r>
              <a:rPr lang="en-US" sz="850" dirty="0" smtClean="0">
                <a:solidFill>
                  <a:srgbClr val="000000"/>
                </a:solidFill>
                <a:cs typeface="Arial" charset="0"/>
                <a:sym typeface="Times New Roman" charset="0"/>
              </a:rPr>
              <a:t> de </a:t>
            </a:r>
            <a:r>
              <a:rPr lang="en-US" sz="850" dirty="0" err="1" smtClean="0">
                <a:solidFill>
                  <a:srgbClr val="000000"/>
                </a:solidFill>
                <a:latin typeface="Times New Roman" charset="0"/>
                <a:cs typeface="Arial" charset="0"/>
                <a:sym typeface="Times New Roman" charset="0"/>
              </a:rPr>
              <a:t>é</a:t>
            </a:r>
            <a:r>
              <a:rPr lang="en-US" sz="850" dirty="0" err="1" smtClean="0">
                <a:solidFill>
                  <a:srgbClr val="000000"/>
                </a:solidFill>
                <a:cs typeface="Arial" charset="0"/>
                <a:sym typeface="Times New Roman" charset="0"/>
              </a:rPr>
              <a:t>ste</a:t>
            </a:r>
            <a:r>
              <a:rPr lang="en-US" sz="850" dirty="0" smtClean="0">
                <a:solidFill>
                  <a:srgbClr val="000000"/>
                </a:solidFill>
                <a:cs typeface="Arial" charset="0"/>
                <a:sym typeface="Times New Roman" charset="0"/>
              </a:rPr>
              <a:t> </a:t>
            </a:r>
            <a:r>
              <a:rPr lang="en-US" sz="850" dirty="0" err="1" smtClean="0">
                <a:solidFill>
                  <a:srgbClr val="000000"/>
                </a:solidFill>
                <a:latin typeface="Times New Roman" charset="0"/>
                <a:cs typeface="Arial" charset="0"/>
                <a:sym typeface="Times New Roman" charset="0"/>
              </a:rPr>
              <a:t>ú</a:t>
            </a:r>
            <a:r>
              <a:rPr lang="en-US" sz="850" dirty="0" err="1" smtClean="0">
                <a:solidFill>
                  <a:srgbClr val="000000"/>
                </a:solidFill>
                <a:cs typeface="Arial" charset="0"/>
                <a:sym typeface="Times New Roman" charset="0"/>
              </a:rPr>
              <a:t>ltimo</a:t>
            </a:r>
            <a:r>
              <a:rPr lang="en-US" sz="850" dirty="0" smtClean="0">
                <a:solidFill>
                  <a:srgbClr val="000000"/>
                </a:solidFill>
                <a:cs typeface="Arial" charset="0"/>
                <a:sym typeface="Times New Roman" charset="0"/>
              </a:rPr>
              <a:t>. Las </a:t>
            </a:r>
            <a:r>
              <a:rPr lang="en-US" sz="850" dirty="0" err="1" smtClean="0">
                <a:solidFill>
                  <a:srgbClr val="000000"/>
                </a:solidFill>
                <a:cs typeface="Arial" charset="0"/>
                <a:sym typeface="Times New Roman" charset="0"/>
              </a:rPr>
              <a:t>distintas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sustancias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qu</a:t>
            </a:r>
            <a:r>
              <a:rPr lang="en-US" sz="850" dirty="0" err="1" smtClean="0">
                <a:solidFill>
                  <a:srgbClr val="000000"/>
                </a:solidFill>
                <a:latin typeface="Times New Roman" charset="0"/>
                <a:cs typeface="Arial" charset="0"/>
                <a:sym typeface="Times New Roman" charset="0"/>
              </a:rPr>
              <a:t>í</a:t>
            </a:r>
            <a:r>
              <a:rPr lang="en-US" sz="850" dirty="0" err="1" smtClean="0">
                <a:solidFill>
                  <a:srgbClr val="000000"/>
                </a:solidFill>
                <a:cs typeface="Arial" charset="0"/>
                <a:sym typeface="Times New Roman" charset="0"/>
              </a:rPr>
              <a:t>micas</a:t>
            </a:r>
            <a:r>
              <a:rPr lang="en-US" sz="850" dirty="0" smtClean="0">
                <a:solidFill>
                  <a:srgbClr val="000000"/>
                </a:solidFill>
                <a:cs typeface="Arial" charset="0"/>
                <a:sym typeface="Times New Roman" charset="0"/>
              </a:rPr>
              <a:t> de los kits de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producen</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diferentes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colores</a:t>
            </a:r>
            <a:r>
              <a:rPr lang="en-US" sz="850" dirty="0" smtClean="0">
                <a:solidFill>
                  <a:srgbClr val="000000"/>
                </a:solidFill>
                <a:cs typeface="Arial" charset="0"/>
                <a:sym typeface="Times New Roman" charset="0"/>
              </a:rPr>
              <a:t> ante la </a:t>
            </a:r>
            <a:r>
              <a:rPr lang="en-US" sz="850" dirty="0" err="1" smtClean="0">
                <a:solidFill>
                  <a:srgbClr val="000000"/>
                </a:solidFill>
                <a:cs typeface="Arial" charset="0"/>
                <a:sym typeface="Times New Roman" charset="0"/>
              </a:rPr>
              <a:t>presencia</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Se </a:t>
            </a:r>
            <a:r>
              <a:rPr lang="en-US" sz="850" dirty="0" err="1" smtClean="0">
                <a:solidFill>
                  <a:srgbClr val="000000"/>
                </a:solidFill>
                <a:cs typeface="Arial" charset="0"/>
                <a:sym typeface="Times New Roman" charset="0"/>
              </a:rPr>
              <a:t>deben</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probar</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todas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las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capas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pintura</a:t>
            </a:r>
            <a:r>
              <a:rPr lang="en-US" sz="850" dirty="0" smtClean="0">
                <a:solidFill>
                  <a:srgbClr val="000000"/>
                </a:solidFill>
                <a:cs typeface="Arial" charset="0"/>
                <a:sym typeface="Times New Roman" charset="0"/>
              </a:rPr>
              <a:t> al </a:t>
            </a:r>
            <a:r>
              <a:rPr lang="en-US" sz="850" dirty="0" err="1" smtClean="0">
                <a:solidFill>
                  <a:srgbClr val="000000"/>
                </a:solidFill>
                <a:cs typeface="Arial" charset="0"/>
                <a:sym typeface="Times New Roman" charset="0"/>
              </a:rPr>
              <a:t>usar</a:t>
            </a:r>
            <a:r>
              <a:rPr lang="en-US" sz="850" dirty="0" smtClean="0">
                <a:solidFill>
                  <a:srgbClr val="000000"/>
                </a:solidFill>
                <a:cs typeface="Arial" charset="0"/>
                <a:sym typeface="Times New Roman" charset="0"/>
              </a:rPr>
              <a:t> los kits de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Aseg</a:t>
            </a:r>
            <a:r>
              <a:rPr lang="en-US" sz="850" dirty="0" err="1" smtClean="0">
                <a:solidFill>
                  <a:srgbClr val="000000"/>
                </a:solidFill>
                <a:latin typeface="Times New Roman" charset="0"/>
                <a:cs typeface="Arial" charset="0"/>
                <a:sym typeface="Times New Roman" charset="0"/>
              </a:rPr>
              <a:t>ú</a:t>
            </a:r>
            <a:r>
              <a:rPr lang="en-US" sz="850" dirty="0" err="1" smtClean="0">
                <a:solidFill>
                  <a:srgbClr val="000000"/>
                </a:solidFill>
                <a:cs typeface="Arial" charset="0"/>
                <a:sym typeface="Times New Roman" charset="0"/>
              </a:rPr>
              <a:t>rese</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seguir</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las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instrucciones</a:t>
            </a:r>
            <a:r>
              <a:rPr lang="en-US" sz="850" dirty="0" smtClean="0">
                <a:solidFill>
                  <a:srgbClr val="000000"/>
                </a:solidFill>
                <a:cs typeface="Arial" charset="0"/>
                <a:sym typeface="Times New Roman" charset="0"/>
              </a:rPr>
              <a:t> del </a:t>
            </a:r>
            <a:r>
              <a:rPr lang="en-US" sz="850" dirty="0" err="1" smtClean="0">
                <a:solidFill>
                  <a:srgbClr val="000000"/>
                </a:solidFill>
                <a:cs typeface="Arial" charset="0"/>
                <a:sym typeface="Times New Roman" charset="0"/>
              </a:rPr>
              <a:t>fabricante</a:t>
            </a:r>
            <a:r>
              <a:rPr lang="en-US" sz="850" dirty="0" smtClean="0">
                <a:solidFill>
                  <a:srgbClr val="000000"/>
                </a:solidFill>
                <a:cs typeface="Arial" charset="0"/>
                <a:sym typeface="Times New Roman" charset="0"/>
              </a:rPr>
              <a:t> al </a:t>
            </a:r>
            <a:r>
              <a:rPr lang="en-US" sz="850" dirty="0" err="1" smtClean="0">
                <a:solidFill>
                  <a:srgbClr val="000000"/>
                </a:solidFill>
                <a:cs typeface="Arial" charset="0"/>
                <a:sym typeface="Times New Roman" charset="0"/>
              </a:rPr>
              <a:t>utilizar</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este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m</a:t>
            </a:r>
            <a:r>
              <a:rPr lang="en-US" sz="850" dirty="0" err="1" smtClean="0">
                <a:solidFill>
                  <a:srgbClr val="000000"/>
                </a:solidFill>
                <a:latin typeface="Times New Roman" charset="0"/>
                <a:cs typeface="Arial" charset="0"/>
                <a:sym typeface="Times New Roman" charset="0"/>
              </a:rPr>
              <a:t>é</a:t>
            </a:r>
            <a:r>
              <a:rPr lang="en-US" sz="850" dirty="0" err="1" smtClean="0">
                <a:solidFill>
                  <a:srgbClr val="000000"/>
                </a:solidFill>
                <a:cs typeface="Arial" charset="0"/>
                <a:sym typeface="Times New Roman" charset="0"/>
              </a:rPr>
              <a:t>todo</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prueba</a:t>
            </a:r>
            <a:r>
              <a:rPr lang="en-US" sz="850" dirty="0" smtClean="0">
                <a:solidFill>
                  <a:srgbClr val="000000"/>
                </a:solidFill>
                <a:cs typeface="Arial" charset="0"/>
                <a:sym typeface="Times New Roman" charset="0"/>
              </a:rPr>
              <a:t>. Si no se produce un </a:t>
            </a:r>
            <a:r>
              <a:rPr lang="en-US" sz="850" dirty="0" err="1" smtClean="0">
                <a:solidFill>
                  <a:srgbClr val="000000"/>
                </a:solidFill>
                <a:cs typeface="Arial" charset="0"/>
                <a:sym typeface="Times New Roman" charset="0"/>
              </a:rPr>
              <a:t>cambio</a:t>
            </a:r>
            <a:r>
              <a:rPr lang="en-US" sz="850" dirty="0" smtClean="0">
                <a:solidFill>
                  <a:srgbClr val="000000"/>
                </a:solidFill>
                <a:cs typeface="Arial" charset="0"/>
                <a:sym typeface="Times New Roman" charset="0"/>
              </a:rPr>
              <a:t> de color en la </a:t>
            </a:r>
            <a:r>
              <a:rPr lang="en-US" sz="850" dirty="0" err="1" smtClean="0">
                <a:solidFill>
                  <a:srgbClr val="000000"/>
                </a:solidFill>
                <a:cs typeface="Arial" charset="0"/>
                <a:sym typeface="Times New Roman" charset="0"/>
              </a:rPr>
              <a:t>pel</a:t>
            </a:r>
            <a:r>
              <a:rPr lang="en-US" sz="850" dirty="0" err="1" smtClean="0">
                <a:solidFill>
                  <a:srgbClr val="000000"/>
                </a:solidFill>
                <a:latin typeface="Times New Roman" charset="0"/>
                <a:cs typeface="Arial" charset="0"/>
                <a:sym typeface="Times New Roman" charset="0"/>
              </a:rPr>
              <a:t>í</a:t>
            </a:r>
            <a:r>
              <a:rPr lang="en-US" sz="850" dirty="0" err="1" smtClean="0">
                <a:solidFill>
                  <a:srgbClr val="000000"/>
                </a:solidFill>
                <a:cs typeface="Arial" charset="0"/>
                <a:sym typeface="Times New Roman" charset="0"/>
              </a:rPr>
              <a:t>cula</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pintura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que</a:t>
            </a:r>
            <a:r>
              <a:rPr lang="en-US" sz="850" dirty="0" smtClean="0">
                <a:solidFill>
                  <a:srgbClr val="000000"/>
                </a:solidFill>
                <a:cs typeface="Arial" charset="0"/>
                <a:sym typeface="Times New Roman" charset="0"/>
              </a:rPr>
              <a:t> se </a:t>
            </a:r>
            <a:r>
              <a:rPr lang="en-US" sz="850" dirty="0" err="1" smtClean="0">
                <a:solidFill>
                  <a:srgbClr val="000000"/>
                </a:solidFill>
                <a:cs typeface="Arial" charset="0"/>
                <a:sym typeface="Times New Roman" charset="0"/>
              </a:rPr>
              <a:t>prob</a:t>
            </a:r>
            <a:r>
              <a:rPr lang="en-US" sz="850" dirty="0" err="1" smtClean="0">
                <a:solidFill>
                  <a:srgbClr val="000000"/>
                </a:solidFill>
                <a:latin typeface="Times New Roman" charset="0"/>
                <a:cs typeface="Arial" charset="0"/>
                <a:sym typeface="Times New Roman" charset="0"/>
              </a:rPr>
              <a:t>ó</a:t>
            </a:r>
            <a:r>
              <a:rPr lang="en-US" sz="850" dirty="0" smtClean="0">
                <a:solidFill>
                  <a:srgbClr val="000000"/>
                </a:solidFill>
                <a:cs typeface="Arial" charset="0"/>
                <a:sym typeface="Times New Roman" charset="0"/>
              </a:rPr>
              <a:t>, </a:t>
            </a:r>
            <a:r>
              <a:rPr lang="en-US" sz="850" u="sng" dirty="0" smtClean="0">
                <a:solidFill>
                  <a:srgbClr val="000000"/>
                </a:solidFill>
                <a:cs typeface="Arial" charset="0"/>
                <a:sym typeface="Times New Roman" charset="0"/>
              </a:rPr>
              <a:t>no</a:t>
            </a:r>
            <a:r>
              <a:rPr lang="en-US" sz="850" dirty="0" smtClean="0">
                <a:solidFill>
                  <a:srgbClr val="000000"/>
                </a:solidFill>
                <a:cs typeface="Arial" charset="0"/>
                <a:sym typeface="Times New Roman" charset="0"/>
              </a:rPr>
              <a:t> hay </a:t>
            </a:r>
            <a:r>
              <a:rPr lang="en-US" sz="850" dirty="0" err="1" smtClean="0">
                <a:solidFill>
                  <a:srgbClr val="000000"/>
                </a:solidFill>
                <a:cs typeface="Arial" charset="0"/>
                <a:sym typeface="Times New Roman" charset="0"/>
              </a:rPr>
              <a:t>pintura</a:t>
            </a:r>
            <a:r>
              <a:rPr lang="en-US" sz="850" dirty="0" smtClean="0">
                <a:solidFill>
                  <a:srgbClr val="000000"/>
                </a:solidFill>
                <a:cs typeface="Arial" charset="0"/>
                <a:sym typeface="Times New Roman" charset="0"/>
              </a:rPr>
              <a:t> a base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y no se </a:t>
            </a:r>
            <a:r>
              <a:rPr lang="en-US" sz="850" dirty="0" err="1" smtClean="0">
                <a:solidFill>
                  <a:srgbClr val="000000"/>
                </a:solidFill>
                <a:cs typeface="Arial" charset="0"/>
                <a:sym typeface="Times New Roman" charset="0"/>
              </a:rPr>
              <a:t>requieren</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las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a:t>
            </a:r>
            <a:r>
              <a:rPr lang="en-US" sz="850" dirty="0" err="1" smtClean="0">
                <a:solidFill>
                  <a:srgbClr val="000000"/>
                </a:solidFill>
                <a:latin typeface="Times New Roman" charset="0"/>
                <a:cs typeface="Arial" charset="0"/>
                <a:sym typeface="Times New Roman" charset="0"/>
              </a:rPr>
              <a:t>á</a:t>
            </a:r>
            <a:r>
              <a:rPr lang="en-US" sz="850" dirty="0" err="1" smtClean="0">
                <a:solidFill>
                  <a:srgbClr val="000000"/>
                </a:solidFill>
                <a:cs typeface="Arial" charset="0"/>
                <a:sym typeface="Times New Roman" charset="0"/>
              </a:rPr>
              <a:t>cticas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trabajo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seguras</a:t>
            </a:r>
            <a:r>
              <a:rPr lang="en-US" sz="850" dirty="0" smtClean="0">
                <a:solidFill>
                  <a:srgbClr val="000000"/>
                </a:solidFill>
                <a:cs typeface="Arial" charset="0"/>
                <a:sym typeface="Times New Roman" charset="0"/>
              </a:rPr>
              <a:t> con el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en </a:t>
            </a:r>
            <a:r>
              <a:rPr lang="en-US" sz="850" dirty="0" err="1" smtClean="0">
                <a:solidFill>
                  <a:srgbClr val="000000"/>
                </a:solidFill>
                <a:cs typeface="Arial" charset="0"/>
                <a:sym typeface="Times New Roman" charset="0"/>
              </a:rPr>
              <a:t>dicha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superficie</a:t>
            </a:r>
            <a:r>
              <a:rPr lang="en-US" sz="850" dirty="0" smtClean="0">
                <a:solidFill>
                  <a:srgbClr val="000000"/>
                </a:solidFill>
                <a:cs typeface="Arial" charset="0"/>
                <a:sym typeface="Times New Roman" charset="0"/>
              </a:rPr>
              <a:t>. El </a:t>
            </a:r>
            <a:r>
              <a:rPr lang="en-US" sz="850" dirty="0" err="1" smtClean="0">
                <a:solidFill>
                  <a:srgbClr val="000000"/>
                </a:solidFill>
                <a:cs typeface="Arial" charset="0"/>
                <a:sym typeface="Times New Roman" charset="0"/>
              </a:rPr>
              <a:t>muestreo</a:t>
            </a:r>
            <a:r>
              <a:rPr lang="en-US" sz="850" dirty="0" smtClean="0">
                <a:solidFill>
                  <a:srgbClr val="000000"/>
                </a:solidFill>
                <a:cs typeface="Arial" charset="0"/>
                <a:sym typeface="Times New Roman" charset="0"/>
              </a:rPr>
              <a:t> del kit de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es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invasivo</a:t>
            </a:r>
            <a:r>
              <a:rPr lang="en-US" sz="850" dirty="0" smtClean="0">
                <a:solidFill>
                  <a:srgbClr val="000000"/>
                </a:solidFill>
                <a:cs typeface="Arial" charset="0"/>
                <a:sym typeface="Times New Roman" charset="0"/>
              </a:rPr>
              <a:t> y </a:t>
            </a:r>
            <a:r>
              <a:rPr lang="en-US" sz="850" dirty="0" err="1" smtClean="0">
                <a:solidFill>
                  <a:srgbClr val="000000"/>
                </a:solidFill>
                <a:cs typeface="Arial" charset="0"/>
                <a:sym typeface="Times New Roman" charset="0"/>
              </a:rPr>
              <a:t>da</a:t>
            </a:r>
            <a:r>
              <a:rPr lang="en-US" sz="850" dirty="0" err="1" smtClean="0">
                <a:solidFill>
                  <a:srgbClr val="000000"/>
                </a:solidFill>
                <a:latin typeface="Times New Roman" charset="0"/>
                <a:cs typeface="Arial" charset="0"/>
                <a:sym typeface="Times New Roman" charset="0"/>
              </a:rPr>
              <a:t>ñ</a:t>
            </a:r>
            <a:r>
              <a:rPr lang="en-US" sz="850" dirty="0" err="1" smtClean="0">
                <a:solidFill>
                  <a:srgbClr val="000000"/>
                </a:solidFill>
                <a:cs typeface="Arial" charset="0"/>
                <a:sym typeface="Times New Roman" charset="0"/>
              </a:rPr>
              <a:t>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cada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superficie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que</a:t>
            </a:r>
            <a:r>
              <a:rPr lang="en-US" sz="850" dirty="0" smtClean="0">
                <a:solidFill>
                  <a:srgbClr val="000000"/>
                </a:solidFill>
                <a:cs typeface="Arial" charset="0"/>
                <a:sym typeface="Times New Roman" charset="0"/>
              </a:rPr>
              <a:t> se </a:t>
            </a:r>
            <a:r>
              <a:rPr lang="en-US" sz="850" dirty="0" err="1" smtClean="0">
                <a:solidFill>
                  <a:srgbClr val="000000"/>
                </a:solidFill>
                <a:cs typeface="Arial" charset="0"/>
                <a:sym typeface="Times New Roman" charset="0"/>
              </a:rPr>
              <a:t>somete</a:t>
            </a:r>
            <a:r>
              <a:rPr lang="en-US" sz="850" dirty="0" smtClean="0">
                <a:solidFill>
                  <a:srgbClr val="000000"/>
                </a:solidFill>
                <a:cs typeface="Arial" charset="0"/>
                <a:sym typeface="Times New Roman" charset="0"/>
              </a:rPr>
              <a:t> a </a:t>
            </a:r>
            <a:r>
              <a:rPr lang="en-US" sz="850" dirty="0" err="1" smtClean="0">
                <a:solidFill>
                  <a:srgbClr val="000000"/>
                </a:solidFill>
                <a:cs typeface="Arial" charset="0"/>
                <a:sym typeface="Times New Roman" charset="0"/>
              </a:rPr>
              <a:t>prueba</a:t>
            </a:r>
            <a:r>
              <a:rPr lang="en-US" sz="850" dirty="0" smtClean="0">
                <a:solidFill>
                  <a:srgbClr val="000000"/>
                </a:solidFill>
                <a:cs typeface="Arial" charset="0"/>
                <a:sym typeface="Times New Roman" charset="0"/>
              </a:rPr>
              <a:t>. Entre los </a:t>
            </a:r>
            <a:r>
              <a:rPr lang="en-US" sz="850" dirty="0" err="1" smtClean="0">
                <a:solidFill>
                  <a:srgbClr val="000000"/>
                </a:solidFill>
                <a:cs typeface="Arial" charset="0"/>
                <a:sym typeface="Times New Roman" charset="0"/>
              </a:rPr>
              <a:t>tipos</a:t>
            </a:r>
            <a:r>
              <a:rPr lang="en-US" sz="850" dirty="0" smtClean="0">
                <a:solidFill>
                  <a:srgbClr val="000000"/>
                </a:solidFill>
                <a:cs typeface="Arial" charset="0"/>
                <a:sym typeface="Times New Roman" charset="0"/>
              </a:rPr>
              <a:t> de kits </a:t>
            </a:r>
            <a:r>
              <a:rPr lang="en-US" sz="850" dirty="0" err="1" smtClean="0">
                <a:solidFill>
                  <a:srgbClr val="000000"/>
                </a:solidFill>
                <a:cs typeface="Arial" charset="0"/>
                <a:sym typeface="Times New Roman" charset="0"/>
              </a:rPr>
              <a:t>comunes</a:t>
            </a:r>
            <a:r>
              <a:rPr lang="en-US" sz="850" dirty="0" smtClean="0">
                <a:solidFill>
                  <a:srgbClr val="000000"/>
                </a:solidFill>
                <a:cs typeface="Arial" charset="0"/>
                <a:sym typeface="Times New Roman" charset="0"/>
              </a:rPr>
              <a:t> se </a:t>
            </a:r>
            <a:r>
              <a:rPr lang="en-US" sz="850" dirty="0" err="1" smtClean="0">
                <a:solidFill>
                  <a:srgbClr val="000000"/>
                </a:solidFill>
                <a:cs typeface="Arial" charset="0"/>
                <a:sym typeface="Times New Roman" charset="0"/>
              </a:rPr>
              <a:t>encuentran</a:t>
            </a:r>
            <a:r>
              <a:rPr lang="en-US" sz="850" dirty="0" smtClean="0">
                <a:solidFill>
                  <a:srgbClr val="000000"/>
                </a:solidFill>
                <a:cs typeface="Arial" charset="0"/>
                <a:sym typeface="Times New Roman" charset="0"/>
              </a:rPr>
              <a:t>:</a:t>
            </a:r>
          </a:p>
          <a:p>
            <a:pPr marL="460375" lvl="1" indent="-238125">
              <a:lnSpc>
                <a:spcPct val="90000"/>
              </a:lnSpc>
              <a:spcBef>
                <a:spcPct val="10000"/>
              </a:spcBef>
              <a:defRPr/>
            </a:pPr>
            <a:r>
              <a:rPr lang="en-US" sz="850" dirty="0" smtClean="0">
                <a:solidFill>
                  <a:srgbClr val="000000"/>
                </a:solidFill>
                <a:cs typeface="Arial" charset="0"/>
                <a:sym typeface="Times New Roman" charset="0"/>
              </a:rPr>
              <a:t>Los kits de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a base de </a:t>
            </a:r>
            <a:r>
              <a:rPr lang="en-US" sz="850" dirty="0" err="1" smtClean="0">
                <a:solidFill>
                  <a:srgbClr val="000000"/>
                </a:solidFill>
                <a:cs typeface="Arial" charset="0"/>
                <a:sym typeface="Times New Roman" charset="0"/>
              </a:rPr>
              <a:t>rodizonato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que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producen</a:t>
            </a:r>
            <a:r>
              <a:rPr lang="en-US" sz="850" dirty="0" smtClean="0">
                <a:solidFill>
                  <a:srgbClr val="000000"/>
                </a:solidFill>
                <a:cs typeface="Arial" charset="0"/>
                <a:sym typeface="Times New Roman" charset="0"/>
              </a:rPr>
              <a:t> un color </a:t>
            </a:r>
            <a:r>
              <a:rPr lang="en-US" sz="850" dirty="0" err="1" smtClean="0">
                <a:solidFill>
                  <a:srgbClr val="000000"/>
                </a:solidFill>
                <a:cs typeface="Arial" charset="0"/>
                <a:sym typeface="Times New Roman" charset="0"/>
              </a:rPr>
              <a:t>rosado</a:t>
            </a:r>
            <a:r>
              <a:rPr lang="en-US" sz="850" dirty="0" smtClean="0">
                <a:solidFill>
                  <a:srgbClr val="000000"/>
                </a:solidFill>
                <a:cs typeface="Arial" charset="0"/>
                <a:sym typeface="Times New Roman" charset="0"/>
              </a:rPr>
              <a:t> a </a:t>
            </a:r>
            <a:r>
              <a:rPr lang="en-US" sz="850" dirty="0" err="1" smtClean="0">
                <a:solidFill>
                  <a:srgbClr val="000000"/>
                </a:solidFill>
                <a:cs typeface="Arial" charset="0"/>
                <a:sym typeface="Times New Roman" charset="0"/>
              </a:rPr>
              <a:t>rojo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cuando</a:t>
            </a:r>
            <a:r>
              <a:rPr lang="en-US" sz="850" dirty="0" smtClean="0">
                <a:solidFill>
                  <a:srgbClr val="000000"/>
                </a:solidFill>
                <a:cs typeface="Arial" charset="0"/>
                <a:sym typeface="Times New Roman" charset="0"/>
              </a:rPr>
              <a:t> se </a:t>
            </a:r>
            <a:r>
              <a:rPr lang="en-US" sz="850" dirty="0" err="1" smtClean="0">
                <a:solidFill>
                  <a:srgbClr val="000000"/>
                </a:solidFill>
                <a:cs typeface="Arial" charset="0"/>
                <a:sym typeface="Times New Roman" charset="0"/>
              </a:rPr>
              <a:t>detecta</a:t>
            </a:r>
            <a:r>
              <a:rPr lang="en-US" sz="850" dirty="0" smtClean="0">
                <a:solidFill>
                  <a:srgbClr val="000000"/>
                </a:solidFill>
                <a:cs typeface="Arial" charset="0"/>
                <a:sym typeface="Times New Roman" charset="0"/>
              </a:rPr>
              <a:t> la </a:t>
            </a:r>
            <a:r>
              <a:rPr lang="en-US" sz="850" dirty="0" err="1" smtClean="0">
                <a:solidFill>
                  <a:srgbClr val="000000"/>
                </a:solidFill>
                <a:cs typeface="Arial" charset="0"/>
                <a:sym typeface="Times New Roman" charset="0"/>
              </a:rPr>
              <a:t>presencia</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Esta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prueba</a:t>
            </a:r>
            <a:r>
              <a:rPr lang="en-US" sz="850" dirty="0" smtClean="0">
                <a:solidFill>
                  <a:srgbClr val="000000"/>
                </a:solidFill>
                <a:cs typeface="Arial" charset="0"/>
                <a:sym typeface="Times New Roman" charset="0"/>
              </a:rPr>
              <a:t> no se </a:t>
            </a:r>
            <a:r>
              <a:rPr lang="en-US" sz="850" dirty="0" err="1" smtClean="0">
                <a:solidFill>
                  <a:srgbClr val="000000"/>
                </a:solidFill>
                <a:cs typeface="Arial" charset="0"/>
                <a:sym typeface="Times New Roman" charset="0"/>
              </a:rPr>
              <a:t>puede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realizar</a:t>
            </a:r>
            <a:r>
              <a:rPr lang="en-US" sz="850" dirty="0" smtClean="0">
                <a:solidFill>
                  <a:srgbClr val="000000"/>
                </a:solidFill>
                <a:cs typeface="Arial" charset="0"/>
                <a:sym typeface="Times New Roman" charset="0"/>
              </a:rPr>
              <a:t> en </a:t>
            </a:r>
            <a:r>
              <a:rPr lang="en-US" sz="850" dirty="0" err="1" smtClean="0">
                <a:solidFill>
                  <a:srgbClr val="000000"/>
                </a:solidFill>
                <a:cs typeface="Arial" charset="0"/>
                <a:sym typeface="Times New Roman" charset="0"/>
              </a:rPr>
              <a:t>pinturas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colores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como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rojos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anaranjados</a:t>
            </a:r>
            <a:r>
              <a:rPr lang="en-US" sz="850" dirty="0" smtClean="0">
                <a:solidFill>
                  <a:srgbClr val="000000"/>
                </a:solidFill>
                <a:cs typeface="Arial" charset="0"/>
                <a:sym typeface="Times New Roman" charset="0"/>
              </a:rPr>
              <a:t> o </a:t>
            </a:r>
            <a:r>
              <a:rPr lang="en-US" sz="850" dirty="0" err="1" smtClean="0">
                <a:solidFill>
                  <a:srgbClr val="000000"/>
                </a:solidFill>
                <a:cs typeface="Arial" charset="0"/>
                <a:sym typeface="Times New Roman" charset="0"/>
              </a:rPr>
              <a:t>rosados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debido</a:t>
            </a:r>
            <a:r>
              <a:rPr lang="en-US" sz="850" dirty="0" smtClean="0">
                <a:solidFill>
                  <a:srgbClr val="000000"/>
                </a:solidFill>
                <a:cs typeface="Arial" charset="0"/>
                <a:sym typeface="Times New Roman" charset="0"/>
              </a:rPr>
              <a:t> a </a:t>
            </a:r>
            <a:r>
              <a:rPr lang="en-US" sz="850" dirty="0" err="1" smtClean="0">
                <a:solidFill>
                  <a:srgbClr val="000000"/>
                </a:solidFill>
                <a:cs typeface="Arial" charset="0"/>
                <a:sym typeface="Times New Roman" charset="0"/>
              </a:rPr>
              <a:t>que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dificultan</a:t>
            </a:r>
            <a:r>
              <a:rPr lang="en-US" sz="850" dirty="0" smtClean="0">
                <a:solidFill>
                  <a:srgbClr val="000000"/>
                </a:solidFill>
                <a:cs typeface="Arial" charset="0"/>
                <a:sym typeface="Times New Roman" charset="0"/>
              </a:rPr>
              <a:t> la </a:t>
            </a:r>
            <a:r>
              <a:rPr lang="en-US" sz="850" dirty="0" err="1" smtClean="0">
                <a:solidFill>
                  <a:srgbClr val="000000"/>
                </a:solidFill>
                <a:cs typeface="Arial" charset="0"/>
                <a:sym typeface="Times New Roman" charset="0"/>
              </a:rPr>
              <a:t>visualizaci</a:t>
            </a:r>
            <a:r>
              <a:rPr lang="en-US" sz="850" dirty="0" err="1" smtClean="0">
                <a:solidFill>
                  <a:srgbClr val="000000"/>
                </a:solidFill>
                <a:latin typeface="Times New Roman" charset="0"/>
                <a:cs typeface="Arial" charset="0"/>
                <a:sym typeface="Times New Roman" charset="0"/>
              </a:rPr>
              <a:t>ó</a:t>
            </a:r>
            <a:r>
              <a:rPr lang="en-US" sz="850" dirty="0" err="1" smtClean="0">
                <a:solidFill>
                  <a:srgbClr val="000000"/>
                </a:solidFill>
                <a:cs typeface="Arial" charset="0"/>
                <a:sym typeface="Times New Roman" charset="0"/>
              </a:rPr>
              <a:t>n</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cualquier</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cambio</a:t>
            </a:r>
            <a:r>
              <a:rPr lang="en-US" sz="850" dirty="0" smtClean="0">
                <a:solidFill>
                  <a:srgbClr val="000000"/>
                </a:solidFill>
                <a:cs typeface="Arial" charset="0"/>
                <a:sym typeface="Times New Roman" charset="0"/>
              </a:rPr>
              <a:t> de color. No se </a:t>
            </a:r>
            <a:r>
              <a:rPr lang="en-US" sz="850" dirty="0" err="1" smtClean="0">
                <a:solidFill>
                  <a:srgbClr val="000000"/>
                </a:solidFill>
                <a:cs typeface="Arial" charset="0"/>
                <a:sym typeface="Times New Roman" charset="0"/>
              </a:rPr>
              <a:t>deben</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usar</a:t>
            </a:r>
            <a:r>
              <a:rPr lang="en-US" sz="850" dirty="0" smtClean="0">
                <a:solidFill>
                  <a:srgbClr val="000000"/>
                </a:solidFill>
                <a:cs typeface="Arial" charset="0"/>
                <a:sym typeface="Times New Roman" charset="0"/>
              </a:rPr>
              <a:t> kits de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a base de </a:t>
            </a:r>
            <a:r>
              <a:rPr lang="en-US" sz="850" dirty="0" err="1" smtClean="0">
                <a:solidFill>
                  <a:srgbClr val="000000"/>
                </a:solidFill>
                <a:cs typeface="Arial" charset="0"/>
                <a:sym typeface="Times New Roman" charset="0"/>
              </a:rPr>
              <a:t>rodizonato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para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probar</a:t>
            </a:r>
            <a:r>
              <a:rPr lang="en-US" sz="850" dirty="0" smtClean="0">
                <a:solidFill>
                  <a:srgbClr val="000000"/>
                </a:solidFill>
                <a:cs typeface="Arial" charset="0"/>
                <a:sym typeface="Times New Roman" charset="0"/>
              </a:rPr>
              <a:t> la </a:t>
            </a:r>
            <a:r>
              <a:rPr lang="en-US" sz="850" dirty="0" err="1" smtClean="0">
                <a:solidFill>
                  <a:srgbClr val="000000"/>
                </a:solidFill>
                <a:cs typeface="Arial" charset="0"/>
                <a:sym typeface="Times New Roman" charset="0"/>
              </a:rPr>
              <a:t>pintura</a:t>
            </a:r>
            <a:r>
              <a:rPr lang="en-US" sz="850" dirty="0" smtClean="0">
                <a:solidFill>
                  <a:srgbClr val="000000"/>
                </a:solidFill>
                <a:cs typeface="Arial" charset="0"/>
                <a:sym typeface="Times New Roman" charset="0"/>
              </a:rPr>
              <a:t> en </a:t>
            </a:r>
            <a:r>
              <a:rPr lang="en-US" sz="850" dirty="0" err="1" smtClean="0">
                <a:solidFill>
                  <a:srgbClr val="000000"/>
                </a:solidFill>
                <a:cs typeface="Arial" charset="0"/>
                <a:sym typeface="Times New Roman" charset="0"/>
              </a:rPr>
              <a:t>muros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secos</a:t>
            </a:r>
            <a:r>
              <a:rPr lang="en-US" sz="850" dirty="0" smtClean="0">
                <a:solidFill>
                  <a:srgbClr val="000000"/>
                </a:solidFill>
                <a:cs typeface="Arial" charset="0"/>
                <a:sym typeface="Times New Roman" charset="0"/>
              </a:rPr>
              <a:t> o superficies de </a:t>
            </a:r>
            <a:r>
              <a:rPr lang="en-US" sz="850" dirty="0" err="1" smtClean="0">
                <a:solidFill>
                  <a:srgbClr val="000000"/>
                </a:solidFill>
                <a:cs typeface="Arial" charset="0"/>
                <a:sym typeface="Times New Roman" charset="0"/>
              </a:rPr>
              <a:t>yeso</a:t>
            </a:r>
            <a:r>
              <a:rPr lang="en-US" sz="850" dirty="0" smtClean="0">
                <a:solidFill>
                  <a:srgbClr val="000000"/>
                </a:solidFill>
                <a:cs typeface="Arial" charset="0"/>
                <a:sym typeface="Times New Roman" charset="0"/>
              </a:rPr>
              <a:t>; y,</a:t>
            </a:r>
          </a:p>
          <a:p>
            <a:pPr marL="460375" lvl="1" indent="-238125">
              <a:lnSpc>
                <a:spcPct val="90000"/>
              </a:lnSpc>
              <a:spcBef>
                <a:spcPct val="10000"/>
              </a:spcBef>
              <a:defRPr/>
            </a:pPr>
            <a:r>
              <a:rPr lang="en-US" sz="850" dirty="0" smtClean="0">
                <a:solidFill>
                  <a:srgbClr val="000000"/>
                </a:solidFill>
                <a:cs typeface="Arial" charset="0"/>
                <a:sym typeface="Times New Roman" charset="0"/>
              </a:rPr>
              <a:t>kits de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a base de </a:t>
            </a:r>
            <a:r>
              <a:rPr lang="en-US" sz="850" dirty="0" err="1" smtClean="0">
                <a:solidFill>
                  <a:srgbClr val="000000"/>
                </a:solidFill>
                <a:cs typeface="Arial" charset="0"/>
                <a:sym typeface="Times New Roman" charset="0"/>
              </a:rPr>
              <a:t>sulfuro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que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producen</a:t>
            </a:r>
            <a:r>
              <a:rPr lang="en-US" sz="850" dirty="0" smtClean="0">
                <a:solidFill>
                  <a:srgbClr val="000000"/>
                </a:solidFill>
                <a:cs typeface="Arial" charset="0"/>
                <a:sym typeface="Times New Roman" charset="0"/>
              </a:rPr>
              <a:t> un color </a:t>
            </a:r>
            <a:r>
              <a:rPr lang="en-US" sz="850" dirty="0" err="1" smtClean="0">
                <a:solidFill>
                  <a:srgbClr val="000000"/>
                </a:solidFill>
                <a:cs typeface="Arial" charset="0"/>
                <a:sym typeface="Times New Roman" charset="0"/>
              </a:rPr>
              <a:t>gris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oscuro</a:t>
            </a:r>
            <a:r>
              <a:rPr lang="en-US" sz="850" dirty="0" smtClean="0">
                <a:solidFill>
                  <a:srgbClr val="000000"/>
                </a:solidFill>
                <a:cs typeface="Arial" charset="0"/>
                <a:sym typeface="Times New Roman" charset="0"/>
              </a:rPr>
              <a:t> a negro </a:t>
            </a:r>
            <a:r>
              <a:rPr lang="en-US" sz="850" dirty="0" err="1" smtClean="0">
                <a:solidFill>
                  <a:srgbClr val="000000"/>
                </a:solidFill>
                <a:cs typeface="Arial" charset="0"/>
                <a:sym typeface="Times New Roman" charset="0"/>
              </a:rPr>
              <a:t>cuando</a:t>
            </a:r>
            <a:r>
              <a:rPr lang="en-US" sz="850" dirty="0" smtClean="0">
                <a:solidFill>
                  <a:srgbClr val="000000"/>
                </a:solidFill>
                <a:cs typeface="Arial" charset="0"/>
                <a:sym typeface="Times New Roman" charset="0"/>
              </a:rPr>
              <a:t> se </a:t>
            </a:r>
            <a:r>
              <a:rPr lang="en-US" sz="850" dirty="0" err="1" smtClean="0">
                <a:solidFill>
                  <a:srgbClr val="000000"/>
                </a:solidFill>
                <a:cs typeface="Arial" charset="0"/>
                <a:sym typeface="Times New Roman" charset="0"/>
              </a:rPr>
              <a:t>detecta</a:t>
            </a:r>
            <a:r>
              <a:rPr lang="en-US" sz="850" dirty="0" smtClean="0">
                <a:solidFill>
                  <a:srgbClr val="000000"/>
                </a:solidFill>
                <a:cs typeface="Arial" charset="0"/>
                <a:sym typeface="Times New Roman" charset="0"/>
              </a:rPr>
              <a:t> la </a:t>
            </a:r>
            <a:r>
              <a:rPr lang="en-US" sz="850" dirty="0" err="1" smtClean="0">
                <a:solidFill>
                  <a:srgbClr val="000000"/>
                </a:solidFill>
                <a:cs typeface="Arial" charset="0"/>
                <a:sym typeface="Times New Roman" charset="0"/>
              </a:rPr>
              <a:t>presencia</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Las </a:t>
            </a:r>
            <a:r>
              <a:rPr lang="en-US" sz="850" dirty="0" err="1" smtClean="0">
                <a:solidFill>
                  <a:srgbClr val="000000"/>
                </a:solidFill>
                <a:cs typeface="Arial" charset="0"/>
                <a:sym typeface="Times New Roman" charset="0"/>
              </a:rPr>
              <a:t>pinturas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colores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oscuros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como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azules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verdosos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oscuros</a:t>
            </a:r>
            <a:r>
              <a:rPr lang="en-US" sz="850" dirty="0" smtClean="0">
                <a:solidFill>
                  <a:srgbClr val="000000"/>
                </a:solidFill>
                <a:cs typeface="Arial" charset="0"/>
                <a:sym typeface="Times New Roman" charset="0"/>
              </a:rPr>
              <a:t>, en especial los </a:t>
            </a:r>
            <a:r>
              <a:rPr lang="en-US" sz="850" dirty="0" err="1" smtClean="0">
                <a:solidFill>
                  <a:srgbClr val="000000"/>
                </a:solidFill>
                <a:cs typeface="Arial" charset="0"/>
                <a:sym typeface="Times New Roman" charset="0"/>
              </a:rPr>
              <a:t>negros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dificultan</a:t>
            </a:r>
            <a:r>
              <a:rPr lang="en-US" sz="850" dirty="0" smtClean="0">
                <a:solidFill>
                  <a:srgbClr val="000000"/>
                </a:solidFill>
                <a:cs typeface="Arial" charset="0"/>
                <a:sym typeface="Times New Roman" charset="0"/>
              </a:rPr>
              <a:t> la </a:t>
            </a:r>
            <a:r>
              <a:rPr lang="en-US" sz="850" dirty="0" err="1" smtClean="0">
                <a:solidFill>
                  <a:srgbClr val="000000"/>
                </a:solidFill>
                <a:cs typeface="Arial" charset="0"/>
                <a:sym typeface="Times New Roman" charset="0"/>
              </a:rPr>
              <a:t>visualizaci</a:t>
            </a:r>
            <a:r>
              <a:rPr lang="en-US" sz="850" dirty="0" err="1" smtClean="0">
                <a:solidFill>
                  <a:srgbClr val="000000"/>
                </a:solidFill>
                <a:latin typeface="Times New Roman" charset="0"/>
                <a:cs typeface="Arial" charset="0"/>
                <a:sym typeface="Times New Roman" charset="0"/>
              </a:rPr>
              <a:t>ó</a:t>
            </a:r>
            <a:r>
              <a:rPr lang="en-US" sz="850" dirty="0" err="1" smtClean="0">
                <a:solidFill>
                  <a:srgbClr val="000000"/>
                </a:solidFill>
                <a:cs typeface="Arial" charset="0"/>
                <a:sym typeface="Times New Roman" charset="0"/>
              </a:rPr>
              <a:t>n</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cualquier</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cambio</a:t>
            </a:r>
            <a:r>
              <a:rPr lang="en-US" sz="850" dirty="0" smtClean="0">
                <a:solidFill>
                  <a:srgbClr val="000000"/>
                </a:solidFill>
                <a:cs typeface="Arial" charset="0"/>
                <a:sym typeface="Times New Roman" charset="0"/>
              </a:rPr>
              <a:t> de color. No se </a:t>
            </a:r>
            <a:r>
              <a:rPr lang="en-US" sz="850" dirty="0" err="1" smtClean="0">
                <a:solidFill>
                  <a:srgbClr val="000000"/>
                </a:solidFill>
                <a:cs typeface="Arial" charset="0"/>
                <a:sym typeface="Times New Roman" charset="0"/>
              </a:rPr>
              <a:t>deben</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usar</a:t>
            </a:r>
            <a:r>
              <a:rPr lang="en-US" sz="850" dirty="0" smtClean="0">
                <a:solidFill>
                  <a:srgbClr val="000000"/>
                </a:solidFill>
                <a:cs typeface="Arial" charset="0"/>
                <a:sym typeface="Times New Roman" charset="0"/>
              </a:rPr>
              <a:t> kits de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a base de </a:t>
            </a:r>
            <a:r>
              <a:rPr lang="en-US" sz="850" dirty="0" err="1" smtClean="0">
                <a:solidFill>
                  <a:srgbClr val="000000"/>
                </a:solidFill>
                <a:cs typeface="Arial" charset="0"/>
                <a:sym typeface="Times New Roman" charset="0"/>
              </a:rPr>
              <a:t>sulfuro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para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probar</a:t>
            </a:r>
            <a:r>
              <a:rPr lang="en-US" sz="850" dirty="0" smtClean="0">
                <a:solidFill>
                  <a:srgbClr val="000000"/>
                </a:solidFill>
                <a:cs typeface="Arial" charset="0"/>
                <a:sym typeface="Times New Roman" charset="0"/>
              </a:rPr>
              <a:t> la </a:t>
            </a:r>
            <a:r>
              <a:rPr lang="en-US" sz="850" dirty="0" err="1" smtClean="0">
                <a:solidFill>
                  <a:srgbClr val="000000"/>
                </a:solidFill>
                <a:cs typeface="Arial" charset="0"/>
                <a:sym typeface="Times New Roman" charset="0"/>
              </a:rPr>
              <a:t>pintura</a:t>
            </a:r>
            <a:r>
              <a:rPr lang="en-US" sz="850" dirty="0" smtClean="0">
                <a:solidFill>
                  <a:srgbClr val="000000"/>
                </a:solidFill>
                <a:cs typeface="Arial" charset="0"/>
                <a:sym typeface="Times New Roman" charset="0"/>
              </a:rPr>
              <a:t> en superficies </a:t>
            </a:r>
            <a:r>
              <a:rPr lang="en-US" sz="850" dirty="0" err="1" smtClean="0">
                <a:solidFill>
                  <a:srgbClr val="000000"/>
                </a:solidFill>
                <a:cs typeface="Arial" charset="0"/>
                <a:sym typeface="Times New Roman" charset="0"/>
              </a:rPr>
              <a:t>met</a:t>
            </a:r>
            <a:r>
              <a:rPr lang="en-US" sz="850" dirty="0" err="1" smtClean="0">
                <a:solidFill>
                  <a:srgbClr val="000000"/>
                </a:solidFill>
                <a:latin typeface="Times New Roman" charset="0"/>
                <a:cs typeface="Arial" charset="0"/>
                <a:sym typeface="Times New Roman" charset="0"/>
              </a:rPr>
              <a:t>á</a:t>
            </a:r>
            <a:r>
              <a:rPr lang="en-US" sz="850" dirty="0" err="1" smtClean="0">
                <a:solidFill>
                  <a:srgbClr val="000000"/>
                </a:solidFill>
                <a:cs typeface="Arial" charset="0"/>
                <a:sym typeface="Times New Roman" charset="0"/>
              </a:rPr>
              <a:t>licas</a:t>
            </a:r>
            <a:r>
              <a:rPr lang="en-US" sz="850" dirty="0" smtClean="0">
                <a:solidFill>
                  <a:srgbClr val="000000"/>
                </a:solidFill>
                <a:cs typeface="Arial" charset="0"/>
                <a:sym typeface="Times New Roman" charset="0"/>
              </a:rPr>
              <a:t>. </a:t>
            </a:r>
          </a:p>
          <a:p>
            <a:pPr>
              <a:lnSpc>
                <a:spcPct val="90000"/>
              </a:lnSpc>
              <a:spcBef>
                <a:spcPct val="10000"/>
              </a:spcBef>
              <a:defRPr/>
            </a:pPr>
            <a:r>
              <a:rPr lang="en-US" sz="850" b="1" u="sng" dirty="0" err="1" smtClean="0">
                <a:solidFill>
                  <a:srgbClr val="000000"/>
                </a:solidFill>
                <a:cs typeface="Arial" charset="0"/>
                <a:sym typeface="Times New Roman" charset="0"/>
              </a:rPr>
              <a:t>Pruebas</a:t>
            </a:r>
            <a:r>
              <a:rPr lang="en-US" sz="850" b="1" u="sng" dirty="0" smtClean="0">
                <a:solidFill>
                  <a:srgbClr val="000000"/>
                </a:solidFill>
                <a:cs typeface="Arial" charset="0"/>
                <a:sym typeface="Times New Roman" charset="0"/>
              </a:rPr>
              <a:t> </a:t>
            </a:r>
            <a:r>
              <a:rPr lang="en-US" sz="850" b="1" u="sng" dirty="0" err="1" smtClean="0">
                <a:solidFill>
                  <a:srgbClr val="000000"/>
                </a:solidFill>
                <a:cs typeface="Arial" charset="0"/>
                <a:sym typeface="Times New Roman" charset="0"/>
              </a:rPr>
              <a:t>fluorescentes</a:t>
            </a:r>
            <a:r>
              <a:rPr lang="en-US" sz="850" b="1" u="sng" dirty="0" smtClean="0">
                <a:solidFill>
                  <a:srgbClr val="000000"/>
                </a:solidFill>
                <a:cs typeface="Arial" charset="0"/>
                <a:sym typeface="Times New Roman" charset="0"/>
              </a:rPr>
              <a:t> de </a:t>
            </a:r>
            <a:r>
              <a:rPr lang="en-US" sz="850" b="1" u="sng" dirty="0" err="1" smtClean="0">
                <a:solidFill>
                  <a:srgbClr val="000000"/>
                </a:solidFill>
                <a:cs typeface="Arial" charset="0"/>
                <a:sym typeface="Times New Roman" charset="0"/>
              </a:rPr>
              <a:t>rayos</a:t>
            </a:r>
            <a:r>
              <a:rPr lang="en-US" sz="850" b="1" u="sng" dirty="0" smtClean="0">
                <a:solidFill>
                  <a:srgbClr val="000000"/>
                </a:solidFill>
                <a:cs typeface="Arial" charset="0"/>
                <a:sym typeface="Times New Roman" charset="0"/>
              </a:rPr>
              <a:t> X</a:t>
            </a:r>
            <a:r>
              <a:rPr lang="en-US" sz="850" b="1" dirty="0" smtClean="0">
                <a:solidFill>
                  <a:srgbClr val="000000"/>
                </a:solidFill>
                <a:cs typeface="Arial" charset="0"/>
                <a:sym typeface="Times New Roman" charset="0"/>
              </a:rPr>
              <a:t>:</a:t>
            </a:r>
            <a:r>
              <a:rPr lang="en-US" sz="850" dirty="0" smtClean="0">
                <a:solidFill>
                  <a:srgbClr val="000000"/>
                </a:solidFill>
                <a:cs typeface="Arial" charset="0"/>
                <a:sym typeface="Times New Roman" charset="0"/>
              </a:rPr>
              <a:t> Se </a:t>
            </a:r>
            <a:r>
              <a:rPr lang="en-US" sz="850" dirty="0" err="1" smtClean="0">
                <a:solidFill>
                  <a:srgbClr val="000000"/>
                </a:solidFill>
                <a:cs typeface="Arial" charset="0"/>
                <a:sym typeface="Times New Roman" charset="0"/>
              </a:rPr>
              <a:t>requiere</a:t>
            </a:r>
            <a:r>
              <a:rPr lang="en-US" sz="850" dirty="0" smtClean="0">
                <a:solidFill>
                  <a:srgbClr val="000000"/>
                </a:solidFill>
                <a:cs typeface="Arial" charset="0"/>
                <a:sym typeface="Times New Roman" charset="0"/>
              </a:rPr>
              <a:t> un </a:t>
            </a:r>
            <a:r>
              <a:rPr lang="en-US" sz="850" dirty="0" err="1" smtClean="0">
                <a:solidFill>
                  <a:srgbClr val="000000"/>
                </a:solidFill>
                <a:cs typeface="Arial" charset="0"/>
                <a:sym typeface="Times New Roman" charset="0"/>
              </a:rPr>
              <a:t>instrumento</a:t>
            </a:r>
            <a:r>
              <a:rPr lang="en-US" sz="850" dirty="0" smtClean="0">
                <a:solidFill>
                  <a:srgbClr val="000000"/>
                </a:solidFill>
                <a:cs typeface="Arial" charset="0"/>
                <a:sym typeface="Times New Roman" charset="0"/>
              </a:rPr>
              <a:t> especial y un inspector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certificado</a:t>
            </a:r>
            <a:r>
              <a:rPr lang="en-US" sz="850" dirty="0" smtClean="0">
                <a:solidFill>
                  <a:srgbClr val="000000"/>
                </a:solidFill>
                <a:cs typeface="Arial" charset="0"/>
                <a:sym typeface="Times New Roman" charset="0"/>
              </a:rPr>
              <a:t> o un </a:t>
            </a:r>
            <a:r>
              <a:rPr lang="en-US" sz="850" dirty="0" err="1" smtClean="0">
                <a:solidFill>
                  <a:srgbClr val="000000"/>
                </a:solidFill>
                <a:cs typeface="Arial" charset="0"/>
                <a:sym typeface="Times New Roman" charset="0"/>
              </a:rPr>
              <a:t>evaluador</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riesgos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certificado</a:t>
            </a:r>
            <a:r>
              <a:rPr lang="en-US" sz="850" dirty="0" smtClean="0">
                <a:solidFill>
                  <a:srgbClr val="000000"/>
                </a:solidFill>
                <a:cs typeface="Arial" charset="0"/>
                <a:sym typeface="Times New Roman" charset="0"/>
              </a:rPr>
              <a:t> y </a:t>
            </a:r>
            <a:r>
              <a:rPr lang="en-US" sz="850" dirty="0" err="1" smtClean="0">
                <a:solidFill>
                  <a:srgbClr val="000000"/>
                </a:solidFill>
                <a:cs typeface="Arial" charset="0"/>
                <a:sym typeface="Times New Roman" charset="0"/>
              </a:rPr>
              <a:t>especialmente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capacitado</a:t>
            </a:r>
            <a:r>
              <a:rPr lang="en-US" sz="850" dirty="0" smtClean="0">
                <a:solidFill>
                  <a:srgbClr val="000000"/>
                </a:solidFill>
                <a:cs typeface="Arial" charset="0"/>
                <a:sym typeface="Times New Roman" charset="0"/>
              </a:rPr>
              <a:t>. El </a:t>
            </a:r>
            <a:r>
              <a:rPr lang="en-US" sz="850" dirty="0" err="1" smtClean="0">
                <a:solidFill>
                  <a:srgbClr val="000000"/>
                </a:solidFill>
                <a:cs typeface="Arial" charset="0"/>
                <a:sym typeface="Times New Roman" charset="0"/>
              </a:rPr>
              <a:t>instrumento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realiza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las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mediante</a:t>
            </a:r>
            <a:r>
              <a:rPr lang="en-US" sz="850" dirty="0" smtClean="0">
                <a:solidFill>
                  <a:srgbClr val="000000"/>
                </a:solidFill>
                <a:cs typeface="Arial" charset="0"/>
                <a:sym typeface="Times New Roman" charset="0"/>
              </a:rPr>
              <a:t> un </a:t>
            </a:r>
            <a:r>
              <a:rPr lang="en-US" sz="850" dirty="0" err="1" smtClean="0">
                <a:solidFill>
                  <a:srgbClr val="000000"/>
                </a:solidFill>
                <a:cs typeface="Arial" charset="0"/>
                <a:sym typeface="Times New Roman" charset="0"/>
              </a:rPr>
              <a:t>bombardeo</a:t>
            </a:r>
            <a:r>
              <a:rPr lang="en-US" sz="850" dirty="0" smtClean="0">
                <a:solidFill>
                  <a:srgbClr val="000000"/>
                </a:solidFill>
                <a:cs typeface="Arial" charset="0"/>
                <a:sym typeface="Times New Roman" charset="0"/>
              </a:rPr>
              <a:t> con </a:t>
            </a:r>
            <a:r>
              <a:rPr lang="en-US" sz="850" dirty="0" err="1" smtClean="0">
                <a:solidFill>
                  <a:srgbClr val="000000"/>
                </a:solidFill>
                <a:cs typeface="Arial" charset="0"/>
                <a:sym typeface="Times New Roman" charset="0"/>
              </a:rPr>
              <a:t>radiaci</a:t>
            </a:r>
            <a:r>
              <a:rPr lang="en-US" sz="850" dirty="0" err="1" smtClean="0">
                <a:solidFill>
                  <a:srgbClr val="000000"/>
                </a:solidFill>
                <a:latin typeface="Times New Roman" charset="0"/>
                <a:cs typeface="Arial" charset="0"/>
                <a:sym typeface="Times New Roman" charset="0"/>
              </a:rPr>
              <a:t>ó</a:t>
            </a:r>
            <a:r>
              <a:rPr lang="en-US" sz="850" dirty="0" err="1" smtClean="0">
                <a:solidFill>
                  <a:srgbClr val="000000"/>
                </a:solidFill>
                <a:cs typeface="Arial" charset="0"/>
                <a:sym typeface="Times New Roman" charset="0"/>
              </a:rPr>
              <a:t>n</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gam</a:t>
            </a:r>
            <a:r>
              <a:rPr lang="es-ES_tradnl" sz="850" dirty="0" smtClean="0">
                <a:solidFill>
                  <a:srgbClr val="000000"/>
                </a:solidFill>
                <a:cs typeface="Arial" charset="0"/>
                <a:sym typeface="Times New Roman" charset="0"/>
              </a:rPr>
              <a:t>m</a:t>
            </a:r>
            <a:r>
              <a:rPr lang="en-US" sz="850" dirty="0" smtClean="0">
                <a:solidFill>
                  <a:srgbClr val="000000"/>
                </a:solidFill>
                <a:cs typeface="Arial" charset="0"/>
                <a:sym typeface="Times New Roman" charset="0"/>
              </a:rPr>
              <a:t>a </a:t>
            </a:r>
            <a:r>
              <a:rPr lang="en-US" sz="850" dirty="0" err="1" smtClean="0">
                <a:solidFill>
                  <a:srgbClr val="000000"/>
                </a:solidFill>
                <a:cs typeface="Arial" charset="0"/>
                <a:sym typeface="Times New Roman" charset="0"/>
              </a:rPr>
              <a:t>sobre</a:t>
            </a:r>
            <a:r>
              <a:rPr lang="en-US" sz="850" dirty="0" smtClean="0">
                <a:solidFill>
                  <a:srgbClr val="000000"/>
                </a:solidFill>
                <a:cs typeface="Arial" charset="0"/>
                <a:sym typeface="Times New Roman" charset="0"/>
              </a:rPr>
              <a:t> la </a:t>
            </a:r>
            <a:r>
              <a:rPr lang="en-US" sz="850" dirty="0" err="1" smtClean="0">
                <a:solidFill>
                  <a:srgbClr val="000000"/>
                </a:solidFill>
                <a:cs typeface="Arial" charset="0"/>
                <a:sym typeface="Times New Roman" charset="0"/>
              </a:rPr>
              <a:t>pel</a:t>
            </a:r>
            <a:r>
              <a:rPr lang="en-US" sz="850" dirty="0" err="1" smtClean="0">
                <a:solidFill>
                  <a:srgbClr val="000000"/>
                </a:solidFill>
                <a:latin typeface="Times New Roman" charset="0"/>
                <a:cs typeface="Arial" charset="0"/>
                <a:sym typeface="Times New Roman" charset="0"/>
              </a:rPr>
              <a:t>í</a:t>
            </a:r>
            <a:r>
              <a:rPr lang="en-US" sz="850" dirty="0" err="1" smtClean="0">
                <a:solidFill>
                  <a:srgbClr val="000000"/>
                </a:solidFill>
                <a:cs typeface="Arial" charset="0"/>
                <a:sym typeface="Times New Roman" charset="0"/>
              </a:rPr>
              <a:t>cula</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pintura</a:t>
            </a:r>
            <a:r>
              <a:rPr lang="en-US" sz="850" dirty="0" smtClean="0">
                <a:solidFill>
                  <a:srgbClr val="000000"/>
                </a:solidFill>
                <a:cs typeface="Arial" charset="0"/>
                <a:sym typeface="Times New Roman" charset="0"/>
              </a:rPr>
              <a:t>, lo </a:t>
            </a:r>
            <a:r>
              <a:rPr lang="en-US" sz="850" dirty="0" err="1" smtClean="0">
                <a:solidFill>
                  <a:srgbClr val="000000"/>
                </a:solidFill>
                <a:cs typeface="Arial" charset="0"/>
                <a:sym typeface="Times New Roman" charset="0"/>
              </a:rPr>
              <a:t>que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provoca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que</a:t>
            </a:r>
            <a:r>
              <a:rPr lang="en-US" sz="850" dirty="0" smtClean="0">
                <a:solidFill>
                  <a:srgbClr val="000000"/>
                </a:solidFill>
                <a:cs typeface="Arial" charset="0"/>
                <a:sym typeface="Times New Roman" charset="0"/>
              </a:rPr>
              <a:t> el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presente</a:t>
            </a:r>
            <a:r>
              <a:rPr lang="en-US" sz="850" dirty="0" smtClean="0">
                <a:solidFill>
                  <a:srgbClr val="000000"/>
                </a:solidFill>
                <a:cs typeface="Arial" charset="0"/>
                <a:sym typeface="Times New Roman" charset="0"/>
              </a:rPr>
              <a:t> en </a:t>
            </a:r>
            <a:r>
              <a:rPr lang="en-US" sz="850" dirty="0" err="1" smtClean="0">
                <a:solidFill>
                  <a:srgbClr val="000000"/>
                </a:solidFill>
                <a:latin typeface="Times New Roman" charset="0"/>
                <a:cs typeface="Arial" charset="0"/>
                <a:sym typeface="Times New Roman" charset="0"/>
              </a:rPr>
              <a:t>é</a:t>
            </a:r>
            <a:r>
              <a:rPr lang="en-US" sz="850" dirty="0" err="1" smtClean="0">
                <a:solidFill>
                  <a:srgbClr val="000000"/>
                </a:solidFill>
                <a:cs typeface="Arial" charset="0"/>
                <a:sym typeface="Times New Roman" charset="0"/>
              </a:rPr>
              <a:t>sta</a:t>
            </a:r>
            <a:r>
              <a:rPr lang="en-US" sz="850" dirty="0" smtClean="0">
                <a:solidFill>
                  <a:srgbClr val="000000"/>
                </a:solidFill>
                <a:cs typeface="Arial" charset="0"/>
                <a:sym typeface="Times New Roman" charset="0"/>
              </a:rPr>
              <a:t> </a:t>
            </a:r>
            <a:r>
              <a:rPr lang="en-US" sz="850" dirty="0" err="1" smtClean="0">
                <a:solidFill>
                  <a:srgbClr val="000000"/>
                </a:solidFill>
                <a:latin typeface="Times New Roman" charset="0"/>
                <a:cs typeface="Arial" charset="0"/>
                <a:sym typeface="Times New Roman" charset="0"/>
              </a:rPr>
              <a:t>ú</a:t>
            </a:r>
            <a:r>
              <a:rPr lang="en-US" sz="850" dirty="0" err="1" smtClean="0">
                <a:solidFill>
                  <a:srgbClr val="000000"/>
                </a:solidFill>
                <a:cs typeface="Arial" charset="0"/>
                <a:sym typeface="Times New Roman" charset="0"/>
              </a:rPr>
              <a:t>ltima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emita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rayos</a:t>
            </a:r>
            <a:r>
              <a:rPr lang="en-US" sz="850" dirty="0" smtClean="0">
                <a:solidFill>
                  <a:srgbClr val="000000"/>
                </a:solidFill>
                <a:cs typeface="Arial" charset="0"/>
                <a:sym typeface="Times New Roman" charset="0"/>
              </a:rPr>
              <a:t> X </a:t>
            </a:r>
            <a:r>
              <a:rPr lang="en-US" sz="850" dirty="0" err="1" smtClean="0">
                <a:solidFill>
                  <a:srgbClr val="000000"/>
                </a:solidFill>
                <a:cs typeface="Arial" charset="0"/>
                <a:sym typeface="Times New Roman" charset="0"/>
              </a:rPr>
              <a:t>que</a:t>
            </a:r>
            <a:r>
              <a:rPr lang="en-US" sz="850" dirty="0" smtClean="0">
                <a:solidFill>
                  <a:srgbClr val="000000"/>
                </a:solidFill>
                <a:cs typeface="Arial" charset="0"/>
                <a:sym typeface="Times New Roman" charset="0"/>
              </a:rPr>
              <a:t> se </a:t>
            </a:r>
            <a:r>
              <a:rPr lang="en-US" sz="850" dirty="0" err="1" smtClean="0">
                <a:solidFill>
                  <a:srgbClr val="000000"/>
                </a:solidFill>
                <a:cs typeface="Arial" charset="0"/>
                <a:sym typeface="Times New Roman" charset="0"/>
              </a:rPr>
              <a:t>pueden</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captar</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mediante</a:t>
            </a:r>
            <a:r>
              <a:rPr lang="en-US" sz="850" dirty="0" smtClean="0">
                <a:solidFill>
                  <a:srgbClr val="000000"/>
                </a:solidFill>
                <a:cs typeface="Arial" charset="0"/>
                <a:sym typeface="Times New Roman" charset="0"/>
              </a:rPr>
              <a:t> un sensor </a:t>
            </a:r>
            <a:r>
              <a:rPr lang="en-US" sz="850" dirty="0" err="1" smtClean="0">
                <a:solidFill>
                  <a:srgbClr val="000000"/>
                </a:solidFill>
                <a:cs typeface="Arial" charset="0"/>
                <a:sym typeface="Times New Roman" charset="0"/>
              </a:rPr>
              <a:t>incluido</a:t>
            </a:r>
            <a:r>
              <a:rPr lang="en-US" sz="850" dirty="0" smtClean="0">
                <a:solidFill>
                  <a:srgbClr val="000000"/>
                </a:solidFill>
                <a:cs typeface="Arial" charset="0"/>
                <a:sym typeface="Times New Roman" charset="0"/>
              </a:rPr>
              <a:t> en el </a:t>
            </a:r>
            <a:r>
              <a:rPr lang="en-US" sz="850" dirty="0" err="1" smtClean="0">
                <a:solidFill>
                  <a:srgbClr val="000000"/>
                </a:solidFill>
                <a:cs typeface="Arial" charset="0"/>
                <a:sym typeface="Times New Roman" charset="0"/>
              </a:rPr>
              <a:t>instrumento</a:t>
            </a:r>
            <a:r>
              <a:rPr lang="en-US" sz="850" dirty="0" smtClean="0">
                <a:solidFill>
                  <a:srgbClr val="000000"/>
                </a:solidFill>
                <a:cs typeface="Arial" charset="0"/>
                <a:sym typeface="Times New Roman" charset="0"/>
              </a:rPr>
              <a:t>. La </a:t>
            </a:r>
            <a:r>
              <a:rPr lang="en-US" sz="850" dirty="0" err="1" smtClean="0">
                <a:solidFill>
                  <a:srgbClr val="000000"/>
                </a:solidFill>
                <a:cs typeface="Arial" charset="0"/>
                <a:sym typeface="Times New Roman" charset="0"/>
              </a:rPr>
              <a:t>cantidad</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presente</a:t>
            </a:r>
            <a:r>
              <a:rPr lang="en-US" sz="850" dirty="0" smtClean="0">
                <a:solidFill>
                  <a:srgbClr val="000000"/>
                </a:solidFill>
                <a:cs typeface="Arial" charset="0"/>
                <a:sym typeface="Times New Roman" charset="0"/>
              </a:rPr>
              <a:t> en la </a:t>
            </a:r>
            <a:r>
              <a:rPr lang="en-US" sz="850" dirty="0" err="1" smtClean="0">
                <a:solidFill>
                  <a:srgbClr val="000000"/>
                </a:solidFill>
                <a:cs typeface="Arial" charset="0"/>
                <a:sym typeface="Times New Roman" charset="0"/>
              </a:rPr>
              <a:t>pintura</a:t>
            </a:r>
            <a:r>
              <a:rPr lang="en-US" sz="850" dirty="0" smtClean="0">
                <a:solidFill>
                  <a:srgbClr val="000000"/>
                </a:solidFill>
                <a:cs typeface="Arial" charset="0"/>
                <a:sym typeface="Times New Roman" charset="0"/>
              </a:rPr>
              <a:t> </a:t>
            </a:r>
            <a:r>
              <a:rPr lang="es-ES_tradnl" sz="850" dirty="0" smtClean="0">
                <a:solidFill>
                  <a:srgbClr val="000000"/>
                </a:solidFill>
                <a:cs typeface="Arial" charset="0"/>
                <a:sym typeface="Times New Roman" charset="0"/>
              </a:rPr>
              <a:t>est</a:t>
            </a:r>
            <a:r>
              <a:rPr lang="es-ES_tradnl" sz="850" dirty="0" smtClean="0">
                <a:solidFill>
                  <a:srgbClr val="000000"/>
                </a:solidFill>
                <a:latin typeface="Times New Roman" charset="0"/>
                <a:cs typeface="Arial" charset="0"/>
                <a:sym typeface="Times New Roman" charset="0"/>
              </a:rPr>
              <a:t>á</a:t>
            </a:r>
            <a:r>
              <a:rPr lang="es-ES_tradnl"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relaciona</a:t>
            </a:r>
            <a:r>
              <a:rPr lang="es-ES_tradnl" sz="850" dirty="0" smtClean="0">
                <a:solidFill>
                  <a:srgbClr val="000000"/>
                </a:solidFill>
                <a:cs typeface="Arial" charset="0"/>
                <a:sym typeface="Times New Roman" charset="0"/>
              </a:rPr>
              <a:t>da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directamente</a:t>
            </a:r>
            <a:r>
              <a:rPr lang="en-US" sz="850" dirty="0" smtClean="0">
                <a:solidFill>
                  <a:srgbClr val="000000"/>
                </a:solidFill>
                <a:cs typeface="Arial" charset="0"/>
                <a:sym typeface="Times New Roman" charset="0"/>
              </a:rPr>
              <a:t> con los </a:t>
            </a:r>
            <a:r>
              <a:rPr lang="en-US" sz="850" dirty="0" err="1" smtClean="0">
                <a:solidFill>
                  <a:srgbClr val="000000"/>
                </a:solidFill>
                <a:cs typeface="Arial" charset="0"/>
                <a:sym typeface="Times New Roman" charset="0"/>
              </a:rPr>
              <a:t>rayos</a:t>
            </a:r>
            <a:r>
              <a:rPr lang="en-US" sz="850" dirty="0" smtClean="0">
                <a:solidFill>
                  <a:srgbClr val="000000"/>
                </a:solidFill>
                <a:cs typeface="Arial" charset="0"/>
                <a:sym typeface="Times New Roman" charset="0"/>
              </a:rPr>
              <a:t> X </a:t>
            </a:r>
            <a:r>
              <a:rPr lang="en-US" sz="850" dirty="0" err="1" smtClean="0">
                <a:solidFill>
                  <a:srgbClr val="000000"/>
                </a:solidFill>
                <a:cs typeface="Arial" charset="0"/>
                <a:sym typeface="Times New Roman" charset="0"/>
              </a:rPr>
              <a:t>captados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por</a:t>
            </a:r>
            <a:r>
              <a:rPr lang="en-US" sz="850" dirty="0" smtClean="0">
                <a:solidFill>
                  <a:srgbClr val="000000"/>
                </a:solidFill>
                <a:cs typeface="Arial" charset="0"/>
                <a:sym typeface="Times New Roman" charset="0"/>
              </a:rPr>
              <a:t> el sensor. Un </a:t>
            </a:r>
            <a:r>
              <a:rPr lang="en-US" sz="850" dirty="0" err="1" smtClean="0">
                <a:solidFill>
                  <a:srgbClr val="000000"/>
                </a:solidFill>
                <a:cs typeface="Arial" charset="0"/>
                <a:sym typeface="Times New Roman" charset="0"/>
              </a:rPr>
              <a:t>programa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computacional</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incorporado</a:t>
            </a:r>
            <a:r>
              <a:rPr lang="en-US" sz="850" dirty="0" smtClean="0">
                <a:solidFill>
                  <a:srgbClr val="000000"/>
                </a:solidFill>
                <a:cs typeface="Arial" charset="0"/>
                <a:sym typeface="Times New Roman" charset="0"/>
              </a:rPr>
              <a:t> en el </a:t>
            </a:r>
            <a:r>
              <a:rPr lang="en-US" sz="850" dirty="0" err="1" smtClean="0">
                <a:solidFill>
                  <a:srgbClr val="000000"/>
                </a:solidFill>
                <a:cs typeface="Arial" charset="0"/>
                <a:sym typeface="Times New Roman" charset="0"/>
              </a:rPr>
              <a:t>instrumento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calcula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cu</a:t>
            </a:r>
            <a:r>
              <a:rPr lang="en-US" sz="850" dirty="0" err="1" smtClean="0">
                <a:solidFill>
                  <a:srgbClr val="000000"/>
                </a:solidFill>
                <a:latin typeface="Times New Roman" charset="0"/>
                <a:cs typeface="Arial" charset="0"/>
                <a:sym typeface="Times New Roman" charset="0"/>
              </a:rPr>
              <a:t>á</a:t>
            </a:r>
            <a:r>
              <a:rPr lang="en-US" sz="850" dirty="0" err="1" smtClean="0">
                <a:solidFill>
                  <a:srgbClr val="000000"/>
                </a:solidFill>
                <a:cs typeface="Arial" charset="0"/>
                <a:sym typeface="Times New Roman" charset="0"/>
              </a:rPr>
              <a:t>nto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hay en la </a:t>
            </a:r>
            <a:r>
              <a:rPr lang="en-US" sz="850" dirty="0" err="1" smtClean="0">
                <a:solidFill>
                  <a:srgbClr val="000000"/>
                </a:solidFill>
                <a:cs typeface="Arial" charset="0"/>
                <a:sym typeface="Times New Roman" charset="0"/>
              </a:rPr>
              <a:t>pel</a:t>
            </a:r>
            <a:r>
              <a:rPr lang="en-US" sz="850" dirty="0" err="1" smtClean="0">
                <a:solidFill>
                  <a:srgbClr val="000000"/>
                </a:solidFill>
                <a:latin typeface="Times New Roman" charset="0"/>
                <a:cs typeface="Arial" charset="0"/>
                <a:sym typeface="Times New Roman" charset="0"/>
              </a:rPr>
              <a:t>í</a:t>
            </a:r>
            <a:r>
              <a:rPr lang="en-US" sz="850" dirty="0" err="1" smtClean="0">
                <a:solidFill>
                  <a:srgbClr val="000000"/>
                </a:solidFill>
                <a:cs typeface="Arial" charset="0"/>
                <a:sym typeface="Times New Roman" charset="0"/>
              </a:rPr>
              <a:t>cula</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pintura</a:t>
            </a:r>
            <a:r>
              <a:rPr lang="en-US" sz="850" dirty="0" smtClean="0">
                <a:solidFill>
                  <a:srgbClr val="000000"/>
                </a:solidFill>
                <a:cs typeface="Arial" charset="0"/>
                <a:sym typeface="Times New Roman" charset="0"/>
              </a:rPr>
              <a:t>. Este </a:t>
            </a:r>
            <a:r>
              <a:rPr lang="en-US" sz="850" dirty="0" err="1" smtClean="0">
                <a:solidFill>
                  <a:srgbClr val="000000"/>
                </a:solidFill>
                <a:cs typeface="Arial" charset="0"/>
                <a:sym typeface="Times New Roman" charset="0"/>
              </a:rPr>
              <a:t>m</a:t>
            </a:r>
            <a:r>
              <a:rPr lang="en-US" sz="850" dirty="0" err="1" smtClean="0">
                <a:solidFill>
                  <a:srgbClr val="000000"/>
                </a:solidFill>
                <a:latin typeface="Times New Roman" charset="0"/>
                <a:cs typeface="Arial" charset="0"/>
                <a:sym typeface="Times New Roman" charset="0"/>
              </a:rPr>
              <a:t>é</a:t>
            </a:r>
            <a:r>
              <a:rPr lang="en-US" sz="850" dirty="0" err="1" smtClean="0">
                <a:solidFill>
                  <a:srgbClr val="000000"/>
                </a:solidFill>
                <a:cs typeface="Arial" charset="0"/>
                <a:sym typeface="Times New Roman" charset="0"/>
              </a:rPr>
              <a:t>todo</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pruebas</a:t>
            </a:r>
            <a:r>
              <a:rPr lang="en-US" sz="850" dirty="0" smtClean="0">
                <a:solidFill>
                  <a:srgbClr val="000000"/>
                </a:solidFill>
                <a:cs typeface="Arial" charset="0"/>
                <a:sym typeface="Times New Roman" charset="0"/>
              </a:rPr>
              <a:t> no </a:t>
            </a:r>
            <a:r>
              <a:rPr lang="en-US" sz="850" dirty="0" err="1" smtClean="0">
                <a:solidFill>
                  <a:srgbClr val="000000"/>
                </a:solidFill>
                <a:cs typeface="Arial" charset="0"/>
                <a:sym typeface="Times New Roman" charset="0"/>
              </a:rPr>
              <a:t>es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invasivo</a:t>
            </a:r>
            <a:r>
              <a:rPr lang="en-US" sz="850" dirty="0" smtClean="0">
                <a:solidFill>
                  <a:srgbClr val="000000"/>
                </a:solidFill>
                <a:cs typeface="Arial" charset="0"/>
                <a:sym typeface="Times New Roman" charset="0"/>
              </a:rPr>
              <a:t> y </a:t>
            </a:r>
            <a:r>
              <a:rPr lang="en-US" sz="850" dirty="0" err="1" smtClean="0">
                <a:solidFill>
                  <a:srgbClr val="000000"/>
                </a:solidFill>
                <a:cs typeface="Arial" charset="0"/>
                <a:sym typeface="Times New Roman" charset="0"/>
              </a:rPr>
              <a:t>es</a:t>
            </a:r>
            <a:r>
              <a:rPr lang="en-US" sz="850" dirty="0" smtClean="0">
                <a:solidFill>
                  <a:srgbClr val="000000"/>
                </a:solidFill>
                <a:cs typeface="Arial" charset="0"/>
                <a:sym typeface="Times New Roman" charset="0"/>
              </a:rPr>
              <a:t> el </a:t>
            </a:r>
            <a:r>
              <a:rPr lang="en-US" sz="850" dirty="0" err="1" smtClean="0">
                <a:solidFill>
                  <a:srgbClr val="000000"/>
                </a:solidFill>
                <a:cs typeface="Arial" charset="0"/>
                <a:sym typeface="Times New Roman" charset="0"/>
              </a:rPr>
              <a:t>que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m</a:t>
            </a:r>
            <a:r>
              <a:rPr lang="en-US" sz="850" dirty="0" err="1" smtClean="0">
                <a:solidFill>
                  <a:srgbClr val="000000"/>
                </a:solidFill>
                <a:latin typeface="Times New Roman" charset="0"/>
                <a:cs typeface="Arial" charset="0"/>
                <a:sym typeface="Times New Roman" charset="0"/>
              </a:rPr>
              <a:t>á</a:t>
            </a:r>
            <a:r>
              <a:rPr lang="en-US" sz="850" dirty="0" err="1" smtClean="0">
                <a:solidFill>
                  <a:srgbClr val="000000"/>
                </a:solidFill>
                <a:cs typeface="Arial" charset="0"/>
                <a:sym typeface="Times New Roman" charset="0"/>
              </a:rPr>
              <a:t>s</a:t>
            </a:r>
            <a:r>
              <a:rPr lang="en-US" sz="850" dirty="0" smtClean="0">
                <a:solidFill>
                  <a:srgbClr val="000000"/>
                </a:solidFill>
                <a:cs typeface="Arial" charset="0"/>
                <a:sym typeface="Times New Roman" charset="0"/>
              </a:rPr>
              <a:t> se </a:t>
            </a:r>
            <a:r>
              <a:rPr lang="en-US" sz="850" dirty="0" err="1" smtClean="0">
                <a:solidFill>
                  <a:srgbClr val="000000"/>
                </a:solidFill>
                <a:cs typeface="Arial" charset="0"/>
                <a:sym typeface="Times New Roman" charset="0"/>
              </a:rPr>
              <a:t>usa</a:t>
            </a:r>
            <a:r>
              <a:rPr lang="en-US" sz="850" dirty="0" smtClean="0">
                <a:solidFill>
                  <a:srgbClr val="000000"/>
                </a:solidFill>
                <a:cs typeface="Arial" charset="0"/>
                <a:sym typeface="Times New Roman" charset="0"/>
              </a:rPr>
              <a:t>.</a:t>
            </a:r>
          </a:p>
          <a:p>
            <a:pPr>
              <a:lnSpc>
                <a:spcPct val="90000"/>
              </a:lnSpc>
              <a:spcBef>
                <a:spcPct val="10000"/>
              </a:spcBef>
              <a:defRPr/>
            </a:pPr>
            <a:r>
              <a:rPr lang="en-US" sz="850" b="1" u="sng" dirty="0" err="1" smtClean="0">
                <a:solidFill>
                  <a:srgbClr val="000000"/>
                </a:solidFill>
                <a:cs typeface="Arial" charset="0"/>
                <a:sym typeface="Times New Roman" charset="0"/>
              </a:rPr>
              <a:t>Reco</a:t>
            </a:r>
            <a:r>
              <a:rPr lang="es-ES_tradnl" sz="850" b="1" u="sng" dirty="0" err="1" smtClean="0">
                <a:solidFill>
                  <a:srgbClr val="000000"/>
                </a:solidFill>
                <a:cs typeface="Arial" charset="0"/>
                <a:sym typeface="Times New Roman" charset="0"/>
              </a:rPr>
              <a:t>gida</a:t>
            </a:r>
            <a:r>
              <a:rPr lang="en-US" sz="850" b="1" u="sng" dirty="0" smtClean="0">
                <a:solidFill>
                  <a:srgbClr val="000000"/>
                </a:solidFill>
                <a:cs typeface="Arial" charset="0"/>
                <a:sym typeface="Times New Roman" charset="0"/>
              </a:rPr>
              <a:t> de </a:t>
            </a:r>
            <a:r>
              <a:rPr lang="en-US" sz="850" b="1" u="sng" dirty="0" err="1" smtClean="0">
                <a:solidFill>
                  <a:srgbClr val="000000"/>
                </a:solidFill>
                <a:cs typeface="Arial" charset="0"/>
                <a:sym typeface="Times New Roman" charset="0"/>
              </a:rPr>
              <a:t>c</a:t>
            </a:r>
            <a:r>
              <a:rPr lang="en-US" sz="850" b="1" u="sng" dirty="0" err="1" smtClean="0">
                <a:solidFill>
                  <a:srgbClr val="000000"/>
                </a:solidFill>
                <a:latin typeface="Times New Roman" charset="0"/>
                <a:cs typeface="Arial" charset="0"/>
                <a:sym typeface="Times New Roman" charset="0"/>
              </a:rPr>
              <a:t>á</a:t>
            </a:r>
            <a:r>
              <a:rPr lang="en-US" sz="850" b="1" u="sng" dirty="0" err="1" smtClean="0">
                <a:solidFill>
                  <a:srgbClr val="000000"/>
                </a:solidFill>
                <a:cs typeface="Arial" charset="0"/>
                <a:sym typeface="Times New Roman" charset="0"/>
              </a:rPr>
              <a:t>scaras</a:t>
            </a:r>
            <a:r>
              <a:rPr lang="en-US" sz="850" b="1" u="sng" dirty="0" smtClean="0">
                <a:solidFill>
                  <a:srgbClr val="000000"/>
                </a:solidFill>
                <a:cs typeface="Arial" charset="0"/>
                <a:sym typeface="Times New Roman" charset="0"/>
              </a:rPr>
              <a:t> de </a:t>
            </a:r>
            <a:r>
              <a:rPr lang="en-US" sz="850" b="1" u="sng" dirty="0" err="1" smtClean="0">
                <a:solidFill>
                  <a:srgbClr val="000000"/>
                </a:solidFill>
                <a:cs typeface="Arial" charset="0"/>
                <a:sym typeface="Times New Roman" charset="0"/>
              </a:rPr>
              <a:t>pintura</a:t>
            </a:r>
            <a:r>
              <a:rPr lang="en-US" sz="850" b="1" u="sng" dirty="0" smtClean="0">
                <a:solidFill>
                  <a:srgbClr val="000000"/>
                </a:solidFill>
                <a:cs typeface="Arial" charset="0"/>
                <a:sym typeface="Times New Roman" charset="0"/>
              </a:rPr>
              <a:t> </a:t>
            </a:r>
            <a:r>
              <a:rPr lang="en-US" sz="850" b="1" u="sng" dirty="0" err="1" smtClean="0">
                <a:solidFill>
                  <a:srgbClr val="000000"/>
                </a:solidFill>
                <a:cs typeface="Arial" charset="0"/>
                <a:sym typeface="Times New Roman" charset="0"/>
              </a:rPr>
              <a:t>para</a:t>
            </a:r>
            <a:r>
              <a:rPr lang="en-US" sz="850" b="1" u="sng" dirty="0" smtClean="0">
                <a:solidFill>
                  <a:srgbClr val="000000"/>
                </a:solidFill>
                <a:cs typeface="Arial" charset="0"/>
                <a:sym typeface="Times New Roman" charset="0"/>
              </a:rPr>
              <a:t> </a:t>
            </a:r>
            <a:r>
              <a:rPr lang="en-US" sz="850" b="1" u="sng" dirty="0" err="1" smtClean="0">
                <a:solidFill>
                  <a:srgbClr val="000000"/>
                </a:solidFill>
                <a:cs typeface="Arial" charset="0"/>
                <a:sym typeface="Times New Roman" charset="0"/>
              </a:rPr>
              <a:t>an</a:t>
            </a:r>
            <a:r>
              <a:rPr lang="en-US" sz="850" b="1" u="sng" dirty="0" err="1" smtClean="0">
                <a:solidFill>
                  <a:srgbClr val="000000"/>
                </a:solidFill>
                <a:latin typeface="Times New Roman" charset="0"/>
                <a:cs typeface="Arial" charset="0"/>
                <a:sym typeface="Times New Roman" charset="0"/>
              </a:rPr>
              <a:t>á</a:t>
            </a:r>
            <a:r>
              <a:rPr lang="en-US" sz="850" b="1" u="sng" dirty="0" err="1" smtClean="0">
                <a:solidFill>
                  <a:srgbClr val="000000"/>
                </a:solidFill>
                <a:cs typeface="Arial" charset="0"/>
                <a:sym typeface="Times New Roman" charset="0"/>
              </a:rPr>
              <a:t>lisis</a:t>
            </a:r>
            <a:r>
              <a:rPr lang="en-US" sz="850" b="1" u="sng" dirty="0" smtClean="0">
                <a:solidFill>
                  <a:srgbClr val="000000"/>
                </a:solidFill>
                <a:cs typeface="Arial" charset="0"/>
                <a:sym typeface="Times New Roman" charset="0"/>
              </a:rPr>
              <a:t> de </a:t>
            </a:r>
            <a:r>
              <a:rPr lang="en-US" sz="850" b="1" u="sng" dirty="0" err="1" smtClean="0">
                <a:solidFill>
                  <a:srgbClr val="000000"/>
                </a:solidFill>
                <a:cs typeface="Arial" charset="0"/>
                <a:sym typeface="Times New Roman" charset="0"/>
              </a:rPr>
              <a:t>laboratorio</a:t>
            </a:r>
            <a:r>
              <a:rPr lang="en-US" sz="850" b="1" dirty="0" smtClean="0">
                <a:solidFill>
                  <a:srgbClr val="000000"/>
                </a:solidFill>
                <a:cs typeface="Arial" charset="0"/>
                <a:sym typeface="Times New Roman" charset="0"/>
              </a:rPr>
              <a:t>:</a:t>
            </a:r>
            <a:r>
              <a:rPr lang="en-US" sz="850" dirty="0" smtClean="0">
                <a:solidFill>
                  <a:srgbClr val="000000"/>
                </a:solidFill>
                <a:cs typeface="Arial" charset="0"/>
                <a:sym typeface="Times New Roman" charset="0"/>
              </a:rPr>
              <a:t> Las </a:t>
            </a:r>
            <a:r>
              <a:rPr lang="es-US" sz="850" dirty="0" smtClean="0">
                <a:solidFill>
                  <a:srgbClr val="000000"/>
                </a:solidFill>
                <a:cs typeface="Arial" charset="0"/>
                <a:sym typeface="Times New Roman" charset="0"/>
              </a:rPr>
              <a:t>pruebas mediante c</a:t>
            </a:r>
            <a:r>
              <a:rPr lang="es-US" sz="850" dirty="0" smtClean="0">
                <a:solidFill>
                  <a:srgbClr val="000000"/>
                </a:solidFill>
                <a:latin typeface="Times New Roman" charset="0"/>
                <a:cs typeface="Arial" charset="0"/>
                <a:sym typeface="Times New Roman" charset="0"/>
              </a:rPr>
              <a:t>á</a:t>
            </a:r>
            <a:r>
              <a:rPr lang="es-US" sz="850" dirty="0" smtClean="0">
                <a:solidFill>
                  <a:srgbClr val="000000"/>
                </a:solidFill>
                <a:cs typeface="Arial" charset="0"/>
                <a:sym typeface="Times New Roman" charset="0"/>
              </a:rPr>
              <a:t>scaras de pintura requieren un muestreo invasivo. Se quitan todas las capas de pintura de la superficie que se </a:t>
            </a:r>
            <a:r>
              <a:rPr lang="en-US" sz="850" dirty="0" err="1" smtClean="0">
                <a:solidFill>
                  <a:srgbClr val="000000"/>
                </a:solidFill>
                <a:cs typeface="Arial" charset="0"/>
                <a:sym typeface="Times New Roman" charset="0"/>
              </a:rPr>
              <a:t>est</a:t>
            </a:r>
            <a:r>
              <a:rPr lang="en-US" sz="850" dirty="0" err="1" smtClean="0">
                <a:solidFill>
                  <a:srgbClr val="000000"/>
                </a:solidFill>
                <a:latin typeface="Times New Roman" charset="0"/>
                <a:cs typeface="Arial" charset="0"/>
                <a:sym typeface="Times New Roman" charset="0"/>
              </a:rPr>
              <a:t>á</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probando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Esta</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muestra</a:t>
            </a:r>
            <a:r>
              <a:rPr lang="en-US" sz="850" dirty="0" smtClean="0">
                <a:solidFill>
                  <a:srgbClr val="000000"/>
                </a:solidFill>
                <a:cs typeface="Arial" charset="0"/>
                <a:sym typeface="Times New Roman" charset="0"/>
              </a:rPr>
              <a:t> se </a:t>
            </a:r>
            <a:r>
              <a:rPr lang="en-US" sz="850" dirty="0" err="1" smtClean="0">
                <a:solidFill>
                  <a:srgbClr val="000000"/>
                </a:solidFill>
                <a:cs typeface="Arial" charset="0"/>
                <a:sym typeface="Times New Roman" charset="0"/>
              </a:rPr>
              <a:t>env</a:t>
            </a:r>
            <a:r>
              <a:rPr lang="en-US" sz="850" dirty="0" err="1" smtClean="0">
                <a:solidFill>
                  <a:srgbClr val="000000"/>
                </a:solidFill>
                <a:latin typeface="Times New Roman" charset="0"/>
                <a:cs typeface="Arial" charset="0"/>
                <a:sym typeface="Times New Roman" charset="0"/>
              </a:rPr>
              <a:t>í</a:t>
            </a:r>
            <a:r>
              <a:rPr lang="en-US" sz="850" dirty="0" err="1" smtClean="0">
                <a:solidFill>
                  <a:srgbClr val="000000"/>
                </a:solidFill>
                <a:cs typeface="Arial" charset="0"/>
                <a:sym typeface="Times New Roman" charset="0"/>
              </a:rPr>
              <a:t>a</a:t>
            </a:r>
            <a:r>
              <a:rPr lang="en-US" sz="850" dirty="0" smtClean="0">
                <a:solidFill>
                  <a:srgbClr val="000000"/>
                </a:solidFill>
                <a:cs typeface="Arial" charset="0"/>
                <a:sym typeface="Times New Roman" charset="0"/>
              </a:rPr>
              <a:t> a un </a:t>
            </a:r>
            <a:r>
              <a:rPr lang="en-US" sz="850" dirty="0" err="1" smtClean="0">
                <a:solidFill>
                  <a:srgbClr val="000000"/>
                </a:solidFill>
                <a:cs typeface="Arial" charset="0"/>
                <a:sym typeface="Times New Roman" charset="0"/>
              </a:rPr>
              <a:t>laboratorio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reconocido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por</a:t>
            </a:r>
            <a:r>
              <a:rPr lang="en-US" sz="850" dirty="0" smtClean="0">
                <a:solidFill>
                  <a:srgbClr val="000000"/>
                </a:solidFill>
                <a:cs typeface="Arial" charset="0"/>
                <a:sym typeface="Times New Roman" charset="0"/>
              </a:rPr>
              <a:t> la EPA, </a:t>
            </a:r>
            <a:r>
              <a:rPr lang="en-US" sz="850" dirty="0" err="1" smtClean="0">
                <a:solidFill>
                  <a:srgbClr val="000000"/>
                </a:solidFill>
                <a:cs typeface="Arial" charset="0"/>
                <a:sym typeface="Times New Roman" charset="0"/>
              </a:rPr>
              <a:t>donde</a:t>
            </a:r>
            <a:r>
              <a:rPr lang="en-US" sz="850" dirty="0" smtClean="0">
                <a:solidFill>
                  <a:srgbClr val="000000"/>
                </a:solidFill>
                <a:cs typeface="Arial" charset="0"/>
                <a:sym typeface="Times New Roman" charset="0"/>
              </a:rPr>
              <a:t> se </a:t>
            </a:r>
            <a:r>
              <a:rPr lang="en-US" sz="850" dirty="0" err="1" smtClean="0">
                <a:solidFill>
                  <a:srgbClr val="000000"/>
                </a:solidFill>
                <a:cs typeface="Arial" charset="0"/>
                <a:sym typeface="Times New Roman" charset="0"/>
              </a:rPr>
              <a:t>analiza</a:t>
            </a:r>
            <a:r>
              <a:rPr lang="en-US" sz="850" dirty="0" smtClean="0">
                <a:solidFill>
                  <a:srgbClr val="000000"/>
                </a:solidFill>
                <a:cs typeface="Arial" charset="0"/>
                <a:sym typeface="Times New Roman" charset="0"/>
              </a:rPr>
              <a:t> a fin de </a:t>
            </a:r>
            <a:r>
              <a:rPr lang="en-US" sz="850" dirty="0" err="1" smtClean="0">
                <a:solidFill>
                  <a:srgbClr val="000000"/>
                </a:solidFill>
                <a:cs typeface="Arial" charset="0"/>
                <a:sym typeface="Times New Roman" charset="0"/>
              </a:rPr>
              <a:t>determinar</a:t>
            </a:r>
            <a:r>
              <a:rPr lang="en-US" sz="850" dirty="0" smtClean="0">
                <a:solidFill>
                  <a:srgbClr val="000000"/>
                </a:solidFill>
                <a:cs typeface="Arial" charset="0"/>
                <a:sym typeface="Times New Roman" charset="0"/>
              </a:rPr>
              <a:t> la </a:t>
            </a:r>
            <a:r>
              <a:rPr lang="en-US" sz="850" dirty="0" err="1" smtClean="0">
                <a:solidFill>
                  <a:srgbClr val="000000"/>
                </a:solidFill>
                <a:cs typeface="Arial" charset="0"/>
                <a:sym typeface="Times New Roman" charset="0"/>
              </a:rPr>
              <a:t>cantidad</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presente</a:t>
            </a:r>
            <a:r>
              <a:rPr lang="en-US" sz="850" dirty="0" smtClean="0">
                <a:solidFill>
                  <a:srgbClr val="000000"/>
                </a:solidFill>
                <a:cs typeface="Arial" charset="0"/>
                <a:sym typeface="Times New Roman" charset="0"/>
              </a:rPr>
              <a:t>. Los </a:t>
            </a:r>
            <a:r>
              <a:rPr lang="en-US" sz="850" dirty="0" err="1" smtClean="0">
                <a:solidFill>
                  <a:srgbClr val="000000"/>
                </a:solidFill>
                <a:cs typeface="Arial" charset="0"/>
                <a:sym typeface="Times New Roman" charset="0"/>
              </a:rPr>
              <a:t>renovadores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certificados</a:t>
            </a:r>
            <a:r>
              <a:rPr lang="en-US" sz="850" dirty="0" smtClean="0">
                <a:solidFill>
                  <a:srgbClr val="000000"/>
                </a:solidFill>
                <a:cs typeface="Arial" charset="0"/>
                <a:sym typeface="Times New Roman" charset="0"/>
              </a:rPr>
              <a:t>, los </a:t>
            </a:r>
            <a:r>
              <a:rPr lang="en-US" sz="850" dirty="0" err="1" smtClean="0">
                <a:solidFill>
                  <a:srgbClr val="000000"/>
                </a:solidFill>
                <a:cs typeface="Arial" charset="0"/>
                <a:sym typeface="Times New Roman" charset="0"/>
              </a:rPr>
              <a:t>inspectores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o </a:t>
            </a:r>
            <a:r>
              <a:rPr lang="en-US" sz="850" dirty="0" err="1" smtClean="0">
                <a:solidFill>
                  <a:srgbClr val="000000"/>
                </a:solidFill>
                <a:cs typeface="Arial" charset="0"/>
                <a:sym typeface="Times New Roman" charset="0"/>
              </a:rPr>
              <a:t>evaluadores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riesgo</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plomo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certificados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pueden</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reco</a:t>
            </a:r>
            <a:r>
              <a:rPr lang="es-ES_tradnl" sz="850" dirty="0" err="1" smtClean="0">
                <a:solidFill>
                  <a:srgbClr val="000000"/>
                </a:solidFill>
                <a:cs typeface="Arial" charset="0"/>
                <a:sym typeface="Times New Roman" charset="0"/>
              </a:rPr>
              <a:t>ger</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las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c</a:t>
            </a:r>
            <a:r>
              <a:rPr lang="en-US" sz="850" dirty="0" err="1" smtClean="0">
                <a:solidFill>
                  <a:srgbClr val="000000"/>
                </a:solidFill>
                <a:latin typeface="Times New Roman" charset="0"/>
                <a:cs typeface="Arial" charset="0"/>
                <a:sym typeface="Times New Roman" charset="0"/>
              </a:rPr>
              <a:t>á</a:t>
            </a:r>
            <a:r>
              <a:rPr lang="en-US" sz="850" dirty="0" err="1" smtClean="0">
                <a:solidFill>
                  <a:srgbClr val="000000"/>
                </a:solidFill>
                <a:cs typeface="Arial" charset="0"/>
                <a:sym typeface="Times New Roman" charset="0"/>
              </a:rPr>
              <a:t>scaras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pintura</a:t>
            </a:r>
            <a:r>
              <a:rPr lang="en-US" sz="850" dirty="0" smtClean="0">
                <a:solidFill>
                  <a:srgbClr val="000000"/>
                </a:solidFill>
                <a:cs typeface="Arial" charset="0"/>
                <a:sym typeface="Times New Roman" charset="0"/>
              </a:rPr>
              <a:t>. Los </a:t>
            </a:r>
            <a:r>
              <a:rPr lang="en-US" sz="850" dirty="0" err="1" smtClean="0">
                <a:solidFill>
                  <a:srgbClr val="000000"/>
                </a:solidFill>
                <a:cs typeface="Arial" charset="0"/>
                <a:sym typeface="Times New Roman" charset="0"/>
              </a:rPr>
              <a:t>cobros</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laboratorio</a:t>
            </a:r>
            <a:r>
              <a:rPr lang="en-US" sz="850" dirty="0" smtClean="0">
                <a:solidFill>
                  <a:srgbClr val="000000"/>
                </a:solidFill>
                <a:cs typeface="Arial" charset="0"/>
                <a:sym typeface="Times New Roman" charset="0"/>
              </a:rPr>
              <a:t> se </a:t>
            </a:r>
            <a:r>
              <a:rPr lang="en-US" sz="850" dirty="0" err="1" smtClean="0">
                <a:solidFill>
                  <a:srgbClr val="000000"/>
                </a:solidFill>
                <a:cs typeface="Arial" charset="0"/>
                <a:sym typeface="Times New Roman" charset="0"/>
              </a:rPr>
              <a:t>realizan</a:t>
            </a:r>
            <a:r>
              <a:rPr lang="en-US" sz="850" dirty="0" smtClean="0">
                <a:solidFill>
                  <a:srgbClr val="000000"/>
                </a:solidFill>
                <a:cs typeface="Arial" charset="0"/>
                <a:sym typeface="Times New Roman" charset="0"/>
              </a:rPr>
              <a:t> a </a:t>
            </a:r>
            <a:r>
              <a:rPr lang="en-US" sz="850" dirty="0" err="1" smtClean="0">
                <a:solidFill>
                  <a:srgbClr val="000000"/>
                </a:solidFill>
                <a:cs typeface="Arial" charset="0"/>
                <a:sym typeface="Times New Roman" charset="0"/>
              </a:rPr>
              <a:t>partir</a:t>
            </a:r>
            <a:r>
              <a:rPr lang="en-US" sz="850" dirty="0" smtClean="0">
                <a:solidFill>
                  <a:srgbClr val="000000"/>
                </a:solidFill>
                <a:cs typeface="Arial" charset="0"/>
                <a:sym typeface="Times New Roman" charset="0"/>
              </a:rPr>
              <a:t> del </a:t>
            </a:r>
            <a:r>
              <a:rPr lang="en-US" sz="850" dirty="0" err="1" smtClean="0">
                <a:solidFill>
                  <a:srgbClr val="000000"/>
                </a:solidFill>
                <a:cs typeface="Arial" charset="0"/>
                <a:sym typeface="Times New Roman" charset="0"/>
              </a:rPr>
              <a:t>tiempo</a:t>
            </a:r>
            <a:r>
              <a:rPr lang="en-US" sz="850" dirty="0" smtClean="0">
                <a:solidFill>
                  <a:srgbClr val="000000"/>
                </a:solidFill>
                <a:cs typeface="Arial" charset="0"/>
                <a:sym typeface="Times New Roman" charset="0"/>
              </a:rPr>
              <a:t> de </a:t>
            </a:r>
            <a:r>
              <a:rPr lang="en-US" sz="850" dirty="0" err="1" smtClean="0">
                <a:solidFill>
                  <a:srgbClr val="000000"/>
                </a:solidFill>
                <a:cs typeface="Arial" charset="0"/>
                <a:sym typeface="Times New Roman" charset="0"/>
              </a:rPr>
              <a:t>respuesta</a:t>
            </a:r>
            <a:r>
              <a:rPr lang="en-US" sz="850" dirty="0" smtClean="0">
                <a:solidFill>
                  <a:srgbClr val="000000"/>
                </a:solidFill>
                <a:cs typeface="Arial" charset="0"/>
                <a:sym typeface="Times New Roman" charset="0"/>
              </a:rPr>
              <a:t>, y </a:t>
            </a:r>
            <a:r>
              <a:rPr lang="en-US" sz="850" dirty="0" err="1" smtClean="0">
                <a:solidFill>
                  <a:srgbClr val="000000"/>
                </a:solidFill>
                <a:cs typeface="Arial" charset="0"/>
                <a:sym typeface="Times New Roman" charset="0"/>
              </a:rPr>
              <a:t>por</a:t>
            </a:r>
            <a:r>
              <a:rPr lang="en-US" sz="850" dirty="0" smtClean="0">
                <a:solidFill>
                  <a:srgbClr val="000000"/>
                </a:solidFill>
                <a:cs typeface="Arial" charset="0"/>
                <a:sym typeface="Times New Roman" charset="0"/>
              </a:rPr>
              <a:t> lo general los </a:t>
            </a:r>
            <a:r>
              <a:rPr lang="en-US" sz="850" dirty="0" err="1" smtClean="0">
                <a:solidFill>
                  <a:srgbClr val="000000"/>
                </a:solidFill>
                <a:cs typeface="Arial" charset="0"/>
                <a:sym typeface="Times New Roman" charset="0"/>
              </a:rPr>
              <a:t>resultados</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tardan</a:t>
            </a:r>
            <a:r>
              <a:rPr lang="en-US" sz="850" dirty="0" smtClean="0">
                <a:solidFill>
                  <a:srgbClr val="000000"/>
                </a:solidFill>
                <a:cs typeface="Arial" charset="0"/>
                <a:sym typeface="Times New Roman" charset="0"/>
              </a:rPr>
              <a:t> entre </a:t>
            </a:r>
            <a:r>
              <a:rPr lang="en-US" sz="850" dirty="0" err="1" smtClean="0">
                <a:solidFill>
                  <a:srgbClr val="000000"/>
                </a:solidFill>
                <a:cs typeface="Arial" charset="0"/>
                <a:sym typeface="Times New Roman" charset="0"/>
              </a:rPr>
              <a:t>uno</a:t>
            </a:r>
            <a:r>
              <a:rPr lang="en-US" sz="850" dirty="0" smtClean="0">
                <a:solidFill>
                  <a:srgbClr val="000000"/>
                </a:solidFill>
                <a:cs typeface="Arial" charset="0"/>
                <a:sym typeface="Times New Roman" charset="0"/>
              </a:rPr>
              <a:t> y dos </a:t>
            </a:r>
            <a:r>
              <a:rPr lang="en-US" sz="850" dirty="0" err="1" smtClean="0">
                <a:solidFill>
                  <a:srgbClr val="000000"/>
                </a:solidFill>
                <a:cs typeface="Arial" charset="0"/>
                <a:sym typeface="Times New Roman" charset="0"/>
              </a:rPr>
              <a:t>d</a:t>
            </a:r>
            <a:r>
              <a:rPr lang="en-US" sz="850" dirty="0" err="1" smtClean="0">
                <a:solidFill>
                  <a:srgbClr val="000000"/>
                </a:solidFill>
                <a:latin typeface="Times New Roman" charset="0"/>
                <a:cs typeface="Arial" charset="0"/>
                <a:sym typeface="Times New Roman" charset="0"/>
              </a:rPr>
              <a:t>í</a:t>
            </a:r>
            <a:r>
              <a:rPr lang="en-US" sz="850" dirty="0" err="1" smtClean="0">
                <a:solidFill>
                  <a:srgbClr val="000000"/>
                </a:solidFill>
                <a:cs typeface="Arial" charset="0"/>
                <a:sym typeface="Times New Roman" charset="0"/>
              </a:rPr>
              <a:t>as</a:t>
            </a:r>
            <a:r>
              <a:rPr lang="en-US" sz="850" dirty="0" smtClean="0">
                <a:solidFill>
                  <a:srgbClr val="000000"/>
                </a:solidFill>
                <a:cs typeface="Arial" charset="0"/>
                <a:sym typeface="Times New Roman" charset="0"/>
              </a:rPr>
              <a:t>. El </a:t>
            </a:r>
            <a:r>
              <a:rPr lang="en-US" sz="850" dirty="0" err="1" smtClean="0">
                <a:solidFill>
                  <a:srgbClr val="000000"/>
                </a:solidFill>
                <a:cs typeface="Arial" charset="0"/>
                <a:sym typeface="Times New Roman" charset="0"/>
              </a:rPr>
              <a:t>muestreo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invasivo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hace</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que</a:t>
            </a:r>
            <a:r>
              <a:rPr lang="en-US" sz="850" dirty="0" smtClean="0">
                <a:solidFill>
                  <a:srgbClr val="000000"/>
                </a:solidFill>
                <a:cs typeface="Arial" charset="0"/>
                <a:sym typeface="Times New Roman" charset="0"/>
              </a:rPr>
              <a:t> sea </a:t>
            </a:r>
            <a:r>
              <a:rPr lang="en-US" sz="850" dirty="0" err="1" smtClean="0">
                <a:solidFill>
                  <a:srgbClr val="000000"/>
                </a:solidFill>
                <a:cs typeface="Arial" charset="0"/>
                <a:sym typeface="Times New Roman" charset="0"/>
              </a:rPr>
              <a:t>necesario</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reparar</a:t>
            </a:r>
            <a:r>
              <a:rPr lang="en-US" sz="850" dirty="0" smtClean="0">
                <a:solidFill>
                  <a:srgbClr val="000000"/>
                </a:solidFill>
                <a:cs typeface="Arial" charset="0"/>
                <a:sym typeface="Times New Roman" charset="0"/>
              </a:rPr>
              <a:t> </a:t>
            </a:r>
            <a:r>
              <a:rPr lang="en-US" sz="850" dirty="0" err="1" smtClean="0">
                <a:solidFill>
                  <a:srgbClr val="000000"/>
                </a:solidFill>
                <a:cs typeface="Arial" charset="0"/>
                <a:sym typeface="Times New Roman" charset="0"/>
              </a:rPr>
              <a:t>las</a:t>
            </a:r>
            <a:r>
              <a:rPr lang="en-US" sz="850" dirty="0" smtClean="0">
                <a:solidFill>
                  <a:srgbClr val="000000"/>
                </a:solidFill>
                <a:cs typeface="Arial" charset="0"/>
                <a:sym typeface="Times New Roman" charset="0"/>
              </a:rPr>
              <a:t> superficies </a:t>
            </a:r>
            <a:r>
              <a:rPr lang="en-US" sz="850" dirty="0" err="1" smtClean="0">
                <a:solidFill>
                  <a:srgbClr val="000000"/>
                </a:solidFill>
                <a:cs typeface="Arial" charset="0"/>
                <a:sym typeface="Times New Roman" charset="0"/>
              </a:rPr>
              <a:t>sometidas</a:t>
            </a:r>
            <a:r>
              <a:rPr lang="en-US" sz="850" dirty="0" smtClean="0">
                <a:solidFill>
                  <a:srgbClr val="000000"/>
                </a:solidFill>
                <a:cs typeface="Arial" charset="0"/>
                <a:sym typeface="Times New Roman" charset="0"/>
              </a:rPr>
              <a:t> a </a:t>
            </a:r>
            <a:r>
              <a:rPr lang="en-US" sz="850" dirty="0" err="1" smtClean="0">
                <a:solidFill>
                  <a:srgbClr val="000000"/>
                </a:solidFill>
                <a:cs typeface="Arial" charset="0"/>
                <a:sym typeface="Times New Roman" charset="0"/>
              </a:rPr>
              <a:t>prueba</a:t>
            </a:r>
            <a:r>
              <a:rPr lang="en-US" sz="850" dirty="0" smtClean="0">
                <a:solidFill>
                  <a:srgbClr val="000000"/>
                </a:solidFill>
                <a:cs typeface="Arial" charset="0"/>
                <a:sym typeface="Times New Roman" charset="0"/>
              </a:rPr>
              <a:t>.</a:t>
            </a:r>
          </a:p>
        </p:txBody>
      </p:sp>
    </p:spTree>
    <p:extLst>
      <p:ext uri="{BB962C8B-B14F-4D97-AF65-F5344CB8AC3E}">
        <p14:creationId xmlns:p14="http://schemas.microsoft.com/office/powerpoint/2010/main" val="2861737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endParaRPr lang="en-US" smtClean="0"/>
          </a:p>
          <a:p>
            <a:r>
              <a:rPr lang="en-US" smtClean="0"/>
              <a:t>     </a:t>
            </a:r>
            <a:r>
              <a:rPr lang="es-ES" smtClean="0"/>
              <a:t>Prácticas seguras para trabajar con el plomo</a:t>
            </a:r>
            <a:r>
              <a:rPr lang="en-US" smtClean="0"/>
              <a:t> en labores de renovación, reparación y pintura</a:t>
            </a:r>
          </a:p>
        </p:txBody>
      </p:sp>
      <p:sp>
        <p:nvSpPr>
          <p:cNvPr id="18435" name="Rectangle 7"/>
          <p:cNvSpPr>
            <a:spLocks noGrp="1" noChangeArrowheads="1"/>
          </p:cNvSpPr>
          <p:nvPr>
            <p:ph type="sldNum" sz="quarter" idx="5"/>
          </p:nvPr>
        </p:nvSpPr>
        <p:spPr>
          <a:noFill/>
        </p:spPr>
        <p:txBody>
          <a:bodyPr/>
          <a:lstStyle/>
          <a:p>
            <a:r>
              <a:rPr lang="en-US" smtClean="0"/>
              <a:t>3-</a:t>
            </a:r>
            <a:fld id="{BE63C06F-8382-442E-86B5-A55144FC1827}" type="slidenum">
              <a:rPr lang="en-US" smtClean="0"/>
              <a:pPr/>
              <a:t>34</a:t>
            </a:fld>
            <a:endParaRPr lang="en-US" smtClean="0"/>
          </a:p>
        </p:txBody>
      </p:sp>
      <p:sp>
        <p:nvSpPr>
          <p:cNvPr id="18436" name="Rectangle 8"/>
          <p:cNvSpPr>
            <a:spLocks noGrp="1" noChangeArrowheads="1"/>
          </p:cNvSpPr>
          <p:nvPr>
            <p:ph type="dt" sz="quarter" idx="1"/>
          </p:nvPr>
        </p:nvSpPr>
        <p:spPr>
          <a:noFill/>
        </p:spPr>
        <p:txBody>
          <a:bodyPr/>
          <a:lstStyle/>
          <a:p>
            <a:r>
              <a:rPr lang="en-US" smtClean="0"/>
              <a:t>Octubre de 2011</a:t>
            </a:r>
          </a:p>
        </p:txBody>
      </p:sp>
      <p:sp>
        <p:nvSpPr>
          <p:cNvPr id="18437" name="Rectangle 2"/>
          <p:cNvSpPr>
            <a:spLocks noGrp="1" noRot="1" noChangeAspect="1" noChangeArrowheads="1" noTextEdit="1"/>
          </p:cNvSpPr>
          <p:nvPr>
            <p:ph type="sldImg"/>
          </p:nvPr>
        </p:nvSpPr>
        <p:spPr>
          <a:xfrm>
            <a:off x="1219200" y="685800"/>
            <a:ext cx="4800600" cy="3600450"/>
          </a:xfrm>
          <a:ln/>
        </p:spPr>
      </p:sp>
      <p:sp>
        <p:nvSpPr>
          <p:cNvPr id="18438" name="Rectangle 7"/>
          <p:cNvSpPr>
            <a:spLocks noGrp="1" noChangeArrowheads="1"/>
          </p:cNvSpPr>
          <p:nvPr>
            <p:ph type="body" idx="1"/>
          </p:nvPr>
        </p:nvSpPr>
        <p:spPr>
          <a:xfrm>
            <a:off x="685800" y="4419600"/>
            <a:ext cx="6072188" cy="4724400"/>
          </a:xfrm>
          <a:noFill/>
          <a:ln/>
        </p:spPr>
        <p:txBody>
          <a:bodyPr/>
          <a:lstStyle/>
          <a:p>
            <a:pPr>
              <a:spcBef>
                <a:spcPct val="10000"/>
              </a:spcBef>
              <a:tabLst>
                <a:tab pos="342900" algn="l"/>
              </a:tabLst>
            </a:pPr>
            <a:r>
              <a:rPr lang="en-US" sz="900" b="1" smtClean="0">
                <a:solidFill>
                  <a:srgbClr val="000000"/>
                </a:solidFill>
                <a:cs typeface="Times New Roman" pitchFamily="18" charset="0"/>
                <a:sym typeface="Times New Roman" pitchFamily="18" charset="0"/>
              </a:rPr>
              <a:t>Si se usan kits de pruebas, debe ser uno que est</a:t>
            </a:r>
            <a:r>
              <a:rPr lang="en-US" sz="900" b="1" smtClean="0">
                <a:solidFill>
                  <a:srgbClr val="000000"/>
                </a:solidFill>
                <a:latin typeface="Times New Roman" pitchFamily="18" charset="0"/>
                <a:cs typeface="Times New Roman" pitchFamily="18" charset="0"/>
                <a:sym typeface="Times New Roman" pitchFamily="18" charset="0"/>
              </a:rPr>
              <a:t>é</a:t>
            </a:r>
            <a:r>
              <a:rPr lang="en-US" sz="900" b="1" smtClean="0">
                <a:solidFill>
                  <a:srgbClr val="000000"/>
                </a:solidFill>
                <a:cs typeface="Times New Roman" pitchFamily="18" charset="0"/>
                <a:sym typeface="Times New Roman" pitchFamily="18" charset="0"/>
              </a:rPr>
              <a:t> reconocido por la EPA.</a:t>
            </a:r>
          </a:p>
          <a:p>
            <a:pPr marL="285750" lvl="1" indent="-171450">
              <a:spcBef>
                <a:spcPct val="10000"/>
              </a:spcBef>
              <a:tabLst>
                <a:tab pos="342900" algn="l"/>
              </a:tabLst>
            </a:pPr>
            <a:r>
              <a:rPr lang="en-US" sz="900" smtClean="0">
                <a:solidFill>
                  <a:srgbClr val="000000"/>
                </a:solidFill>
                <a:cs typeface="Arial" charset="0"/>
                <a:sym typeface="Times New Roman" pitchFamily="18" charset="0"/>
              </a:rPr>
              <a:t>Actualmente, la EPA sólo exige el uso de equipos de prueba que determinen que no hay pintura </a:t>
            </a:r>
            <a:r>
              <a:rPr lang="es-ES_tradnl" sz="900" smtClean="0">
                <a:solidFill>
                  <a:srgbClr val="000000"/>
                </a:solidFill>
                <a:cs typeface="Arial" charset="0"/>
                <a:sym typeface="Times New Roman" pitchFamily="18" charset="0"/>
              </a:rPr>
              <a:t>con </a:t>
            </a:r>
            <a:r>
              <a:rPr lang="en-US" sz="900" smtClean="0">
                <a:solidFill>
                  <a:srgbClr val="000000"/>
                </a:solidFill>
                <a:cs typeface="Arial" charset="0"/>
                <a:sym typeface="Times New Roman" pitchFamily="18" charset="0"/>
              </a:rPr>
              <a:t>base de plomo presente en las superficies </a:t>
            </a:r>
            <a:r>
              <a:rPr lang="es-ES_tradnl" sz="900" smtClean="0">
                <a:solidFill>
                  <a:srgbClr val="000000"/>
                </a:solidFill>
                <a:cs typeface="Arial" charset="0"/>
                <a:sym typeface="Times New Roman" pitchFamily="18" charset="0"/>
              </a:rPr>
              <a:t>probadas</a:t>
            </a:r>
            <a:r>
              <a:rPr lang="en-US" sz="900" smtClean="0">
                <a:solidFill>
                  <a:srgbClr val="000000"/>
                </a:solidFill>
                <a:cs typeface="Arial" charset="0"/>
                <a:sym typeface="Times New Roman" pitchFamily="18" charset="0"/>
              </a:rPr>
              <a:t>. </a:t>
            </a:r>
            <a:r>
              <a:rPr lang="es-ES_tradnl" sz="900" smtClean="0">
                <a:solidFill>
                  <a:srgbClr val="000000"/>
                </a:solidFill>
                <a:cs typeface="Arial" charset="0"/>
                <a:sym typeface="Times New Roman" pitchFamily="18" charset="0"/>
              </a:rPr>
              <a:t>Consulte </a:t>
            </a:r>
            <a:r>
              <a:rPr lang="en-US" sz="900" smtClean="0">
                <a:solidFill>
                  <a:srgbClr val="000000"/>
                </a:solidFill>
                <a:cs typeface="Arial" charset="0"/>
                <a:sym typeface="Times New Roman" pitchFamily="18" charset="0"/>
              </a:rPr>
              <a:t>las instrucciones del kit de prueba</a:t>
            </a:r>
            <a:r>
              <a:rPr lang="es-ES_tradnl" sz="900" smtClean="0">
                <a:solidFill>
                  <a:srgbClr val="000000"/>
                </a:solidFill>
                <a:cs typeface="Arial" charset="0"/>
                <a:sym typeface="Times New Roman" pitchFamily="18" charset="0"/>
              </a:rPr>
              <a:t>s</a:t>
            </a:r>
            <a:r>
              <a:rPr lang="en-US" sz="900" smtClean="0">
                <a:solidFill>
                  <a:srgbClr val="000000"/>
                </a:solidFill>
                <a:cs typeface="Arial" charset="0"/>
                <a:sym typeface="Times New Roman" pitchFamily="18" charset="0"/>
              </a:rPr>
              <a:t> para determinar si no hay presencia de plomo. Si se determina la </a:t>
            </a:r>
            <a:r>
              <a:rPr lang="es-ES_tradnl" sz="900" smtClean="0">
                <a:solidFill>
                  <a:srgbClr val="000000"/>
                </a:solidFill>
                <a:cs typeface="Arial" charset="0"/>
                <a:sym typeface="Times New Roman" pitchFamily="18" charset="0"/>
              </a:rPr>
              <a:t>presencia</a:t>
            </a:r>
            <a:r>
              <a:rPr lang="en-US" sz="900" smtClean="0">
                <a:solidFill>
                  <a:srgbClr val="000000"/>
                </a:solidFill>
                <a:cs typeface="Arial" charset="0"/>
                <a:sym typeface="Times New Roman" pitchFamily="18" charset="0"/>
              </a:rPr>
              <a:t> de plomo mediante el kit de prueba</a:t>
            </a:r>
            <a:r>
              <a:rPr lang="es-ES_tradnl" sz="900" smtClean="0">
                <a:solidFill>
                  <a:srgbClr val="000000"/>
                </a:solidFill>
                <a:cs typeface="Arial" charset="0"/>
                <a:sym typeface="Times New Roman" pitchFamily="18" charset="0"/>
              </a:rPr>
              <a:t>s</a:t>
            </a:r>
            <a:r>
              <a:rPr lang="en-US" sz="900" smtClean="0">
                <a:solidFill>
                  <a:srgbClr val="000000"/>
                </a:solidFill>
                <a:cs typeface="Arial" charset="0"/>
                <a:sym typeface="Times New Roman" pitchFamily="18" charset="0"/>
              </a:rPr>
              <a:t>, se debe suponer que la superficie está revestida con pintura a base de plomo.</a:t>
            </a:r>
          </a:p>
          <a:p>
            <a:pPr marL="285750" lvl="1" indent="-171450">
              <a:spcBef>
                <a:spcPct val="10000"/>
              </a:spcBef>
              <a:tabLst>
                <a:tab pos="342900" algn="l"/>
              </a:tabLst>
            </a:pPr>
            <a:r>
              <a:rPr lang="en-US" sz="900" smtClean="0">
                <a:solidFill>
                  <a:srgbClr val="000000"/>
                </a:solidFill>
                <a:cs typeface="Arial" charset="0"/>
                <a:sym typeface="Times New Roman" pitchFamily="18" charset="0"/>
              </a:rPr>
              <a:t>Un resultado negativo en la prueba significa que no se necesitan prácticas laborales seguras con el plomo.</a:t>
            </a:r>
          </a:p>
          <a:p>
            <a:pPr marL="285750" lvl="1" indent="-171450">
              <a:spcBef>
                <a:spcPct val="10000"/>
              </a:spcBef>
              <a:tabLst>
                <a:tab pos="342900" algn="l"/>
              </a:tabLst>
            </a:pPr>
            <a:r>
              <a:rPr lang="en-US" sz="900" smtClean="0">
                <a:solidFill>
                  <a:srgbClr val="000000"/>
                </a:solidFill>
                <a:cs typeface="Arial" charset="0"/>
                <a:sym typeface="Times New Roman" pitchFamily="18" charset="0"/>
              </a:rPr>
              <a:t>Como alternativa, un renovador certificado puede recoger una muestra de cáscaras de pintura, o el muestreo lo puede llevar a cabo un inspector de plomo certificado o un evaluador de riesgo</a:t>
            </a:r>
            <a:r>
              <a:rPr lang="es-ES_tradnl" sz="900" smtClean="0">
                <a:solidFill>
                  <a:srgbClr val="000000"/>
                </a:solidFill>
                <a:cs typeface="Arial" charset="0"/>
                <a:sym typeface="Times New Roman" pitchFamily="18" charset="0"/>
              </a:rPr>
              <a:t>s</a:t>
            </a:r>
            <a:r>
              <a:rPr lang="en-US" sz="900" smtClean="0">
                <a:solidFill>
                  <a:srgbClr val="000000"/>
                </a:solidFill>
                <a:cs typeface="Arial" charset="0"/>
                <a:sym typeface="Times New Roman" pitchFamily="18" charset="0"/>
              </a:rPr>
              <a:t>, para comprobar que no haya </a:t>
            </a:r>
            <a:r>
              <a:rPr lang="es-ES_tradnl" sz="900" smtClean="0">
                <a:solidFill>
                  <a:srgbClr val="000000"/>
                </a:solidFill>
                <a:cs typeface="Arial" charset="0"/>
                <a:sym typeface="Times New Roman" pitchFamily="18" charset="0"/>
              </a:rPr>
              <a:t>presente </a:t>
            </a:r>
            <a:r>
              <a:rPr lang="en-US" sz="900" smtClean="0">
                <a:solidFill>
                  <a:srgbClr val="000000"/>
                </a:solidFill>
                <a:cs typeface="Arial" charset="0"/>
                <a:sym typeface="Times New Roman" pitchFamily="18" charset="0"/>
              </a:rPr>
              <a:t>pintura a base de plomo. </a:t>
            </a:r>
          </a:p>
          <a:p>
            <a:pPr marL="285750" lvl="1" indent="-171450">
              <a:spcBef>
                <a:spcPct val="10000"/>
              </a:spcBef>
              <a:tabLst>
                <a:tab pos="342900" algn="l"/>
              </a:tabLst>
            </a:pPr>
            <a:r>
              <a:rPr lang="en-US" sz="900" smtClean="0">
                <a:solidFill>
                  <a:srgbClr val="000000"/>
                </a:solidFill>
                <a:cs typeface="Arial" charset="0"/>
                <a:sym typeface="Times New Roman" pitchFamily="18" charset="0"/>
              </a:rPr>
              <a:t>Si se utilizan los kits de prueba</a:t>
            </a:r>
            <a:r>
              <a:rPr lang="es-ES_tradnl" sz="900" smtClean="0">
                <a:solidFill>
                  <a:srgbClr val="000000"/>
                </a:solidFill>
                <a:cs typeface="Arial" charset="0"/>
                <a:sym typeface="Times New Roman" pitchFamily="18" charset="0"/>
              </a:rPr>
              <a:t>s</a:t>
            </a:r>
            <a:r>
              <a:rPr lang="en-US" sz="900" smtClean="0">
                <a:solidFill>
                  <a:srgbClr val="000000"/>
                </a:solidFill>
                <a:cs typeface="Arial" charset="0"/>
                <a:sym typeface="Times New Roman" pitchFamily="18" charset="0"/>
              </a:rPr>
              <a:t>, los renovadores certificados deben usar un </a:t>
            </a:r>
            <a:r>
              <a:rPr lang="es-ES_tradnl" sz="900" smtClean="0">
                <a:solidFill>
                  <a:srgbClr val="000000"/>
                </a:solidFill>
                <a:cs typeface="Arial" charset="0"/>
                <a:sym typeface="Times New Roman" pitchFamily="18" charset="0"/>
              </a:rPr>
              <a:t>kit </a:t>
            </a:r>
            <a:r>
              <a:rPr lang="en-US" sz="900" smtClean="0">
                <a:solidFill>
                  <a:srgbClr val="000000"/>
                </a:solidFill>
                <a:cs typeface="Arial" charset="0"/>
                <a:sym typeface="Times New Roman" pitchFamily="18" charset="0"/>
              </a:rPr>
              <a:t>de pruebas reconoci</a:t>
            </a:r>
            <a:r>
              <a:rPr lang="es-ES_tradnl" sz="900" smtClean="0">
                <a:solidFill>
                  <a:srgbClr val="000000"/>
                </a:solidFill>
                <a:cs typeface="Arial" charset="0"/>
                <a:sym typeface="Times New Roman" pitchFamily="18" charset="0"/>
              </a:rPr>
              <a:t>do por </a:t>
            </a:r>
            <a:r>
              <a:rPr lang="en-US" sz="900" smtClean="0">
                <a:solidFill>
                  <a:srgbClr val="000000"/>
                </a:solidFill>
                <a:cs typeface="Arial" charset="0"/>
                <a:sym typeface="Times New Roman" pitchFamily="18" charset="0"/>
              </a:rPr>
              <a:t>la EPA para </a:t>
            </a:r>
            <a:r>
              <a:rPr lang="es-ES_tradnl" sz="900" smtClean="0">
                <a:solidFill>
                  <a:srgbClr val="000000"/>
                </a:solidFill>
                <a:cs typeface="Arial" charset="0"/>
                <a:sym typeface="Times New Roman" pitchFamily="18" charset="0"/>
              </a:rPr>
              <a:t>probar </a:t>
            </a:r>
            <a:r>
              <a:rPr lang="en-US" sz="900" smtClean="0">
                <a:solidFill>
                  <a:srgbClr val="000000"/>
                </a:solidFill>
                <a:cs typeface="Arial" charset="0"/>
                <a:sym typeface="Times New Roman" pitchFamily="18" charset="0"/>
              </a:rPr>
              <a:t>las superficies afectadas. Los </a:t>
            </a:r>
            <a:r>
              <a:rPr lang="es-ES_tradnl" sz="900" smtClean="0">
                <a:solidFill>
                  <a:srgbClr val="000000"/>
                </a:solidFill>
                <a:cs typeface="Arial" charset="0"/>
                <a:sym typeface="Times New Roman" pitchFamily="18" charset="0"/>
              </a:rPr>
              <a:t>kits </a:t>
            </a:r>
            <a:r>
              <a:rPr lang="en-US" sz="900" smtClean="0">
                <a:solidFill>
                  <a:srgbClr val="000000"/>
                </a:solidFill>
                <a:cs typeface="Arial" charset="0"/>
                <a:sym typeface="Times New Roman" pitchFamily="18" charset="0"/>
              </a:rPr>
              <a:t>de pruebas reconoci</a:t>
            </a:r>
            <a:r>
              <a:rPr lang="es-ES_tradnl" sz="900" smtClean="0">
                <a:solidFill>
                  <a:srgbClr val="000000"/>
                </a:solidFill>
                <a:cs typeface="Arial" charset="0"/>
                <a:sym typeface="Times New Roman" pitchFamily="18" charset="0"/>
              </a:rPr>
              <a:t>dos por </a:t>
            </a:r>
            <a:r>
              <a:rPr lang="en-US" sz="900" smtClean="0">
                <a:solidFill>
                  <a:srgbClr val="000000"/>
                </a:solidFill>
                <a:cs typeface="Arial" charset="0"/>
                <a:sym typeface="Times New Roman" pitchFamily="18" charset="0"/>
              </a:rPr>
              <a:t>la EPA están en una lista en el sitio web de EPA www.epa.gov.</a:t>
            </a:r>
          </a:p>
          <a:p>
            <a:pPr>
              <a:spcBef>
                <a:spcPct val="10000"/>
              </a:spcBef>
              <a:tabLst>
                <a:tab pos="342900" algn="l"/>
              </a:tabLst>
            </a:pPr>
            <a:r>
              <a:rPr lang="en-US" sz="900" b="1" smtClean="0">
                <a:solidFill>
                  <a:srgbClr val="000000"/>
                </a:solidFill>
                <a:latin typeface="Times New Roman" pitchFamily="18" charset="0"/>
                <a:cs typeface="Times New Roman" pitchFamily="18" charset="0"/>
                <a:sym typeface="Times New Roman" pitchFamily="18" charset="0"/>
              </a:rPr>
              <a:t>¿</a:t>
            </a:r>
            <a:r>
              <a:rPr lang="en-US" sz="900" b="1" smtClean="0">
                <a:solidFill>
                  <a:srgbClr val="000000"/>
                </a:solidFill>
                <a:cs typeface="Times New Roman" pitchFamily="18" charset="0"/>
                <a:sym typeface="Times New Roman" pitchFamily="18" charset="0"/>
              </a:rPr>
              <a:t>Qu</a:t>
            </a:r>
            <a:r>
              <a:rPr lang="en-US" sz="900" b="1" smtClean="0">
                <a:solidFill>
                  <a:srgbClr val="000000"/>
                </a:solidFill>
                <a:latin typeface="Times New Roman" pitchFamily="18" charset="0"/>
                <a:cs typeface="Times New Roman" pitchFamily="18" charset="0"/>
                <a:sym typeface="Times New Roman" pitchFamily="18" charset="0"/>
              </a:rPr>
              <a:t>é</a:t>
            </a:r>
            <a:r>
              <a:rPr lang="en-US" sz="900" b="1" smtClean="0">
                <a:solidFill>
                  <a:srgbClr val="000000"/>
                </a:solidFill>
                <a:cs typeface="Times New Roman" pitchFamily="18" charset="0"/>
                <a:sym typeface="Times New Roman" pitchFamily="18" charset="0"/>
              </a:rPr>
              <a:t> se debe someter a prueba?</a:t>
            </a:r>
          </a:p>
          <a:p>
            <a:pPr marL="285750" lvl="1" indent="-171450">
              <a:spcBef>
                <a:spcPct val="10000"/>
              </a:spcBef>
              <a:tabLst>
                <a:tab pos="342900" algn="l"/>
              </a:tabLst>
            </a:pPr>
            <a:r>
              <a:rPr lang="en-US" sz="900" smtClean="0">
                <a:solidFill>
                  <a:srgbClr val="000000"/>
                </a:solidFill>
                <a:cs typeface="Arial" charset="0"/>
                <a:sym typeface="Times New Roman" pitchFamily="18" charset="0"/>
              </a:rPr>
              <a:t>Se debe someter a prueba cada componente de la construcci</a:t>
            </a:r>
            <a:r>
              <a:rPr lang="en-US" sz="900" smtClean="0">
                <a:solidFill>
                  <a:srgbClr val="000000"/>
                </a:solidFill>
                <a:latin typeface="Times New Roman" pitchFamily="18" charset="0"/>
                <a:cs typeface="Arial" charset="0"/>
                <a:sym typeface="Times New Roman" pitchFamily="18" charset="0"/>
              </a:rPr>
              <a:t>ó</a:t>
            </a:r>
            <a:r>
              <a:rPr lang="en-US" sz="900" smtClean="0">
                <a:solidFill>
                  <a:srgbClr val="000000"/>
                </a:solidFill>
                <a:cs typeface="Arial" charset="0"/>
                <a:sym typeface="Times New Roman" pitchFamily="18" charset="0"/>
              </a:rPr>
              <a:t>n que se va a renovar o que se alterar</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 debido a la renovaci</a:t>
            </a:r>
            <a:r>
              <a:rPr lang="en-US" sz="900" smtClean="0">
                <a:solidFill>
                  <a:srgbClr val="000000"/>
                </a:solidFill>
                <a:latin typeface="Times New Roman" pitchFamily="18" charset="0"/>
                <a:cs typeface="Arial" charset="0"/>
                <a:sym typeface="Times New Roman" pitchFamily="18" charset="0"/>
              </a:rPr>
              <a:t>ó</a:t>
            </a:r>
            <a:r>
              <a:rPr lang="en-US" sz="900" smtClean="0">
                <a:solidFill>
                  <a:srgbClr val="000000"/>
                </a:solidFill>
                <a:cs typeface="Arial" charset="0"/>
                <a:sym typeface="Times New Roman" pitchFamily="18" charset="0"/>
              </a:rPr>
              <a:t>n, salvo que el componente sea parte de un sistema m</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s grande y que represente el sistema en su conjunto. En este caso, un solo componente puede representar el sistema m</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s grande. Por ejemplo, una huella puede representar todo el sistema de escaleras, en el caso de que el historial de pintura de estos sea similar. Si los historiales de pintura son similares y las huellas sometidas a prueba muestran resultados negativos con relaci</a:t>
            </a:r>
            <a:r>
              <a:rPr lang="en-US" sz="900" smtClean="0">
                <a:solidFill>
                  <a:srgbClr val="000000"/>
                </a:solidFill>
                <a:latin typeface="Times New Roman" pitchFamily="18" charset="0"/>
                <a:cs typeface="Arial" charset="0"/>
                <a:sym typeface="Times New Roman" pitchFamily="18" charset="0"/>
              </a:rPr>
              <a:t>ó</a:t>
            </a:r>
            <a:r>
              <a:rPr lang="en-US" sz="900" smtClean="0">
                <a:solidFill>
                  <a:srgbClr val="000000"/>
                </a:solidFill>
                <a:cs typeface="Arial" charset="0"/>
                <a:sym typeface="Times New Roman" pitchFamily="18" charset="0"/>
              </a:rPr>
              <a:t>n a la pintura a base de plomo, entonces no se aplica la regla RRP al sistema de escaleras.</a:t>
            </a:r>
          </a:p>
          <a:p>
            <a:pPr>
              <a:spcBef>
                <a:spcPct val="10000"/>
              </a:spcBef>
              <a:tabLst>
                <a:tab pos="342900" algn="l"/>
              </a:tabLst>
            </a:pPr>
            <a:r>
              <a:rPr lang="en-US" sz="900" b="1" smtClean="0">
                <a:solidFill>
                  <a:srgbClr val="000000"/>
                </a:solidFill>
                <a:latin typeface="Times New Roman" pitchFamily="18" charset="0"/>
                <a:cs typeface="Times New Roman" pitchFamily="18" charset="0"/>
                <a:sym typeface="Times New Roman" pitchFamily="18" charset="0"/>
              </a:rPr>
              <a:t>¿</a:t>
            </a:r>
            <a:r>
              <a:rPr lang="en-US" sz="900" b="1" smtClean="0">
                <a:solidFill>
                  <a:srgbClr val="000000"/>
                </a:solidFill>
                <a:cs typeface="Times New Roman" pitchFamily="18" charset="0"/>
                <a:sym typeface="Times New Roman" pitchFamily="18" charset="0"/>
              </a:rPr>
              <a:t>Qu</a:t>
            </a:r>
            <a:r>
              <a:rPr lang="en-US" sz="900" b="1" smtClean="0">
                <a:solidFill>
                  <a:srgbClr val="000000"/>
                </a:solidFill>
                <a:latin typeface="Times New Roman" pitchFamily="18" charset="0"/>
                <a:cs typeface="Times New Roman" pitchFamily="18" charset="0"/>
                <a:sym typeface="Times New Roman" pitchFamily="18" charset="0"/>
              </a:rPr>
              <a:t>é</a:t>
            </a:r>
            <a:r>
              <a:rPr lang="en-US" sz="900" b="1" smtClean="0">
                <a:solidFill>
                  <a:srgbClr val="000000"/>
                </a:solidFill>
                <a:cs typeface="Times New Roman" pitchFamily="18" charset="0"/>
                <a:sym typeface="Times New Roman" pitchFamily="18" charset="0"/>
              </a:rPr>
              <a:t>  sustratos se deben someter a prueba?</a:t>
            </a:r>
          </a:p>
          <a:p>
            <a:pPr marL="285750" lvl="1" indent="-171450">
              <a:spcBef>
                <a:spcPct val="10000"/>
              </a:spcBef>
              <a:tabLst>
                <a:tab pos="342900" algn="l"/>
              </a:tabLst>
            </a:pPr>
            <a:r>
              <a:rPr lang="en-US" sz="900" smtClean="0"/>
              <a:t>Los kits de prueba</a:t>
            </a:r>
            <a:r>
              <a:rPr lang="es-ES_tradnl" sz="900" smtClean="0"/>
              <a:t>s</a:t>
            </a:r>
            <a:r>
              <a:rPr lang="en-US" sz="900" smtClean="0"/>
              <a:t> reconocidos sólo se deben usar para verificar si hay pintura a base de plomo en sustratos para los cuales son aprobados. Cuando se necesita realizar una prueba en sustratos no aprobados, o en una superficie revestida con otro producto que no sea pintura, será necesario que un</a:t>
            </a:r>
            <a:r>
              <a:rPr lang="es-ES" sz="900" smtClean="0"/>
              <a:t> inspector de plomo o un evaluador de riesgos debidamente certificado</a:t>
            </a:r>
            <a:r>
              <a:rPr lang="en-US" sz="900" smtClean="0"/>
              <a:t> lleve a cabo el muestreo.</a:t>
            </a:r>
            <a:endParaRPr lang="en-US" sz="900" smtClean="0">
              <a:solidFill>
                <a:srgbClr val="000000"/>
              </a:solidFill>
              <a:cs typeface="Arial" charset="0"/>
              <a:sym typeface="Times New Roman" pitchFamily="18" charset="0"/>
            </a:endParaRPr>
          </a:p>
          <a:p>
            <a:pPr>
              <a:spcBef>
                <a:spcPct val="10000"/>
              </a:spcBef>
              <a:tabLst>
                <a:tab pos="342900" algn="l"/>
              </a:tabLst>
            </a:pPr>
            <a:r>
              <a:rPr lang="en-US" sz="900" b="1" smtClean="0">
                <a:solidFill>
                  <a:srgbClr val="000000"/>
                </a:solidFill>
                <a:cs typeface="Times New Roman" pitchFamily="18" charset="0"/>
                <a:sym typeface="Times New Roman" pitchFamily="18" charset="0"/>
              </a:rPr>
              <a:t>Informes </a:t>
            </a:r>
          </a:p>
          <a:p>
            <a:pPr marL="285750" lvl="1" indent="-171450">
              <a:spcBef>
                <a:spcPct val="10000"/>
              </a:spcBef>
              <a:tabLst>
                <a:tab pos="342900" algn="l"/>
              </a:tabLst>
            </a:pPr>
            <a:r>
              <a:rPr lang="en-US" sz="900" smtClean="0">
                <a:solidFill>
                  <a:srgbClr val="000000"/>
                </a:solidFill>
                <a:cs typeface="Times New Roman" pitchFamily="18" charset="0"/>
                <a:sym typeface="Times New Roman" pitchFamily="18" charset="0"/>
              </a:rPr>
              <a:t>Cuando se usan kits de pruebas reconocidos por la EPA, los renovadores certificados deben proporcionar un informe al cliente </a:t>
            </a:r>
            <a:r>
              <a:rPr lang="es-ES_tradnl" sz="900" smtClean="0">
                <a:solidFill>
                  <a:srgbClr val="000000"/>
                </a:solidFill>
                <a:cs typeface="Times New Roman" pitchFamily="18" charset="0"/>
                <a:sym typeface="Times New Roman" pitchFamily="18" charset="0"/>
              </a:rPr>
              <a:t>en un plazo </a:t>
            </a:r>
            <a:r>
              <a:rPr lang="en-US" sz="900" smtClean="0">
                <a:solidFill>
                  <a:srgbClr val="000000"/>
                </a:solidFill>
                <a:cs typeface="Times New Roman" pitchFamily="18" charset="0"/>
                <a:sym typeface="Times New Roman" pitchFamily="18" charset="0"/>
              </a:rPr>
              <a:t>de 30 d</a:t>
            </a:r>
            <a:r>
              <a:rPr lang="en-US" sz="900" smtClean="0">
                <a:solidFill>
                  <a:srgbClr val="000000"/>
                </a:solidFill>
                <a:latin typeface="Times New Roman" pitchFamily="18" charset="0"/>
                <a:cs typeface="Times New Roman" pitchFamily="18" charset="0"/>
                <a:sym typeface="Times New Roman" pitchFamily="18" charset="0"/>
              </a:rPr>
              <a:t>í</a:t>
            </a:r>
            <a:r>
              <a:rPr lang="en-US" sz="900" smtClean="0">
                <a:solidFill>
                  <a:srgbClr val="000000"/>
                </a:solidFill>
                <a:cs typeface="Times New Roman" pitchFamily="18" charset="0"/>
                <a:sym typeface="Times New Roman" pitchFamily="18" charset="0"/>
              </a:rPr>
              <a:t>as despu</a:t>
            </a:r>
            <a:r>
              <a:rPr lang="en-US" sz="900" smtClean="0">
                <a:solidFill>
                  <a:srgbClr val="000000"/>
                </a:solidFill>
                <a:latin typeface="Times New Roman" pitchFamily="18" charset="0"/>
                <a:cs typeface="Times New Roman" pitchFamily="18" charset="0"/>
                <a:sym typeface="Times New Roman" pitchFamily="18" charset="0"/>
              </a:rPr>
              <a:t>é</a:t>
            </a:r>
            <a:r>
              <a:rPr lang="en-US" sz="900" smtClean="0">
                <a:solidFill>
                  <a:srgbClr val="000000"/>
                </a:solidFill>
                <a:cs typeface="Times New Roman" pitchFamily="18" charset="0"/>
                <a:sym typeface="Times New Roman" pitchFamily="18" charset="0"/>
              </a:rPr>
              <a:t>s de finalizar renovaci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El informe que se entrega al propietario debe incluir la fecha de las pruebas, la identificaci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o informaci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de contacto de la empresa certificada y del renovador certificado que realizan las pruebas, el nombre del fabricante del kit de pruebas, la identificaci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del kit de pruebas, las ubicaciones de las superficies sometidas a prueba, las descripciones de </a:t>
            </a:r>
            <a:r>
              <a:rPr lang="en-US" sz="900" smtClean="0">
                <a:solidFill>
                  <a:srgbClr val="000000"/>
                </a:solidFill>
                <a:latin typeface="Times New Roman" pitchFamily="18" charset="0"/>
                <a:cs typeface="Times New Roman" pitchFamily="18" charset="0"/>
                <a:sym typeface="Times New Roman" pitchFamily="18" charset="0"/>
              </a:rPr>
              <a:t>é</a:t>
            </a:r>
            <a:r>
              <a:rPr lang="en-US" sz="900" smtClean="0">
                <a:solidFill>
                  <a:srgbClr val="000000"/>
                </a:solidFill>
                <a:cs typeface="Times New Roman" pitchFamily="18" charset="0"/>
                <a:sym typeface="Times New Roman" pitchFamily="18" charset="0"/>
              </a:rPr>
              <a:t>stas </a:t>
            </a:r>
            <a:r>
              <a:rPr lang="en-US" sz="900" smtClean="0">
                <a:solidFill>
                  <a:srgbClr val="000000"/>
                </a:solidFill>
                <a:latin typeface="Times New Roman" pitchFamily="18" charset="0"/>
                <a:cs typeface="Times New Roman" pitchFamily="18" charset="0"/>
                <a:sym typeface="Times New Roman" pitchFamily="18" charset="0"/>
              </a:rPr>
              <a:t>ú</a:t>
            </a:r>
            <a:r>
              <a:rPr lang="en-US" sz="900" smtClean="0">
                <a:solidFill>
                  <a:srgbClr val="000000"/>
                </a:solidFill>
                <a:cs typeface="Times New Roman" pitchFamily="18" charset="0"/>
                <a:sym typeface="Times New Roman" pitchFamily="18" charset="0"/>
              </a:rPr>
              <a:t>ltimas y los resultados de las pruebas.</a:t>
            </a:r>
          </a:p>
        </p:txBody>
      </p:sp>
    </p:spTree>
    <p:extLst>
      <p:ext uri="{BB962C8B-B14F-4D97-AF65-F5344CB8AC3E}">
        <p14:creationId xmlns:p14="http://schemas.microsoft.com/office/powerpoint/2010/main" val="3787057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endParaRPr lang="en-US" smtClean="0"/>
          </a:p>
          <a:p>
            <a:r>
              <a:rPr lang="en-US" smtClean="0"/>
              <a:t>     </a:t>
            </a:r>
            <a:r>
              <a:rPr lang="es-ES" smtClean="0"/>
              <a:t>Prácticas seguras para trabajar con el plomo</a:t>
            </a:r>
            <a:r>
              <a:rPr lang="en-US" smtClean="0"/>
              <a:t> en labores de renovación, reparación y pintura</a:t>
            </a:r>
          </a:p>
        </p:txBody>
      </p:sp>
      <p:sp>
        <p:nvSpPr>
          <p:cNvPr id="19459" name="Rectangle 7"/>
          <p:cNvSpPr>
            <a:spLocks noGrp="1" noChangeArrowheads="1"/>
          </p:cNvSpPr>
          <p:nvPr>
            <p:ph type="sldNum" sz="quarter" idx="5"/>
          </p:nvPr>
        </p:nvSpPr>
        <p:spPr>
          <a:noFill/>
        </p:spPr>
        <p:txBody>
          <a:bodyPr/>
          <a:lstStyle/>
          <a:p>
            <a:r>
              <a:rPr lang="en-US" smtClean="0"/>
              <a:t>3-</a:t>
            </a:r>
            <a:fld id="{DD06DD2E-BA4F-4D02-BEFC-563C8D71F91D}" type="slidenum">
              <a:rPr lang="en-US" smtClean="0"/>
              <a:pPr/>
              <a:t>35</a:t>
            </a:fld>
            <a:endParaRPr lang="en-US" smtClean="0"/>
          </a:p>
        </p:txBody>
      </p:sp>
      <p:sp>
        <p:nvSpPr>
          <p:cNvPr id="19460" name="Rectangle 8"/>
          <p:cNvSpPr>
            <a:spLocks noGrp="1" noChangeArrowheads="1"/>
          </p:cNvSpPr>
          <p:nvPr>
            <p:ph type="dt" sz="quarter" idx="1"/>
          </p:nvPr>
        </p:nvSpPr>
        <p:spPr>
          <a:noFill/>
        </p:spPr>
        <p:txBody>
          <a:bodyPr/>
          <a:lstStyle/>
          <a:p>
            <a:r>
              <a:rPr lang="en-US" smtClean="0"/>
              <a:t>Octubre de 2011</a:t>
            </a:r>
          </a:p>
        </p:txBody>
      </p:sp>
      <p:sp>
        <p:nvSpPr>
          <p:cNvPr id="19461"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1011205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endParaRPr lang="en-US" smtClean="0"/>
          </a:p>
          <a:p>
            <a:r>
              <a:rPr lang="en-US" smtClean="0"/>
              <a:t>     </a:t>
            </a:r>
            <a:r>
              <a:rPr lang="es-ES" smtClean="0"/>
              <a:t>Prácticas seguras para trabajar con el plomo</a:t>
            </a:r>
            <a:r>
              <a:rPr lang="en-US" smtClean="0"/>
              <a:t> en labores de renovación, reparación y pintura</a:t>
            </a:r>
          </a:p>
        </p:txBody>
      </p:sp>
      <p:sp>
        <p:nvSpPr>
          <p:cNvPr id="20483" name="Rectangle 7"/>
          <p:cNvSpPr>
            <a:spLocks noGrp="1" noChangeArrowheads="1"/>
          </p:cNvSpPr>
          <p:nvPr>
            <p:ph type="sldNum" sz="quarter" idx="5"/>
          </p:nvPr>
        </p:nvSpPr>
        <p:spPr>
          <a:noFill/>
        </p:spPr>
        <p:txBody>
          <a:bodyPr/>
          <a:lstStyle/>
          <a:p>
            <a:r>
              <a:rPr lang="en-US" smtClean="0"/>
              <a:t>3-</a:t>
            </a:r>
            <a:fld id="{DC31486D-2C1E-48DF-A3D0-191ABC3DFB9E}" type="slidenum">
              <a:rPr lang="en-US" smtClean="0"/>
              <a:pPr/>
              <a:t>37</a:t>
            </a:fld>
            <a:endParaRPr lang="en-US" smtClean="0"/>
          </a:p>
        </p:txBody>
      </p:sp>
      <p:sp>
        <p:nvSpPr>
          <p:cNvPr id="20484" name="Rectangle 8"/>
          <p:cNvSpPr>
            <a:spLocks noGrp="1" noChangeArrowheads="1"/>
          </p:cNvSpPr>
          <p:nvPr>
            <p:ph type="dt" sz="quarter" idx="1"/>
          </p:nvPr>
        </p:nvSpPr>
        <p:spPr>
          <a:noFill/>
        </p:spPr>
        <p:txBody>
          <a:bodyPr/>
          <a:lstStyle/>
          <a:p>
            <a:r>
              <a:rPr lang="en-US" smtClean="0"/>
              <a:t>Octubre de 2011</a:t>
            </a:r>
          </a:p>
        </p:txBody>
      </p:sp>
      <p:sp>
        <p:nvSpPr>
          <p:cNvPr id="20485" name="Rectangle 2"/>
          <p:cNvSpPr>
            <a:spLocks noGrp="1" noRot="1" noChangeAspect="1" noChangeArrowheads="1" noTextEdit="1"/>
          </p:cNvSpPr>
          <p:nvPr>
            <p:ph type="sldImg"/>
          </p:nvPr>
        </p:nvSpPr>
        <p:spPr>
          <a:xfrm>
            <a:off x="1219200" y="685800"/>
            <a:ext cx="4800600" cy="3600450"/>
          </a:xfrm>
          <a:ln/>
        </p:spPr>
      </p:sp>
      <p:sp>
        <p:nvSpPr>
          <p:cNvPr id="20486" name="Rectangle 7"/>
          <p:cNvSpPr>
            <a:spLocks noGrp="1" noChangeArrowheads="1"/>
          </p:cNvSpPr>
          <p:nvPr>
            <p:ph type="body" idx="1"/>
          </p:nvPr>
        </p:nvSpPr>
        <p:spPr>
          <a:xfrm>
            <a:off x="685800" y="4343400"/>
            <a:ext cx="6072188" cy="4724400"/>
          </a:xfrm>
          <a:noFill/>
          <a:ln/>
        </p:spPr>
        <p:txBody>
          <a:bodyPr/>
          <a:lstStyle/>
          <a:p>
            <a:pPr>
              <a:spcBef>
                <a:spcPct val="10000"/>
              </a:spcBef>
              <a:tabLst>
                <a:tab pos="342900" algn="l"/>
              </a:tabLst>
            </a:pPr>
            <a:r>
              <a:rPr lang="es-US" sz="1200" b="1" smtClean="0">
                <a:solidFill>
                  <a:srgbClr val="000000"/>
                </a:solidFill>
              </a:rPr>
              <a:t>Si se utiliza el muestreo de cáscaras de pintura, usted debe seguir procedimientos adecuados.</a:t>
            </a:r>
            <a:endParaRPr lang="es-US" sz="1200" b="1" smtClean="0">
              <a:cs typeface="Arial" charset="0"/>
            </a:endParaRPr>
          </a:p>
          <a:p>
            <a:pPr marL="342900" lvl="1" indent="-228600">
              <a:spcBef>
                <a:spcPct val="10000"/>
              </a:spcBef>
              <a:tabLst>
                <a:tab pos="342900" algn="l"/>
              </a:tabLst>
            </a:pPr>
            <a:r>
              <a:rPr lang="es-US" sz="900" smtClean="0">
                <a:cs typeface="Arial" charset="0"/>
              </a:rPr>
              <a:t>Un análisis de cáscaras de pintura que tiene como resultado una cantidad de plomo mayor o igual que </a:t>
            </a:r>
            <a:r>
              <a:rPr lang="en-US" sz="900" smtClean="0">
                <a:cs typeface="Arial" charset="0"/>
              </a:rPr>
              <a:t>1.0 mg/cm</a:t>
            </a:r>
            <a:r>
              <a:rPr lang="en-US" sz="900" baseline="30000" smtClean="0">
                <a:cs typeface="Arial" charset="0"/>
              </a:rPr>
              <a:t>2</a:t>
            </a:r>
            <a:r>
              <a:rPr lang="en-US" sz="900" smtClean="0">
                <a:cs typeface="Arial" charset="0"/>
              </a:rPr>
              <a:t> ó 0.5</a:t>
            </a:r>
            <a:r>
              <a:rPr lang="es-US" sz="900" smtClean="0">
                <a:cs typeface="Arial" charset="0"/>
              </a:rPr>
              <a:t>% por peso, indica que la superficie contiene pintura </a:t>
            </a:r>
            <a:r>
              <a:rPr lang="en-US" sz="900" smtClean="0">
                <a:cs typeface="Arial" charset="0"/>
              </a:rPr>
              <a:t>a base de plomo.</a:t>
            </a:r>
          </a:p>
          <a:p>
            <a:pPr marL="342900" lvl="1" indent="-228600">
              <a:spcBef>
                <a:spcPct val="10000"/>
              </a:spcBef>
              <a:tabLst>
                <a:tab pos="342900" algn="l"/>
              </a:tabLst>
            </a:pPr>
            <a:r>
              <a:rPr lang="es-US" sz="900" smtClean="0">
                <a:cs typeface="Arial" charset="0"/>
              </a:rPr>
              <a:t>Un análisis de cáscaras de pintura que tiene como resultado </a:t>
            </a:r>
            <a:r>
              <a:rPr lang="en-US" sz="900" smtClean="0">
                <a:cs typeface="Arial" charset="0"/>
              </a:rPr>
              <a:t>&lt;1.0 mg/cm</a:t>
            </a:r>
            <a:r>
              <a:rPr lang="en-US" sz="900" baseline="30000" smtClean="0">
                <a:cs typeface="Arial" charset="0"/>
              </a:rPr>
              <a:t>2</a:t>
            </a:r>
            <a:r>
              <a:rPr lang="en-US" sz="900" smtClean="0">
                <a:cs typeface="Arial" charset="0"/>
              </a:rPr>
              <a:t> ó 0.5% </a:t>
            </a:r>
            <a:r>
              <a:rPr lang="es-US" sz="900" smtClean="0">
                <a:cs typeface="Arial" charset="0"/>
              </a:rPr>
              <a:t>por peso, significa que no es necesario realizar prácticas de trabajo seguras.</a:t>
            </a:r>
          </a:p>
          <a:p>
            <a:pPr marL="342900" lvl="1" indent="-228600">
              <a:spcBef>
                <a:spcPct val="10000"/>
              </a:spcBef>
              <a:tabLst>
                <a:tab pos="342900" algn="l"/>
              </a:tabLst>
            </a:pPr>
            <a:r>
              <a:rPr lang="en-US" sz="900" smtClean="0">
                <a:cs typeface="Arial" charset="0"/>
              </a:rPr>
              <a:t>Los </a:t>
            </a:r>
            <a:r>
              <a:rPr lang="es-US" sz="900" smtClean="0">
                <a:cs typeface="Arial" charset="0"/>
              </a:rPr>
              <a:t>propietarios pueden optar por un muestreo o pruebas XRF que sean realizadas por </a:t>
            </a:r>
            <a:r>
              <a:rPr lang="en-US" sz="900" smtClean="0">
                <a:cs typeface="Arial" charset="0"/>
              </a:rPr>
              <a:t>un </a:t>
            </a:r>
            <a:r>
              <a:rPr lang="es-US" sz="900" smtClean="0"/>
              <a:t>inspector de plomo certificado o un evaluador de riesgos de plomo certificado, para determinar si hay o no presencia de pintura a base de plomo</a:t>
            </a:r>
            <a:r>
              <a:rPr lang="en-US" sz="900" smtClean="0">
                <a:cs typeface="Arial" charset="0"/>
              </a:rPr>
              <a:t>.</a:t>
            </a:r>
          </a:p>
          <a:p>
            <a:pPr marL="342900" lvl="1" indent="-228600">
              <a:spcBef>
                <a:spcPct val="10000"/>
              </a:spcBef>
              <a:tabLst>
                <a:tab pos="342900" algn="l"/>
              </a:tabLst>
            </a:pPr>
            <a:r>
              <a:rPr lang="es-US" sz="900" smtClean="0">
                <a:cs typeface="Arial" charset="0"/>
              </a:rPr>
              <a:t>Si las muestras de cáscaras de pintura son tomadas por renovadores certificados, éstos deben seguir y documentar procedimientos adecuados</a:t>
            </a:r>
            <a:r>
              <a:rPr lang="en-US" sz="900" smtClean="0">
                <a:cs typeface="Arial" charset="0"/>
              </a:rPr>
              <a:t>.</a:t>
            </a:r>
            <a:endParaRPr lang="en-US" sz="900" smtClean="0">
              <a:solidFill>
                <a:srgbClr val="000000"/>
              </a:solidFill>
            </a:endParaRPr>
          </a:p>
          <a:p>
            <a:pPr>
              <a:spcBef>
                <a:spcPct val="10000"/>
              </a:spcBef>
              <a:tabLst>
                <a:tab pos="342900" algn="l"/>
              </a:tabLst>
            </a:pPr>
            <a:r>
              <a:rPr lang="en-US" sz="1200" b="1" smtClean="0">
                <a:solidFill>
                  <a:srgbClr val="000000"/>
                </a:solidFill>
                <a:latin typeface="Times New Roman" pitchFamily="18" charset="0"/>
                <a:cs typeface="Times New Roman" pitchFamily="18" charset="0"/>
                <a:sym typeface="Times New Roman" pitchFamily="18" charset="0"/>
              </a:rPr>
              <a:t>¿</a:t>
            </a:r>
            <a:r>
              <a:rPr lang="en-US" sz="1200" b="1" smtClean="0">
                <a:solidFill>
                  <a:srgbClr val="000000"/>
                </a:solidFill>
                <a:cs typeface="Times New Roman" pitchFamily="18" charset="0"/>
                <a:sym typeface="Times New Roman" pitchFamily="18" charset="0"/>
              </a:rPr>
              <a:t>Qu</a:t>
            </a:r>
            <a:r>
              <a:rPr lang="en-US" sz="1200" b="1" smtClean="0">
                <a:solidFill>
                  <a:srgbClr val="000000"/>
                </a:solidFill>
                <a:latin typeface="Times New Roman" pitchFamily="18" charset="0"/>
                <a:cs typeface="Times New Roman" pitchFamily="18" charset="0"/>
                <a:sym typeface="Times New Roman" pitchFamily="18" charset="0"/>
              </a:rPr>
              <a:t>é</a:t>
            </a:r>
            <a:r>
              <a:rPr lang="en-US" sz="1200" b="1" smtClean="0">
                <a:solidFill>
                  <a:srgbClr val="000000"/>
                </a:solidFill>
                <a:cs typeface="Times New Roman" pitchFamily="18" charset="0"/>
                <a:sym typeface="Times New Roman" pitchFamily="18" charset="0"/>
              </a:rPr>
              <a:t> componentes se deben someter a prueba?</a:t>
            </a:r>
          </a:p>
          <a:p>
            <a:pPr marL="342900" lvl="1" indent="-228600">
              <a:spcBef>
                <a:spcPct val="10000"/>
              </a:spcBef>
              <a:tabLst>
                <a:tab pos="342900" algn="l"/>
              </a:tabLst>
            </a:pPr>
            <a:r>
              <a:rPr lang="es-US" sz="900" smtClean="0">
                <a:solidFill>
                  <a:srgbClr val="000000"/>
                </a:solidFill>
                <a:cs typeface="Arial" charset="0"/>
                <a:sym typeface="Times New Roman" pitchFamily="18" charset="0"/>
              </a:rPr>
              <a:t>Se debe someter a prueba cada componente de la construcci</a:t>
            </a:r>
            <a:r>
              <a:rPr lang="es-US" sz="900" smtClean="0">
                <a:solidFill>
                  <a:srgbClr val="000000"/>
                </a:solidFill>
                <a:latin typeface="Times New Roman" pitchFamily="18" charset="0"/>
                <a:cs typeface="Arial" charset="0"/>
                <a:sym typeface="Times New Roman" pitchFamily="18" charset="0"/>
              </a:rPr>
              <a:t>ó</a:t>
            </a:r>
            <a:r>
              <a:rPr lang="es-US" sz="900" smtClean="0">
                <a:solidFill>
                  <a:srgbClr val="000000"/>
                </a:solidFill>
                <a:cs typeface="Arial" charset="0"/>
                <a:sym typeface="Times New Roman" pitchFamily="18" charset="0"/>
              </a:rPr>
              <a:t>n que se va a renovar o que se alterar</a:t>
            </a:r>
            <a:r>
              <a:rPr lang="es-US" sz="900" smtClean="0">
                <a:solidFill>
                  <a:srgbClr val="000000"/>
                </a:solidFill>
                <a:latin typeface="Times New Roman" pitchFamily="18" charset="0"/>
                <a:cs typeface="Arial" charset="0"/>
                <a:sym typeface="Times New Roman" pitchFamily="18" charset="0"/>
              </a:rPr>
              <a:t>á</a:t>
            </a:r>
            <a:r>
              <a:rPr lang="es-US" sz="900" smtClean="0">
                <a:solidFill>
                  <a:srgbClr val="000000"/>
                </a:solidFill>
                <a:cs typeface="Arial" charset="0"/>
                <a:sym typeface="Times New Roman" pitchFamily="18" charset="0"/>
              </a:rPr>
              <a:t> debido a la renovaci</a:t>
            </a:r>
            <a:r>
              <a:rPr lang="es-US" sz="900" smtClean="0">
                <a:solidFill>
                  <a:srgbClr val="000000"/>
                </a:solidFill>
                <a:latin typeface="Times New Roman" pitchFamily="18" charset="0"/>
                <a:cs typeface="Arial" charset="0"/>
                <a:sym typeface="Times New Roman" pitchFamily="18" charset="0"/>
              </a:rPr>
              <a:t>ó</a:t>
            </a:r>
            <a:r>
              <a:rPr lang="es-US" sz="900" smtClean="0">
                <a:solidFill>
                  <a:srgbClr val="000000"/>
                </a:solidFill>
                <a:cs typeface="Arial" charset="0"/>
                <a:sym typeface="Times New Roman" pitchFamily="18" charset="0"/>
              </a:rPr>
              <a:t>n, salvo que el componente sea parte de un sistema m</a:t>
            </a:r>
            <a:r>
              <a:rPr lang="es-US" sz="900" smtClean="0">
                <a:solidFill>
                  <a:srgbClr val="000000"/>
                </a:solidFill>
                <a:latin typeface="Times New Roman" pitchFamily="18" charset="0"/>
                <a:cs typeface="Arial" charset="0"/>
                <a:sym typeface="Times New Roman" pitchFamily="18" charset="0"/>
              </a:rPr>
              <a:t>á</a:t>
            </a:r>
            <a:r>
              <a:rPr lang="es-US" sz="900" smtClean="0">
                <a:solidFill>
                  <a:srgbClr val="000000"/>
                </a:solidFill>
                <a:cs typeface="Arial" charset="0"/>
                <a:sym typeface="Times New Roman" pitchFamily="18" charset="0"/>
              </a:rPr>
              <a:t>s grande y que represente el sistema en su conjunto. En este caso, un solo componente puede representar el sistema m</a:t>
            </a:r>
            <a:r>
              <a:rPr lang="es-US" sz="900" smtClean="0">
                <a:solidFill>
                  <a:srgbClr val="000000"/>
                </a:solidFill>
                <a:latin typeface="Times New Roman" pitchFamily="18" charset="0"/>
                <a:cs typeface="Arial" charset="0"/>
                <a:sym typeface="Times New Roman" pitchFamily="18" charset="0"/>
              </a:rPr>
              <a:t>á</a:t>
            </a:r>
            <a:r>
              <a:rPr lang="es-US" sz="900" smtClean="0">
                <a:solidFill>
                  <a:srgbClr val="000000"/>
                </a:solidFill>
                <a:cs typeface="Arial" charset="0"/>
                <a:sym typeface="Times New Roman" pitchFamily="18" charset="0"/>
              </a:rPr>
              <a:t>s grande. Por ejemplo, un peldaño puede representar todo el sistema de escaleras, en el caso de que el historial de pintura de estos sea similar. Si los historiales de pintura son similares y los peldaños sometidos a prueba muestran resultados negativos con relaci</a:t>
            </a:r>
            <a:r>
              <a:rPr lang="es-US" sz="900" smtClean="0">
                <a:solidFill>
                  <a:srgbClr val="000000"/>
                </a:solidFill>
                <a:latin typeface="Times New Roman" pitchFamily="18" charset="0"/>
                <a:cs typeface="Arial" charset="0"/>
                <a:sym typeface="Times New Roman" pitchFamily="18" charset="0"/>
              </a:rPr>
              <a:t>ó</a:t>
            </a:r>
            <a:r>
              <a:rPr lang="es-US" sz="900" smtClean="0">
                <a:solidFill>
                  <a:srgbClr val="000000"/>
                </a:solidFill>
                <a:cs typeface="Arial" charset="0"/>
                <a:sym typeface="Times New Roman" pitchFamily="18" charset="0"/>
              </a:rPr>
              <a:t>n a la pintura a base de plomo, entonces no se aplica la regla RRP al sistema de escaleras.  </a:t>
            </a:r>
          </a:p>
          <a:p>
            <a:pPr>
              <a:spcBef>
                <a:spcPct val="10000"/>
              </a:spcBef>
              <a:tabLst>
                <a:tab pos="342900" algn="l"/>
              </a:tabLst>
            </a:pPr>
            <a:r>
              <a:rPr lang="en-US" sz="1200" b="1" smtClean="0">
                <a:solidFill>
                  <a:srgbClr val="000000"/>
                </a:solidFill>
                <a:latin typeface="Times New Roman" pitchFamily="18" charset="0"/>
                <a:cs typeface="Times New Roman" pitchFamily="18" charset="0"/>
                <a:sym typeface="Times New Roman" pitchFamily="18" charset="0"/>
              </a:rPr>
              <a:t>¿</a:t>
            </a:r>
            <a:r>
              <a:rPr lang="es-US" sz="1200" b="1" smtClean="0">
                <a:solidFill>
                  <a:srgbClr val="000000"/>
                </a:solidFill>
                <a:cs typeface="Times New Roman" pitchFamily="18" charset="0"/>
                <a:sym typeface="Times New Roman" pitchFamily="18" charset="0"/>
              </a:rPr>
              <a:t>Qu</a:t>
            </a:r>
            <a:r>
              <a:rPr lang="es-US" sz="1200" b="1" smtClean="0">
                <a:solidFill>
                  <a:srgbClr val="000000"/>
                </a:solidFill>
                <a:latin typeface="Times New Roman" pitchFamily="18" charset="0"/>
                <a:cs typeface="Times New Roman" pitchFamily="18" charset="0"/>
                <a:sym typeface="Times New Roman" pitchFamily="18" charset="0"/>
              </a:rPr>
              <a:t>é</a:t>
            </a:r>
            <a:r>
              <a:rPr lang="es-US" sz="1200" b="1" smtClean="0">
                <a:solidFill>
                  <a:srgbClr val="000000"/>
                </a:solidFill>
                <a:cs typeface="Times New Roman" pitchFamily="18" charset="0"/>
                <a:sym typeface="Times New Roman" pitchFamily="18" charset="0"/>
              </a:rPr>
              <a:t> sustratos se deben someter a prueba?</a:t>
            </a:r>
          </a:p>
          <a:p>
            <a:pPr marL="342900" lvl="1" indent="-228600">
              <a:spcBef>
                <a:spcPct val="10000"/>
              </a:spcBef>
              <a:tabLst>
                <a:tab pos="342900" algn="l"/>
              </a:tabLst>
            </a:pPr>
            <a:r>
              <a:rPr lang="es-US" sz="900" smtClean="0"/>
              <a:t>Las muestras de cáscaras de pintura se pueden obtener de todos los sustratos pintados. Raspe y recoja toda la pintura del sustrato. Debido su textura o naturaleza porosa, la recogida de muestra es más difícil cuando se trata de sustratos tales como ladrillo, concreto y madera. </a:t>
            </a:r>
            <a:endParaRPr lang="en-US" smtClean="0">
              <a:cs typeface="Times New Roman" pitchFamily="18" charset="0"/>
            </a:endParaRPr>
          </a:p>
          <a:p>
            <a:pPr>
              <a:spcBef>
                <a:spcPct val="10000"/>
              </a:spcBef>
              <a:tabLst>
                <a:tab pos="342900" algn="l"/>
              </a:tabLst>
            </a:pPr>
            <a:r>
              <a:rPr lang="en-US" sz="1200" b="1" smtClean="0">
                <a:solidFill>
                  <a:srgbClr val="000000"/>
                </a:solidFill>
                <a:cs typeface="Times New Roman" pitchFamily="18" charset="0"/>
                <a:sym typeface="Times New Roman" pitchFamily="18" charset="0"/>
              </a:rPr>
              <a:t>Informes </a:t>
            </a:r>
          </a:p>
          <a:p>
            <a:pPr marL="342900" lvl="1" indent="-228600">
              <a:spcBef>
                <a:spcPct val="10000"/>
              </a:spcBef>
              <a:tabLst>
                <a:tab pos="342900" algn="l"/>
              </a:tabLst>
            </a:pPr>
            <a:r>
              <a:rPr lang="en-US" sz="900" smtClean="0">
                <a:solidFill>
                  <a:srgbClr val="000000"/>
                </a:solidFill>
                <a:cs typeface="Arial" charset="0"/>
                <a:sym typeface="Times New Roman" pitchFamily="18" charset="0"/>
              </a:rPr>
              <a:t>Cuando el renovador certificado es quien obtiene las muestras de cáscaras de pintura, la empresa certificada debe proporcionar un </a:t>
            </a:r>
            <a:r>
              <a:rPr lang="es-ES_tradnl" sz="900" smtClean="0">
                <a:solidFill>
                  <a:srgbClr val="000000"/>
                </a:solidFill>
                <a:cs typeface="Arial" charset="0"/>
                <a:sym typeface="Times New Roman" pitchFamily="18" charset="0"/>
              </a:rPr>
              <a:t>infomre </a:t>
            </a:r>
            <a:r>
              <a:rPr lang="en-US" sz="900" smtClean="0">
                <a:solidFill>
                  <a:srgbClr val="000000"/>
                </a:solidFill>
                <a:cs typeface="Arial" charset="0"/>
                <a:sym typeface="Times New Roman" pitchFamily="18" charset="0"/>
              </a:rPr>
              <a:t>al cliente </a:t>
            </a:r>
            <a:r>
              <a:rPr lang="es-ES_tradnl" sz="900" smtClean="0">
                <a:solidFill>
                  <a:srgbClr val="000000"/>
                </a:solidFill>
                <a:cs typeface="Arial" charset="0"/>
                <a:sym typeface="Times New Roman" pitchFamily="18" charset="0"/>
              </a:rPr>
              <a:t>en un plazo máximo </a:t>
            </a:r>
            <a:r>
              <a:rPr lang="en-US" sz="900" smtClean="0">
                <a:solidFill>
                  <a:srgbClr val="000000"/>
                </a:solidFill>
                <a:cs typeface="Arial" charset="0"/>
                <a:sym typeface="Times New Roman" pitchFamily="18" charset="0"/>
              </a:rPr>
              <a:t>de 30 días de</a:t>
            </a:r>
            <a:r>
              <a:rPr lang="es-ES_tradnl" sz="900" smtClean="0">
                <a:solidFill>
                  <a:srgbClr val="000000"/>
                </a:solidFill>
                <a:cs typeface="Arial" charset="0"/>
                <a:sym typeface="Times New Roman" pitchFamily="18" charset="0"/>
              </a:rPr>
              <a:t>spués</a:t>
            </a:r>
            <a:r>
              <a:rPr lang="en-US" sz="900" smtClean="0">
                <a:solidFill>
                  <a:srgbClr val="000000"/>
                </a:solidFill>
                <a:cs typeface="Arial" charset="0"/>
                <a:sym typeface="Times New Roman" pitchFamily="18" charset="0"/>
              </a:rPr>
              <a:t> </a:t>
            </a:r>
            <a:r>
              <a:rPr lang="es-ES_tradnl" sz="900" smtClean="0">
                <a:solidFill>
                  <a:srgbClr val="000000"/>
                </a:solidFill>
                <a:cs typeface="Arial" charset="0"/>
                <a:sym typeface="Times New Roman" pitchFamily="18" charset="0"/>
              </a:rPr>
              <a:t>de </a:t>
            </a:r>
            <a:r>
              <a:rPr lang="en-US" sz="900" smtClean="0">
                <a:solidFill>
                  <a:srgbClr val="000000"/>
                </a:solidFill>
                <a:cs typeface="Arial" charset="0"/>
                <a:sym typeface="Times New Roman" pitchFamily="18" charset="0"/>
              </a:rPr>
              <a:t>haber completado la renovación. El </a:t>
            </a:r>
            <a:r>
              <a:rPr lang="es-ES_tradnl" sz="900" smtClean="0">
                <a:solidFill>
                  <a:srgbClr val="000000"/>
                </a:solidFill>
                <a:cs typeface="Arial" charset="0"/>
                <a:sym typeface="Times New Roman" pitchFamily="18" charset="0"/>
              </a:rPr>
              <a:t>informe</a:t>
            </a:r>
            <a:r>
              <a:rPr lang="en-US" sz="900" smtClean="0">
                <a:solidFill>
                  <a:srgbClr val="000000"/>
                </a:solidFill>
                <a:cs typeface="Arial" charset="0"/>
                <a:sym typeface="Times New Roman" pitchFamily="18" charset="0"/>
              </a:rPr>
              <a:t> para el propietario deben incluir la fecha de la</a:t>
            </a:r>
            <a:r>
              <a:rPr lang="es-ES_tradnl" sz="900" smtClean="0">
                <a:solidFill>
                  <a:srgbClr val="000000"/>
                </a:solidFill>
                <a:cs typeface="Arial" charset="0"/>
                <a:sym typeface="Times New Roman" pitchFamily="18" charset="0"/>
              </a:rPr>
              <a:t>s</a:t>
            </a:r>
            <a:r>
              <a:rPr lang="en-US" sz="900" smtClean="0">
                <a:solidFill>
                  <a:srgbClr val="000000"/>
                </a:solidFill>
                <a:cs typeface="Arial" charset="0"/>
                <a:sym typeface="Times New Roman" pitchFamily="18" charset="0"/>
              </a:rPr>
              <a:t> prueba</a:t>
            </a:r>
            <a:r>
              <a:rPr lang="es-ES_tradnl" sz="900" smtClean="0">
                <a:solidFill>
                  <a:srgbClr val="000000"/>
                </a:solidFill>
                <a:cs typeface="Arial" charset="0"/>
                <a:sym typeface="Times New Roman" pitchFamily="18" charset="0"/>
              </a:rPr>
              <a:t>s</a:t>
            </a:r>
            <a:r>
              <a:rPr lang="en-US" sz="900" smtClean="0">
                <a:solidFill>
                  <a:srgbClr val="000000"/>
                </a:solidFill>
                <a:cs typeface="Arial" charset="0"/>
                <a:sym typeface="Times New Roman" pitchFamily="18" charset="0"/>
              </a:rPr>
              <a:t>, la identificación y la información de contacto de la empresa certificada y del renovador certificado que realizó las pruebas, el nombre del laboratorio, la ubicación de las superficies inspec</a:t>
            </a:r>
            <a:r>
              <a:rPr lang="es-ES_tradnl" sz="900" smtClean="0">
                <a:solidFill>
                  <a:srgbClr val="000000"/>
                </a:solidFill>
                <a:cs typeface="Arial" charset="0"/>
                <a:sym typeface="Times New Roman" pitchFamily="18" charset="0"/>
              </a:rPr>
              <a:t>c</a:t>
            </a:r>
            <a:r>
              <a:rPr lang="en-US" sz="900" smtClean="0">
                <a:solidFill>
                  <a:srgbClr val="000000"/>
                </a:solidFill>
                <a:cs typeface="Arial" charset="0"/>
                <a:sym typeface="Times New Roman" pitchFamily="18" charset="0"/>
              </a:rPr>
              <a:t>ionadas, así como los resultados de las pruebas.</a:t>
            </a:r>
          </a:p>
          <a:p>
            <a:pPr>
              <a:tabLst>
                <a:tab pos="342900" algn="l"/>
              </a:tabLst>
            </a:pPr>
            <a:r>
              <a:rPr lang="en-US" sz="900" smtClean="0"/>
              <a:t>Nota: </a:t>
            </a:r>
            <a:r>
              <a:rPr lang="es-US" sz="900" smtClean="0"/>
              <a:t>Aun cuando la cantidad de plomo, según el reporte, esté por debajo del nivel normativo, es aconsejable utilizar prácticas de trabajo seguras con el plomo ya que puede haber peligros por plomo a esos niveles de plomo en pintura</a:t>
            </a:r>
            <a:r>
              <a:rPr lang="en-US" sz="900" smtClean="0"/>
              <a:t>.</a:t>
            </a:r>
            <a:endParaRPr lang="en-US" sz="900" smtClean="0">
              <a:solidFill>
                <a:srgbClr val="000000"/>
              </a:solidFill>
              <a:cs typeface="Times New Roman" pitchFamily="18" charset="0"/>
              <a:sym typeface="Times New Roman" pitchFamily="18" charset="0"/>
            </a:endParaRPr>
          </a:p>
        </p:txBody>
      </p:sp>
    </p:spTree>
    <p:extLst>
      <p:ext uri="{BB962C8B-B14F-4D97-AF65-F5344CB8AC3E}">
        <p14:creationId xmlns:p14="http://schemas.microsoft.com/office/powerpoint/2010/main" val="3961155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p:spPr>
        <p:txBody>
          <a:bodyPr/>
          <a:lstStyle/>
          <a:p>
            <a:endParaRPr lang="en-US" smtClean="0"/>
          </a:p>
          <a:p>
            <a:r>
              <a:rPr lang="en-US" smtClean="0"/>
              <a:t>     </a:t>
            </a:r>
            <a:r>
              <a:rPr lang="es-ES" smtClean="0"/>
              <a:t>Prácticas seguras para trabajar con el plomo</a:t>
            </a:r>
            <a:r>
              <a:rPr lang="en-US" smtClean="0"/>
              <a:t> en labores de renovación, reparación y pintura</a:t>
            </a:r>
          </a:p>
        </p:txBody>
      </p:sp>
      <p:sp>
        <p:nvSpPr>
          <p:cNvPr id="21507" name="Rectangle 7"/>
          <p:cNvSpPr>
            <a:spLocks noGrp="1" noChangeArrowheads="1"/>
          </p:cNvSpPr>
          <p:nvPr>
            <p:ph type="sldNum" sz="quarter" idx="5"/>
          </p:nvPr>
        </p:nvSpPr>
        <p:spPr>
          <a:noFill/>
        </p:spPr>
        <p:txBody>
          <a:bodyPr/>
          <a:lstStyle/>
          <a:p>
            <a:r>
              <a:rPr lang="en-US" smtClean="0"/>
              <a:t>3-</a:t>
            </a:r>
            <a:fld id="{F394E49E-1112-4916-B68B-D5B2E7E34233}" type="slidenum">
              <a:rPr lang="en-US" smtClean="0"/>
              <a:pPr/>
              <a:t>38</a:t>
            </a:fld>
            <a:endParaRPr lang="en-US" smtClean="0"/>
          </a:p>
        </p:txBody>
      </p:sp>
      <p:sp>
        <p:nvSpPr>
          <p:cNvPr id="21508" name="Rectangle 8"/>
          <p:cNvSpPr>
            <a:spLocks noGrp="1" noChangeArrowheads="1"/>
          </p:cNvSpPr>
          <p:nvPr>
            <p:ph type="dt" sz="quarter" idx="1"/>
          </p:nvPr>
        </p:nvSpPr>
        <p:spPr>
          <a:noFill/>
        </p:spPr>
        <p:txBody>
          <a:bodyPr/>
          <a:lstStyle/>
          <a:p>
            <a:r>
              <a:rPr lang="en-US" smtClean="0"/>
              <a:t>Octubre de 2011</a:t>
            </a:r>
          </a:p>
        </p:txBody>
      </p:sp>
      <p:sp>
        <p:nvSpPr>
          <p:cNvPr id="21509" name="Rectangle 2"/>
          <p:cNvSpPr>
            <a:spLocks noGrp="1" noRot="1" noChangeAspect="1" noChangeArrowheads="1" noTextEdit="1"/>
          </p:cNvSpPr>
          <p:nvPr>
            <p:ph type="sldImg"/>
          </p:nvPr>
        </p:nvSpPr>
        <p:spPr>
          <a:xfrm>
            <a:off x="1219200" y="685800"/>
            <a:ext cx="4800600" cy="3600450"/>
          </a:xfrm>
          <a:ln/>
        </p:spPr>
      </p:sp>
      <p:sp>
        <p:nvSpPr>
          <p:cNvPr id="21510" name="Rectangle 7"/>
          <p:cNvSpPr>
            <a:spLocks noGrp="1" noChangeArrowheads="1"/>
          </p:cNvSpPr>
          <p:nvPr>
            <p:ph type="body" idx="1"/>
          </p:nvPr>
        </p:nvSpPr>
        <p:spPr>
          <a:xfrm>
            <a:off x="685800" y="4419600"/>
            <a:ext cx="6072188" cy="4724400"/>
          </a:xfrm>
          <a:noFill/>
          <a:ln/>
        </p:spPr>
        <p:txBody>
          <a:bodyPr/>
          <a:lstStyle/>
          <a:p>
            <a:r>
              <a:rPr lang="es-US" smtClean="0"/>
              <a:t>Descripción general de la recogida de muestras de cáscaras de pintura (vea el Apéndice 9 para obtener las instrucciones detalladas</a:t>
            </a:r>
            <a:r>
              <a:rPr lang="en-US" smtClean="0"/>
              <a:t>):</a:t>
            </a:r>
            <a:endParaRPr lang="en-US" sz="1200" smtClean="0"/>
          </a:p>
          <a:p>
            <a:r>
              <a:rPr lang="en-US" b="1" smtClean="0"/>
              <a:t> </a:t>
            </a:r>
            <a:endParaRPr lang="en-US" smtClean="0"/>
          </a:p>
          <a:p>
            <a:pPr lvl="1"/>
            <a:r>
              <a:rPr lang="en-US" smtClean="0"/>
              <a:t>Paso 1: </a:t>
            </a:r>
            <a:r>
              <a:rPr lang="es-US" smtClean="0"/>
              <a:t>Escriba la información requerida y las observaciones sobre la ubicación de la prueba en el </a:t>
            </a:r>
            <a:r>
              <a:rPr lang="es-US" i="1" smtClean="0"/>
              <a:t>Formulario de Recogida de Muestras de Cáscaras de Pintura</a:t>
            </a:r>
            <a:r>
              <a:rPr lang="es-US" smtClean="0"/>
              <a:t> y en el </a:t>
            </a:r>
            <a:r>
              <a:rPr lang="es-US" i="1" smtClean="0"/>
              <a:t>recipiente para muestras de cáscaras de pintura</a:t>
            </a:r>
            <a:r>
              <a:rPr lang="en-US" smtClean="0"/>
              <a:t>.</a:t>
            </a:r>
          </a:p>
          <a:p>
            <a:pPr lvl="1"/>
            <a:r>
              <a:rPr lang="en-US" smtClean="0"/>
              <a:t>Paso 2: </a:t>
            </a:r>
            <a:r>
              <a:rPr lang="es-US" smtClean="0"/>
              <a:t>Marque el área de recogida utilizando una plantilla o mano alzada</a:t>
            </a:r>
            <a:r>
              <a:rPr lang="en-US" smtClean="0"/>
              <a:t>.</a:t>
            </a:r>
          </a:p>
          <a:p>
            <a:pPr lvl="1"/>
            <a:r>
              <a:rPr lang="en-US" smtClean="0"/>
              <a:t>Paso 3: </a:t>
            </a:r>
            <a:r>
              <a:rPr lang="es-ES_tradnl" smtClean="0"/>
              <a:t>Prepare </a:t>
            </a:r>
            <a:r>
              <a:rPr lang="es-US" smtClean="0"/>
              <a:t>una bandeja para recoger la pintura</a:t>
            </a:r>
            <a:r>
              <a:rPr lang="en-US" smtClean="0"/>
              <a:t>.</a:t>
            </a:r>
          </a:p>
          <a:p>
            <a:pPr lvl="1"/>
            <a:r>
              <a:rPr lang="en-US" smtClean="0"/>
              <a:t>Paso 4: </a:t>
            </a:r>
            <a:r>
              <a:rPr lang="es-ES_tradnl" smtClean="0"/>
              <a:t>Quite</a:t>
            </a:r>
            <a:r>
              <a:rPr lang="es-US" smtClean="0"/>
              <a:t> la pintura</a:t>
            </a:r>
            <a:r>
              <a:rPr lang="en-US" smtClean="0"/>
              <a:t>.</a:t>
            </a:r>
          </a:p>
          <a:p>
            <a:pPr lvl="1"/>
            <a:r>
              <a:rPr lang="en-US" smtClean="0"/>
              <a:t>Paso 5: </a:t>
            </a:r>
            <a:r>
              <a:rPr lang="es-US" smtClean="0"/>
              <a:t>Limpie todas las herramientas de corte utilizadas durante la recogida de muestras de pintura</a:t>
            </a:r>
            <a:r>
              <a:rPr lang="en-US" smtClean="0"/>
              <a:t>.</a:t>
            </a:r>
          </a:p>
          <a:p>
            <a:pPr lvl="1"/>
            <a:r>
              <a:rPr lang="en-US" smtClean="0"/>
              <a:t>Step 6: </a:t>
            </a:r>
            <a:r>
              <a:rPr lang="es-ES_tradnl" smtClean="0"/>
              <a:t>Transfiera </a:t>
            </a:r>
            <a:r>
              <a:rPr lang="es-US" smtClean="0"/>
              <a:t>la muestra recogida en el recipiente de recogida de pintura</a:t>
            </a:r>
            <a:r>
              <a:rPr lang="en-US" smtClean="0"/>
              <a:t>.</a:t>
            </a:r>
          </a:p>
          <a:p>
            <a:pPr lvl="1"/>
            <a:r>
              <a:rPr lang="en-US" smtClean="0"/>
              <a:t>Step 7: </a:t>
            </a:r>
            <a:r>
              <a:rPr lang="es-US" smtClean="0"/>
              <a:t>Para finalizar, verifique la documentación en el </a:t>
            </a:r>
            <a:r>
              <a:rPr lang="es-US" i="1" smtClean="0"/>
              <a:t>Formulario de Recogida de Muestras de Cáscaras de Pintura</a:t>
            </a:r>
            <a:r>
              <a:rPr lang="en-US" smtClean="0"/>
              <a:t>.</a:t>
            </a:r>
            <a:endParaRPr lang="en-US" sz="900" smtClean="0">
              <a:solidFill>
                <a:srgbClr val="000000"/>
              </a:solidFill>
              <a:cs typeface="Times New Roman" pitchFamily="18" charset="0"/>
              <a:sym typeface="Times New Roman" pitchFamily="18" charset="0"/>
            </a:endParaRPr>
          </a:p>
        </p:txBody>
      </p:sp>
    </p:spTree>
    <p:extLst>
      <p:ext uri="{BB962C8B-B14F-4D97-AF65-F5344CB8AC3E}">
        <p14:creationId xmlns:p14="http://schemas.microsoft.com/office/powerpoint/2010/main" val="26509814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endParaRPr lang="en-US" smtClean="0"/>
          </a:p>
          <a:p>
            <a:r>
              <a:rPr lang="en-US" smtClean="0"/>
              <a:t>     </a:t>
            </a:r>
            <a:r>
              <a:rPr lang="es-ES" smtClean="0"/>
              <a:t>Prácticas seguras para trabajar con el plomo</a:t>
            </a:r>
            <a:r>
              <a:rPr lang="en-US" smtClean="0"/>
              <a:t> en labores de renovación, reparación y pintura</a:t>
            </a:r>
          </a:p>
        </p:txBody>
      </p:sp>
      <p:sp>
        <p:nvSpPr>
          <p:cNvPr id="22531" name="Rectangle 7"/>
          <p:cNvSpPr>
            <a:spLocks noGrp="1" noChangeArrowheads="1"/>
          </p:cNvSpPr>
          <p:nvPr>
            <p:ph type="sldNum" sz="quarter" idx="5"/>
          </p:nvPr>
        </p:nvSpPr>
        <p:spPr>
          <a:noFill/>
        </p:spPr>
        <p:txBody>
          <a:bodyPr/>
          <a:lstStyle/>
          <a:p>
            <a:r>
              <a:rPr lang="en-US" smtClean="0"/>
              <a:t>3-</a:t>
            </a:r>
            <a:fld id="{59F7B2C8-B780-4F61-9C88-650B84CC1F9E}" type="slidenum">
              <a:rPr lang="en-US" smtClean="0"/>
              <a:pPr/>
              <a:t>39</a:t>
            </a:fld>
            <a:endParaRPr lang="en-US" smtClean="0"/>
          </a:p>
        </p:txBody>
      </p:sp>
      <p:sp>
        <p:nvSpPr>
          <p:cNvPr id="22532" name="Rectangle 8"/>
          <p:cNvSpPr>
            <a:spLocks noGrp="1" noChangeArrowheads="1"/>
          </p:cNvSpPr>
          <p:nvPr>
            <p:ph type="dt" sz="quarter" idx="1"/>
          </p:nvPr>
        </p:nvSpPr>
        <p:spPr>
          <a:noFill/>
        </p:spPr>
        <p:txBody>
          <a:bodyPr/>
          <a:lstStyle/>
          <a:p>
            <a:r>
              <a:rPr lang="en-US" smtClean="0"/>
              <a:t>Octubre de 2011</a:t>
            </a: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xfrm>
            <a:off x="914400" y="4572000"/>
            <a:ext cx="5638800" cy="4319588"/>
          </a:xfrm>
          <a:noFill/>
          <a:ln/>
        </p:spPr>
        <p:txBody>
          <a:bodyPr/>
          <a:lstStyle/>
          <a:p>
            <a:endParaRPr lang="en-US" sz="1000" dirty="0" smtClean="0">
              <a:solidFill>
                <a:srgbClr val="000000"/>
              </a:solidFill>
              <a:cs typeface="Times New Roman" pitchFamily="18" charset="0"/>
              <a:sym typeface="Times New Roman" pitchFamily="18" charset="0"/>
            </a:endParaRPr>
          </a:p>
        </p:txBody>
      </p:sp>
    </p:spTree>
    <p:extLst>
      <p:ext uri="{BB962C8B-B14F-4D97-AF65-F5344CB8AC3E}">
        <p14:creationId xmlns:p14="http://schemas.microsoft.com/office/powerpoint/2010/main" val="474488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p>
            <a:endParaRPr lang="en-US" smtClean="0"/>
          </a:p>
          <a:p>
            <a:r>
              <a:rPr lang="en-US" smtClean="0"/>
              <a:t>     </a:t>
            </a:r>
            <a:r>
              <a:rPr lang="es-ES" smtClean="0"/>
              <a:t>Prácticas seguras para trabajar con el plomo</a:t>
            </a:r>
            <a:r>
              <a:rPr lang="en-US" smtClean="0"/>
              <a:t> en labores de renovación, reparación y pintura</a:t>
            </a:r>
          </a:p>
        </p:txBody>
      </p:sp>
      <p:sp>
        <p:nvSpPr>
          <p:cNvPr id="23555" name="Rectangle 7"/>
          <p:cNvSpPr>
            <a:spLocks noGrp="1" noChangeArrowheads="1"/>
          </p:cNvSpPr>
          <p:nvPr>
            <p:ph type="sldNum" sz="quarter" idx="5"/>
          </p:nvPr>
        </p:nvSpPr>
        <p:spPr>
          <a:noFill/>
        </p:spPr>
        <p:txBody>
          <a:bodyPr/>
          <a:lstStyle/>
          <a:p>
            <a:r>
              <a:rPr lang="en-US" smtClean="0"/>
              <a:t>3-</a:t>
            </a:r>
            <a:fld id="{8AB670DD-5E0A-4CBA-80D7-F655C98DF0E8}" type="slidenum">
              <a:rPr lang="en-US" smtClean="0"/>
              <a:pPr/>
              <a:t>40</a:t>
            </a:fld>
            <a:endParaRPr lang="en-US" smtClean="0"/>
          </a:p>
        </p:txBody>
      </p:sp>
      <p:sp>
        <p:nvSpPr>
          <p:cNvPr id="23556" name="Rectangle 8"/>
          <p:cNvSpPr>
            <a:spLocks noGrp="1" noChangeArrowheads="1"/>
          </p:cNvSpPr>
          <p:nvPr>
            <p:ph type="dt" sz="quarter" idx="1"/>
          </p:nvPr>
        </p:nvSpPr>
        <p:spPr>
          <a:noFill/>
        </p:spPr>
        <p:txBody>
          <a:bodyPr/>
          <a:lstStyle/>
          <a:p>
            <a:r>
              <a:rPr lang="en-US" smtClean="0"/>
              <a:t>Octubre de 2011</a:t>
            </a: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xfrm>
            <a:off x="914400" y="4572000"/>
            <a:ext cx="5638800" cy="4319588"/>
          </a:xfrm>
          <a:noFill/>
          <a:ln/>
        </p:spPr>
        <p:txBody>
          <a:bodyPr/>
          <a:lstStyle/>
          <a:p>
            <a:r>
              <a:rPr lang="en-US" sz="1000" smtClean="0">
                <a:solidFill>
                  <a:srgbClr val="000000"/>
                </a:solidFill>
                <a:cs typeface="Times New Roman" pitchFamily="18" charset="0"/>
                <a:sym typeface="Times New Roman" pitchFamily="18" charset="0"/>
              </a:rPr>
              <a:t>La informaci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que se presenta en los </a:t>
            </a:r>
            <a:r>
              <a:rPr lang="es-ES_tradnl" sz="1000" smtClean="0">
                <a:solidFill>
                  <a:srgbClr val="000000"/>
                </a:solidFill>
                <a:cs typeface="Times New Roman" pitchFamily="18" charset="0"/>
                <a:sym typeface="Times New Roman" pitchFamily="18" charset="0"/>
              </a:rPr>
              <a:t>diagramas de flujo</a:t>
            </a:r>
            <a:r>
              <a:rPr lang="en-US" sz="1000" smtClean="0">
                <a:solidFill>
                  <a:srgbClr val="000000"/>
                </a:solidFill>
                <a:cs typeface="Times New Roman" pitchFamily="18" charset="0"/>
                <a:sym typeface="Times New Roman" pitchFamily="18" charset="0"/>
              </a:rPr>
              <a:t> de la </a:t>
            </a:r>
            <a:r>
              <a:rPr lang="en-US" sz="1000" i="1" smtClean="0">
                <a:solidFill>
                  <a:srgbClr val="000000"/>
                </a:solidFill>
                <a:cs typeface="Times New Roman" pitchFamily="18" charset="0"/>
                <a:sym typeface="Times New Roman" pitchFamily="18" charset="0"/>
              </a:rPr>
              <a:t>Gu</a:t>
            </a:r>
            <a:r>
              <a:rPr lang="en-US" sz="1000" i="1" smtClean="0">
                <a:solidFill>
                  <a:srgbClr val="000000"/>
                </a:solidFill>
                <a:latin typeface="Times New Roman" pitchFamily="18" charset="0"/>
                <a:cs typeface="Times New Roman" pitchFamily="18" charset="0"/>
                <a:sym typeface="Times New Roman" pitchFamily="18" charset="0"/>
              </a:rPr>
              <a:t>í</a:t>
            </a:r>
            <a:r>
              <a:rPr lang="en-US" sz="1000" i="1" smtClean="0">
                <a:solidFill>
                  <a:srgbClr val="000000"/>
                </a:solidFill>
                <a:cs typeface="Times New Roman" pitchFamily="18" charset="0"/>
                <a:sym typeface="Times New Roman" pitchFamily="18" charset="0"/>
              </a:rPr>
              <a:t>a de cumplimiento destinada a entidades peque</a:t>
            </a:r>
            <a:r>
              <a:rPr lang="en-US" sz="1000" i="1" smtClean="0">
                <a:solidFill>
                  <a:srgbClr val="000000"/>
                </a:solidFill>
                <a:latin typeface="Times New Roman" pitchFamily="18" charset="0"/>
                <a:cs typeface="Times New Roman" pitchFamily="18" charset="0"/>
                <a:sym typeface="Times New Roman" pitchFamily="18" charset="0"/>
              </a:rPr>
              <a:t>ñ</a:t>
            </a:r>
            <a:r>
              <a:rPr lang="en-US" sz="1000" i="1" smtClean="0">
                <a:solidFill>
                  <a:srgbClr val="000000"/>
                </a:solidFill>
                <a:cs typeface="Times New Roman" pitchFamily="18" charset="0"/>
                <a:sym typeface="Times New Roman" pitchFamily="18" charset="0"/>
              </a:rPr>
              <a:t>as para renovar correctamente</a:t>
            </a:r>
            <a:r>
              <a:rPr lang="en-US" sz="1000" smtClean="0">
                <a:solidFill>
                  <a:srgbClr val="000000"/>
                </a:solidFill>
                <a:cs typeface="Times New Roman" pitchFamily="18" charset="0"/>
                <a:sym typeface="Times New Roman" pitchFamily="18" charset="0"/>
              </a:rPr>
              <a:t> tiene el prop</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sito de ayudarle a comprender qu</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 requisitos de la regla RRP se aplican a la renovaci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que </a:t>
            </a:r>
            <a:r>
              <a:rPr lang="es-ES_tradnl" sz="1000" smtClean="0">
                <a:solidFill>
                  <a:srgbClr val="000000"/>
                </a:solidFill>
                <a:cs typeface="Times New Roman" pitchFamily="18" charset="0"/>
                <a:sym typeface="Times New Roman" pitchFamily="18" charset="0"/>
              </a:rPr>
              <a:t>se </a:t>
            </a:r>
            <a:r>
              <a:rPr lang="en-US" sz="1000" smtClean="0">
                <a:solidFill>
                  <a:srgbClr val="000000"/>
                </a:solidFill>
                <a:cs typeface="Times New Roman" pitchFamily="18" charset="0"/>
                <a:sym typeface="Times New Roman" pitchFamily="18" charset="0"/>
              </a:rPr>
              <a:t>realizar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 y si la regla de HUD tambi</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n se aplica al proyecto o no. Encontrar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 los </a:t>
            </a:r>
            <a:r>
              <a:rPr lang="es-ES_tradnl" sz="1000" smtClean="0">
                <a:solidFill>
                  <a:srgbClr val="000000"/>
                </a:solidFill>
                <a:cs typeface="Times New Roman" pitchFamily="18" charset="0"/>
                <a:sym typeface="Times New Roman" pitchFamily="18" charset="0"/>
              </a:rPr>
              <a:t>diagramas de flujo </a:t>
            </a:r>
            <a:r>
              <a:rPr lang="en-US" sz="1000" smtClean="0">
                <a:solidFill>
                  <a:srgbClr val="000000"/>
                </a:solidFill>
                <a:cs typeface="Times New Roman" pitchFamily="18" charset="0"/>
                <a:sym typeface="Times New Roman" pitchFamily="18" charset="0"/>
              </a:rPr>
              <a:t>de la </a:t>
            </a:r>
            <a:r>
              <a:rPr lang="en-US" sz="1000" i="1" smtClean="0">
                <a:solidFill>
                  <a:srgbClr val="000000"/>
                </a:solidFill>
                <a:cs typeface="Times New Roman" pitchFamily="18" charset="0"/>
                <a:sym typeface="Times New Roman" pitchFamily="18" charset="0"/>
              </a:rPr>
              <a:t>Gu</a:t>
            </a:r>
            <a:r>
              <a:rPr lang="en-US" sz="1000" i="1" smtClean="0">
                <a:solidFill>
                  <a:srgbClr val="000000"/>
                </a:solidFill>
                <a:latin typeface="Times New Roman" pitchFamily="18" charset="0"/>
                <a:cs typeface="Times New Roman" pitchFamily="18" charset="0"/>
                <a:sym typeface="Times New Roman" pitchFamily="18" charset="0"/>
              </a:rPr>
              <a:t>í</a:t>
            </a:r>
            <a:r>
              <a:rPr lang="en-US" sz="1000" i="1" smtClean="0">
                <a:solidFill>
                  <a:srgbClr val="000000"/>
                </a:solidFill>
                <a:cs typeface="Times New Roman" pitchFamily="18" charset="0"/>
                <a:sym typeface="Times New Roman" pitchFamily="18" charset="0"/>
              </a:rPr>
              <a:t>a de cumplimiento destinada a entidades peque</a:t>
            </a:r>
            <a:r>
              <a:rPr lang="en-US" sz="1000" i="1" smtClean="0">
                <a:solidFill>
                  <a:srgbClr val="000000"/>
                </a:solidFill>
                <a:latin typeface="Times New Roman" pitchFamily="18" charset="0"/>
                <a:cs typeface="Times New Roman" pitchFamily="18" charset="0"/>
                <a:sym typeface="Times New Roman" pitchFamily="18" charset="0"/>
              </a:rPr>
              <a:t>ñ</a:t>
            </a:r>
            <a:r>
              <a:rPr lang="en-US" sz="1000" i="1" smtClean="0">
                <a:solidFill>
                  <a:srgbClr val="000000"/>
                </a:solidFill>
                <a:cs typeface="Times New Roman" pitchFamily="18" charset="0"/>
                <a:sym typeface="Times New Roman" pitchFamily="18" charset="0"/>
              </a:rPr>
              <a:t>as para renovar correctamente</a:t>
            </a:r>
            <a:r>
              <a:rPr lang="en-US" sz="1000" smtClean="0">
                <a:solidFill>
                  <a:srgbClr val="000000"/>
                </a:solidFill>
                <a:cs typeface="Times New Roman" pitchFamily="18" charset="0"/>
                <a:sym typeface="Times New Roman" pitchFamily="18" charset="0"/>
              </a:rPr>
              <a:t> en las siguientes p</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ginas en este m</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dulo. Para obtener una copia completa de la </a:t>
            </a:r>
            <a:r>
              <a:rPr lang="en-US" sz="1000" i="1" smtClean="0">
                <a:solidFill>
                  <a:srgbClr val="000000"/>
                </a:solidFill>
                <a:cs typeface="Times New Roman" pitchFamily="18" charset="0"/>
                <a:sym typeface="Times New Roman" pitchFamily="18" charset="0"/>
              </a:rPr>
              <a:t>Gu</a:t>
            </a:r>
            <a:r>
              <a:rPr lang="en-US" sz="1000" i="1" smtClean="0">
                <a:solidFill>
                  <a:srgbClr val="000000"/>
                </a:solidFill>
                <a:latin typeface="Times New Roman" pitchFamily="18" charset="0"/>
                <a:cs typeface="Times New Roman" pitchFamily="18" charset="0"/>
                <a:sym typeface="Times New Roman" pitchFamily="18" charset="0"/>
              </a:rPr>
              <a:t>í</a:t>
            </a:r>
            <a:r>
              <a:rPr lang="en-US" sz="1000" i="1" smtClean="0">
                <a:solidFill>
                  <a:srgbClr val="000000"/>
                </a:solidFill>
                <a:cs typeface="Times New Roman" pitchFamily="18" charset="0"/>
                <a:sym typeface="Times New Roman" pitchFamily="18" charset="0"/>
              </a:rPr>
              <a:t>a de cumplimiento destinada a entidades peque</a:t>
            </a:r>
            <a:r>
              <a:rPr lang="en-US" sz="1000" i="1" smtClean="0">
                <a:solidFill>
                  <a:srgbClr val="000000"/>
                </a:solidFill>
                <a:latin typeface="Times New Roman" pitchFamily="18" charset="0"/>
                <a:cs typeface="Times New Roman" pitchFamily="18" charset="0"/>
                <a:sym typeface="Times New Roman" pitchFamily="18" charset="0"/>
              </a:rPr>
              <a:t>ñ</a:t>
            </a:r>
            <a:r>
              <a:rPr lang="en-US" sz="1000" i="1" smtClean="0">
                <a:solidFill>
                  <a:srgbClr val="000000"/>
                </a:solidFill>
                <a:cs typeface="Times New Roman" pitchFamily="18" charset="0"/>
                <a:sym typeface="Times New Roman" pitchFamily="18" charset="0"/>
              </a:rPr>
              <a:t>as para renovar correctamente</a:t>
            </a:r>
            <a:r>
              <a:rPr lang="en-US" sz="1000" smtClean="0">
                <a:solidFill>
                  <a:srgbClr val="000000"/>
                </a:solidFill>
                <a:cs typeface="Times New Roman" pitchFamily="18" charset="0"/>
                <a:sym typeface="Times New Roman" pitchFamily="18" charset="0"/>
              </a:rPr>
              <a:t>, consulte el Ap</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ndice 4.</a:t>
            </a:r>
          </a:p>
          <a:p>
            <a:endParaRPr lang="en-US" sz="1000" smtClean="0">
              <a:solidFill>
                <a:srgbClr val="000000"/>
              </a:solidFill>
              <a:cs typeface="Times New Roman" pitchFamily="18" charset="0"/>
              <a:sym typeface="Times New Roman" pitchFamily="18" charset="0"/>
            </a:endParaRPr>
          </a:p>
          <a:p>
            <a:r>
              <a:rPr lang="en-US" sz="1000" smtClean="0">
                <a:solidFill>
                  <a:srgbClr val="000000"/>
                </a:solidFill>
                <a:cs typeface="Times New Roman" pitchFamily="18" charset="0"/>
                <a:sym typeface="Times New Roman" pitchFamily="18" charset="0"/>
              </a:rPr>
              <a:t>Los </a:t>
            </a:r>
            <a:r>
              <a:rPr lang="es-ES_tradnl" sz="1000" smtClean="0">
                <a:solidFill>
                  <a:srgbClr val="000000"/>
                </a:solidFill>
                <a:cs typeface="Times New Roman" pitchFamily="18" charset="0"/>
                <a:sym typeface="Times New Roman" pitchFamily="18" charset="0"/>
              </a:rPr>
              <a:t>diagramas de flujo </a:t>
            </a:r>
            <a:r>
              <a:rPr lang="en-US" sz="1000" smtClean="0">
                <a:solidFill>
                  <a:srgbClr val="000000"/>
                </a:solidFill>
                <a:cs typeface="Times New Roman" pitchFamily="18" charset="0"/>
                <a:sym typeface="Times New Roman" pitchFamily="18" charset="0"/>
              </a:rPr>
              <a:t>de la </a:t>
            </a:r>
            <a:r>
              <a:rPr lang="en-US" sz="1000" i="1" smtClean="0">
                <a:solidFill>
                  <a:srgbClr val="000000"/>
                </a:solidFill>
                <a:cs typeface="Times New Roman" pitchFamily="18" charset="0"/>
                <a:sym typeface="Times New Roman" pitchFamily="18" charset="0"/>
              </a:rPr>
              <a:t>Gu</a:t>
            </a:r>
            <a:r>
              <a:rPr lang="en-US" sz="1000" i="1" smtClean="0">
                <a:solidFill>
                  <a:srgbClr val="000000"/>
                </a:solidFill>
                <a:latin typeface="Times New Roman" pitchFamily="18" charset="0"/>
                <a:cs typeface="Times New Roman" pitchFamily="18" charset="0"/>
                <a:sym typeface="Times New Roman" pitchFamily="18" charset="0"/>
              </a:rPr>
              <a:t>í</a:t>
            </a:r>
            <a:r>
              <a:rPr lang="en-US" sz="1000" i="1" smtClean="0">
                <a:solidFill>
                  <a:srgbClr val="000000"/>
                </a:solidFill>
                <a:cs typeface="Times New Roman" pitchFamily="18" charset="0"/>
                <a:sym typeface="Times New Roman" pitchFamily="18" charset="0"/>
              </a:rPr>
              <a:t>a de cumplimiento destinada a entidades peque</a:t>
            </a:r>
            <a:r>
              <a:rPr lang="en-US" sz="1000" i="1" smtClean="0">
                <a:solidFill>
                  <a:srgbClr val="000000"/>
                </a:solidFill>
                <a:latin typeface="Times New Roman" pitchFamily="18" charset="0"/>
                <a:cs typeface="Times New Roman" pitchFamily="18" charset="0"/>
                <a:sym typeface="Times New Roman" pitchFamily="18" charset="0"/>
              </a:rPr>
              <a:t>ñ</a:t>
            </a:r>
            <a:r>
              <a:rPr lang="en-US" sz="1000" i="1" smtClean="0">
                <a:solidFill>
                  <a:srgbClr val="000000"/>
                </a:solidFill>
                <a:cs typeface="Times New Roman" pitchFamily="18" charset="0"/>
                <a:sym typeface="Times New Roman" pitchFamily="18" charset="0"/>
              </a:rPr>
              <a:t>as para renovar correctamente</a:t>
            </a:r>
            <a:r>
              <a:rPr lang="en-US" sz="1000" smtClean="0">
                <a:solidFill>
                  <a:srgbClr val="000000"/>
                </a:solidFill>
                <a:cs typeface="Times New Roman" pitchFamily="18" charset="0"/>
                <a:sym typeface="Times New Roman" pitchFamily="18" charset="0"/>
              </a:rPr>
              <a:t> le brindan una pauta paso a paso mediante un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rbol de decisiones, </a:t>
            </a:r>
            <a:r>
              <a:rPr lang="es-ES_tradnl" sz="1000" smtClean="0">
                <a:solidFill>
                  <a:srgbClr val="000000"/>
                </a:solidFill>
                <a:cs typeface="Times New Roman" pitchFamily="18" charset="0"/>
                <a:sym typeface="Times New Roman" pitchFamily="18" charset="0"/>
              </a:rPr>
              <a:t>que</a:t>
            </a:r>
            <a:r>
              <a:rPr lang="en-US" sz="1000" smtClean="0">
                <a:solidFill>
                  <a:srgbClr val="000000"/>
                </a:solidFill>
                <a:cs typeface="Times New Roman" pitchFamily="18" charset="0"/>
                <a:sym typeface="Times New Roman" pitchFamily="18" charset="0"/>
              </a:rPr>
              <a:t> le plantea una serie de preguntas de respuesta afirmativas o negativas. Para usar los </a:t>
            </a:r>
            <a:r>
              <a:rPr lang="es-ES_tradnl" sz="1000" smtClean="0">
                <a:solidFill>
                  <a:srgbClr val="000000"/>
                </a:solidFill>
                <a:cs typeface="Times New Roman" pitchFamily="18" charset="0"/>
                <a:sym typeface="Times New Roman" pitchFamily="18" charset="0"/>
              </a:rPr>
              <a:t>diagramas de flujo</a:t>
            </a:r>
            <a:r>
              <a:rPr lang="en-US" sz="1000" smtClean="0">
                <a:solidFill>
                  <a:srgbClr val="000000"/>
                </a:solidFill>
                <a:cs typeface="Times New Roman" pitchFamily="18" charset="0"/>
                <a:sym typeface="Times New Roman" pitchFamily="18" charset="0"/>
              </a:rPr>
              <a:t>, comience por la parte superior del </a:t>
            </a:r>
            <a:r>
              <a:rPr lang="es-ES_tradnl" sz="1000" smtClean="0">
                <a:solidFill>
                  <a:srgbClr val="000000"/>
                </a:solidFill>
                <a:cs typeface="Times New Roman" pitchFamily="18" charset="0"/>
                <a:sym typeface="Times New Roman" pitchFamily="18" charset="0"/>
              </a:rPr>
              <a:t>diagramas de flujo </a:t>
            </a:r>
            <a:r>
              <a:rPr lang="en-US" sz="1000" smtClean="0">
                <a:solidFill>
                  <a:srgbClr val="000000"/>
                </a:solidFill>
                <a:cs typeface="Times New Roman" pitchFamily="18" charset="0"/>
                <a:sym typeface="Times New Roman" pitchFamily="18" charset="0"/>
              </a:rPr>
              <a:t>1 y plant</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ese cada pregunta. Siga las flechas de las respuestas afirmativas o negativas hacia el siguiente cuadro de pregunta que corresponda. En alg</a:t>
            </a:r>
            <a:r>
              <a:rPr lang="en-US" sz="1000" smtClean="0">
                <a:solidFill>
                  <a:srgbClr val="000000"/>
                </a:solidFill>
                <a:latin typeface="Times New Roman" pitchFamily="18" charset="0"/>
                <a:cs typeface="Times New Roman" pitchFamily="18" charset="0"/>
                <a:sym typeface="Times New Roman" pitchFamily="18" charset="0"/>
              </a:rPr>
              <a:t>ú</a:t>
            </a:r>
            <a:r>
              <a:rPr lang="en-US" sz="1000" smtClean="0">
                <a:solidFill>
                  <a:srgbClr val="000000"/>
                </a:solidFill>
                <a:cs typeface="Times New Roman" pitchFamily="18" charset="0"/>
                <a:sym typeface="Times New Roman" pitchFamily="18" charset="0"/>
              </a:rPr>
              <a:t>n momento llegar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 a una flecha con instrucciones que indican continuar en otro </a:t>
            </a:r>
            <a:r>
              <a:rPr lang="es-ES_tradnl" sz="1000" smtClean="0">
                <a:solidFill>
                  <a:srgbClr val="000000"/>
                </a:solidFill>
                <a:cs typeface="Times New Roman" pitchFamily="18" charset="0"/>
                <a:sym typeface="Times New Roman" pitchFamily="18" charset="0"/>
              </a:rPr>
              <a:t>diagrama de flujo</a:t>
            </a:r>
            <a:r>
              <a:rPr lang="en-US" sz="1000" smtClean="0">
                <a:solidFill>
                  <a:srgbClr val="000000"/>
                </a:solidFill>
                <a:cs typeface="Times New Roman" pitchFamily="18" charset="0"/>
                <a:sym typeface="Times New Roman" pitchFamily="18" charset="0"/>
              </a:rPr>
              <a:t>. Siga la indicaci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a cualquier </a:t>
            </a:r>
            <a:r>
              <a:rPr lang="es-ES_tradnl" sz="1000" smtClean="0">
                <a:solidFill>
                  <a:srgbClr val="000000"/>
                </a:solidFill>
                <a:cs typeface="Times New Roman" pitchFamily="18" charset="0"/>
                <a:sym typeface="Times New Roman" pitchFamily="18" charset="0"/>
              </a:rPr>
              <a:t>diagramas de flujo </a:t>
            </a:r>
            <a:r>
              <a:rPr lang="en-US" sz="1000" smtClean="0">
                <a:solidFill>
                  <a:srgbClr val="000000"/>
                </a:solidFill>
                <a:cs typeface="Times New Roman" pitchFamily="18" charset="0"/>
                <a:sym typeface="Times New Roman" pitchFamily="18" charset="0"/>
              </a:rPr>
              <a:t>al que la ruta lo conduzca y omita los que no </a:t>
            </a:r>
            <a:r>
              <a:rPr lang="es-ES_tradnl" sz="1000" smtClean="0">
                <a:solidFill>
                  <a:srgbClr val="000000"/>
                </a:solidFill>
                <a:cs typeface="Times New Roman" pitchFamily="18" charset="0"/>
                <a:sym typeface="Times New Roman" pitchFamily="18" charset="0"/>
              </a:rPr>
              <a:t>corresponden</a:t>
            </a:r>
            <a:r>
              <a:rPr lang="en-US" sz="1000" smtClean="0">
                <a:solidFill>
                  <a:srgbClr val="000000"/>
                </a:solidFill>
                <a:cs typeface="Times New Roman" pitchFamily="18" charset="0"/>
                <a:sym typeface="Times New Roman" pitchFamily="18" charset="0"/>
              </a:rPr>
              <a:t>. Siempre que un cuadro de texto le indique qu</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 hacer, tome nota de aquello para elaborar una lista de medidas que se deben tomar para el cumplimiento de la regla RRP.</a:t>
            </a:r>
          </a:p>
          <a:p>
            <a:endParaRPr lang="en-US" sz="1000" smtClean="0">
              <a:solidFill>
                <a:srgbClr val="000000"/>
              </a:solidFill>
              <a:cs typeface="Times New Roman" pitchFamily="18" charset="0"/>
              <a:sym typeface="Times New Roman" pitchFamily="18" charset="0"/>
            </a:endParaRPr>
          </a:p>
          <a:p>
            <a:r>
              <a:rPr lang="en-US" sz="1000" smtClean="0">
                <a:solidFill>
                  <a:srgbClr val="000000"/>
                </a:solidFill>
                <a:cs typeface="Times New Roman" pitchFamily="18" charset="0"/>
                <a:sym typeface="Times New Roman" pitchFamily="18" charset="0"/>
              </a:rPr>
              <a:t>El Ap</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ndice 2 proporciona un resumen de los requisitos de</a:t>
            </a:r>
            <a:r>
              <a:rPr lang="es-ES_tradnl" sz="1000" smtClean="0">
                <a:solidFill>
                  <a:srgbClr val="000000"/>
                </a:solidFill>
                <a:cs typeface="Times New Roman" pitchFamily="18" charset="0"/>
                <a:sym typeface="Times New Roman" pitchFamily="18" charset="0"/>
              </a:rPr>
              <a:t>l</a:t>
            </a:r>
            <a:r>
              <a:rPr lang="en-US" sz="1000" smtClean="0">
                <a:solidFill>
                  <a:srgbClr val="000000"/>
                </a:solidFill>
                <a:cs typeface="Times New Roman" pitchFamily="18" charset="0"/>
                <a:sym typeface="Times New Roman" pitchFamily="18" charset="0"/>
              </a:rPr>
              <a:t> HUD que se aplican al trabajo realizado en viviendas que reciben asistencia federal. La informaci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que se encuentra en el Ap</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ndice 2 brinda ayuda para determinar si la propiedad recibe </a:t>
            </a:r>
            <a:r>
              <a:rPr lang="es-ES_tradnl" sz="1000" smtClean="0">
                <a:solidFill>
                  <a:srgbClr val="000000"/>
                </a:solidFill>
                <a:cs typeface="Times New Roman" pitchFamily="18" charset="0"/>
                <a:sym typeface="Times New Roman" pitchFamily="18" charset="0"/>
              </a:rPr>
              <a:t>o no </a:t>
            </a:r>
            <a:r>
              <a:rPr lang="en-US" sz="1000" smtClean="0">
                <a:solidFill>
                  <a:srgbClr val="000000"/>
                </a:solidFill>
                <a:cs typeface="Times New Roman" pitchFamily="18" charset="0"/>
                <a:sym typeface="Times New Roman" pitchFamily="18" charset="0"/>
              </a:rPr>
              <a:t>asistencia federal para la vivienda y cu</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les son los requisitos si la recibiera. Si la propiedad se construy</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 antes de 1978 y recibe asistencia federal para la vivienda, se aplican tanto la regla sobre viviendas sin plomo de</a:t>
            </a:r>
            <a:r>
              <a:rPr lang="es-ES_tradnl" sz="1000" smtClean="0">
                <a:solidFill>
                  <a:srgbClr val="000000"/>
                </a:solidFill>
                <a:cs typeface="Times New Roman" pitchFamily="18" charset="0"/>
                <a:sym typeface="Times New Roman" pitchFamily="18" charset="0"/>
              </a:rPr>
              <a:t>l </a:t>
            </a:r>
            <a:r>
              <a:rPr lang="en-US" sz="1000" smtClean="0">
                <a:solidFill>
                  <a:srgbClr val="000000"/>
                </a:solidFill>
                <a:cs typeface="Times New Roman" pitchFamily="18" charset="0"/>
                <a:sym typeface="Times New Roman" pitchFamily="18" charset="0"/>
              </a:rPr>
              <a:t>HUD </a:t>
            </a:r>
            <a:r>
              <a:rPr lang="en-US" sz="1000" u="sng" smtClean="0">
                <a:solidFill>
                  <a:srgbClr val="000000"/>
                </a:solidFill>
                <a:cs typeface="Times New Roman" pitchFamily="18" charset="0"/>
                <a:sym typeface="Times New Roman" pitchFamily="18" charset="0"/>
              </a:rPr>
              <a:t>como</a:t>
            </a:r>
            <a:r>
              <a:rPr lang="en-US" sz="1000" smtClean="0">
                <a:solidFill>
                  <a:srgbClr val="000000"/>
                </a:solidFill>
                <a:cs typeface="Times New Roman" pitchFamily="18" charset="0"/>
                <a:sym typeface="Times New Roman" pitchFamily="18" charset="0"/>
              </a:rPr>
              <a:t> la regla RRP de la EPA a su trabajo de renovaci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a:t>
            </a:r>
          </a:p>
        </p:txBody>
      </p:sp>
    </p:spTree>
    <p:extLst>
      <p:ext uri="{BB962C8B-B14F-4D97-AF65-F5344CB8AC3E}">
        <p14:creationId xmlns:p14="http://schemas.microsoft.com/office/powerpoint/2010/main" val="3659541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a:xfrm>
            <a:off x="228600" y="0"/>
            <a:ext cx="6781800" cy="463550"/>
          </a:xfrm>
          <a:noFill/>
        </p:spPr>
        <p:txBody>
          <a:bodyPr/>
          <a:lstStyle/>
          <a:p>
            <a:endParaRPr lang="es-ES" smtClean="0"/>
          </a:p>
          <a:p>
            <a:r>
              <a:rPr lang="es-ES" smtClean="0"/>
              <a:t>Prácticas seguras para trabajar con el plomo en labores de renovación, reparación y pintura</a:t>
            </a:r>
          </a:p>
        </p:txBody>
      </p:sp>
      <p:sp>
        <p:nvSpPr>
          <p:cNvPr id="11267" name="Rectangle 1031"/>
          <p:cNvSpPr>
            <a:spLocks noGrp="1" noChangeArrowheads="1"/>
          </p:cNvSpPr>
          <p:nvPr>
            <p:ph type="sldNum" sz="quarter" idx="5"/>
          </p:nvPr>
        </p:nvSpPr>
        <p:spPr>
          <a:noFill/>
        </p:spPr>
        <p:txBody>
          <a:bodyPr/>
          <a:lstStyle/>
          <a:p>
            <a:fld id="{878ADE2E-F656-4082-A7EF-77D72A539043}" type="slidenum">
              <a:rPr lang="en-US" smtClean="0"/>
              <a:pPr/>
              <a:t>4</a:t>
            </a:fld>
            <a:endParaRPr lang="en-US" smtClean="0"/>
          </a:p>
        </p:txBody>
      </p:sp>
      <p:sp>
        <p:nvSpPr>
          <p:cNvPr id="11268" name="Rectangle 1032"/>
          <p:cNvSpPr>
            <a:spLocks noGrp="1" noChangeArrowheads="1"/>
          </p:cNvSpPr>
          <p:nvPr>
            <p:ph type="dt" sz="quarter" idx="1"/>
          </p:nvPr>
        </p:nvSpPr>
        <p:spPr>
          <a:noFill/>
        </p:spPr>
        <p:txBody>
          <a:bodyPr/>
          <a:lstStyle/>
          <a:p>
            <a:r>
              <a:rPr lang="en-US" smtClean="0"/>
              <a:t>Octubre de 2011</a:t>
            </a:r>
          </a:p>
        </p:txBody>
      </p:sp>
      <p:sp>
        <p:nvSpPr>
          <p:cNvPr id="11269" name="Rectangle 1026"/>
          <p:cNvSpPr>
            <a:spLocks noGrp="1" noRot="1" noChangeAspect="1" noChangeArrowheads="1" noTextEdit="1"/>
          </p:cNvSpPr>
          <p:nvPr>
            <p:ph type="sldImg"/>
          </p:nvPr>
        </p:nvSpPr>
        <p:spPr>
          <a:xfrm>
            <a:off x="1217613" y="663575"/>
            <a:ext cx="4648200" cy="3486150"/>
          </a:xfrm>
          <a:ln/>
        </p:spPr>
      </p:sp>
      <p:sp>
        <p:nvSpPr>
          <p:cNvPr id="11270" name="Rectangle 1027"/>
          <p:cNvSpPr>
            <a:spLocks noGrp="1" noChangeArrowheads="1"/>
          </p:cNvSpPr>
          <p:nvPr>
            <p:ph type="body" idx="1"/>
          </p:nvPr>
        </p:nvSpPr>
        <p:spPr>
          <a:xfrm>
            <a:off x="876300" y="4279900"/>
            <a:ext cx="5257800" cy="4329113"/>
          </a:xfrm>
          <a:noFill/>
          <a:ln/>
        </p:spPr>
        <p:txBody>
          <a:bodyPr/>
          <a:lstStyle/>
          <a:p>
            <a:pPr>
              <a:tabLst>
                <a:tab pos="228600" algn="l"/>
              </a:tabLst>
            </a:pPr>
            <a:r>
              <a:rPr lang="en-US" sz="1000" b="1" u="sng" smtClean="0">
                <a:solidFill>
                  <a:srgbClr val="000000"/>
                </a:solidFill>
                <a:cs typeface="Times New Roman" pitchFamily="18" charset="0"/>
                <a:sym typeface="Times New Roman" pitchFamily="18" charset="0"/>
              </a:rPr>
              <a:t>M</a:t>
            </a:r>
            <a:r>
              <a:rPr lang="en-US" sz="1000" b="1" u="sng" smtClean="0">
                <a:solidFill>
                  <a:srgbClr val="000000"/>
                </a:solidFill>
                <a:latin typeface="Times New Roman" pitchFamily="18" charset="0"/>
                <a:cs typeface="Times New Roman" pitchFamily="18" charset="0"/>
                <a:sym typeface="Times New Roman" pitchFamily="18" charset="0"/>
              </a:rPr>
              <a:t>ó</a:t>
            </a:r>
            <a:r>
              <a:rPr lang="en-US" sz="1000" b="1" u="sng" smtClean="0">
                <a:solidFill>
                  <a:srgbClr val="000000"/>
                </a:solidFill>
                <a:cs typeface="Times New Roman" pitchFamily="18" charset="0"/>
                <a:sym typeface="Times New Roman" pitchFamily="18" charset="0"/>
              </a:rPr>
              <a:t>dulo 1:</a:t>
            </a:r>
            <a:r>
              <a:rPr lang="en-US" sz="1000" b="1" smtClean="0">
                <a:solidFill>
                  <a:srgbClr val="000000"/>
                </a:solidFill>
                <a:cs typeface="Times New Roman" pitchFamily="18" charset="0"/>
                <a:sym typeface="Times New Roman" pitchFamily="18" charset="0"/>
              </a:rPr>
              <a:t> </a:t>
            </a:r>
            <a:r>
              <a:rPr lang="en-US" sz="1000" smtClean="0">
                <a:solidFill>
                  <a:srgbClr val="000000"/>
                </a:solidFill>
                <a:cs typeface="Times New Roman" pitchFamily="18" charset="0"/>
                <a:sym typeface="Times New Roman" pitchFamily="18" charset="0"/>
              </a:rPr>
              <a:t>Ense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a los problemas de salud relacionados con el plomo, por qu</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 es un problema que debe </a:t>
            </a:r>
            <a:r>
              <a:rPr lang="es-ES_tradnl" sz="1000" smtClean="0">
                <a:solidFill>
                  <a:srgbClr val="000000"/>
                </a:solidFill>
                <a:cs typeface="Times New Roman" pitchFamily="18" charset="0"/>
                <a:sym typeface="Times New Roman" pitchFamily="18" charset="0"/>
              </a:rPr>
              <a:t>tratar </a:t>
            </a:r>
            <a:r>
              <a:rPr lang="en-US" sz="1000" smtClean="0">
                <a:solidFill>
                  <a:srgbClr val="000000"/>
                </a:solidFill>
                <a:cs typeface="Times New Roman" pitchFamily="18" charset="0"/>
                <a:sym typeface="Times New Roman" pitchFamily="18" charset="0"/>
              </a:rPr>
              <a:t>y a qui</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n se pone en riesgo si las renovaciones no se realizan de forma correcta.</a:t>
            </a:r>
          </a:p>
          <a:p>
            <a:pPr>
              <a:tabLst>
                <a:tab pos="228600" algn="l"/>
              </a:tabLst>
            </a:pPr>
            <a:r>
              <a:rPr lang="en-US" sz="1000" b="1" u="sng" smtClean="0">
                <a:solidFill>
                  <a:srgbClr val="000000"/>
                </a:solidFill>
                <a:cs typeface="Times New Roman" pitchFamily="18" charset="0"/>
                <a:sym typeface="Times New Roman" pitchFamily="18" charset="0"/>
              </a:rPr>
              <a:t>M</a:t>
            </a:r>
            <a:r>
              <a:rPr lang="en-US" sz="1000" b="1" u="sng" smtClean="0">
                <a:solidFill>
                  <a:srgbClr val="000000"/>
                </a:solidFill>
                <a:latin typeface="Times New Roman" pitchFamily="18" charset="0"/>
                <a:cs typeface="Times New Roman" pitchFamily="18" charset="0"/>
                <a:sym typeface="Times New Roman" pitchFamily="18" charset="0"/>
              </a:rPr>
              <a:t>ó</a:t>
            </a:r>
            <a:r>
              <a:rPr lang="en-US" sz="1000" b="1" u="sng" smtClean="0">
                <a:solidFill>
                  <a:srgbClr val="000000"/>
                </a:solidFill>
                <a:cs typeface="Times New Roman" pitchFamily="18" charset="0"/>
                <a:sym typeface="Times New Roman" pitchFamily="18" charset="0"/>
              </a:rPr>
              <a:t>dulo 2:</a:t>
            </a:r>
            <a:r>
              <a:rPr lang="en-US" sz="1000" smtClean="0">
                <a:solidFill>
                  <a:srgbClr val="000000"/>
                </a:solidFill>
                <a:cs typeface="Times New Roman" pitchFamily="18" charset="0"/>
                <a:sym typeface="Times New Roman" pitchFamily="18" charset="0"/>
              </a:rPr>
              <a:t> Ense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a cu</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les son las exigencias de los reglamentos de la EPA y </a:t>
            </a:r>
            <a:r>
              <a:rPr lang="es-ES_tradnl" sz="1000" smtClean="0">
                <a:solidFill>
                  <a:srgbClr val="000000"/>
                </a:solidFill>
                <a:cs typeface="Times New Roman" pitchFamily="18" charset="0"/>
                <a:sym typeface="Times New Roman" pitchFamily="18" charset="0"/>
              </a:rPr>
              <a:t>del </a:t>
            </a:r>
            <a:r>
              <a:rPr lang="en-US" sz="1000" smtClean="0">
                <a:solidFill>
                  <a:srgbClr val="000000"/>
                </a:solidFill>
                <a:cs typeface="Times New Roman" pitchFamily="18" charset="0"/>
                <a:sym typeface="Times New Roman" pitchFamily="18" charset="0"/>
              </a:rPr>
              <a:t>HUD para las empresas y los renovadores certificados. </a:t>
            </a:r>
          </a:p>
          <a:p>
            <a:pPr>
              <a:tabLst>
                <a:tab pos="228600" algn="l"/>
              </a:tabLst>
            </a:pPr>
            <a:r>
              <a:rPr lang="en-US" sz="1000" b="1" u="sng" smtClean="0">
                <a:solidFill>
                  <a:srgbClr val="000000"/>
                </a:solidFill>
                <a:cs typeface="Times New Roman" pitchFamily="18" charset="0"/>
                <a:sym typeface="Times New Roman" pitchFamily="18" charset="0"/>
              </a:rPr>
              <a:t>M</a:t>
            </a:r>
            <a:r>
              <a:rPr lang="en-US" sz="1000" b="1" u="sng" smtClean="0">
                <a:solidFill>
                  <a:srgbClr val="000000"/>
                </a:solidFill>
                <a:latin typeface="Times New Roman" pitchFamily="18" charset="0"/>
                <a:cs typeface="Times New Roman" pitchFamily="18" charset="0"/>
                <a:sym typeface="Times New Roman" pitchFamily="18" charset="0"/>
              </a:rPr>
              <a:t>ó</a:t>
            </a:r>
            <a:r>
              <a:rPr lang="en-US" sz="1000" b="1" u="sng" smtClean="0">
                <a:solidFill>
                  <a:srgbClr val="000000"/>
                </a:solidFill>
                <a:cs typeface="Times New Roman" pitchFamily="18" charset="0"/>
                <a:sym typeface="Times New Roman" pitchFamily="18" charset="0"/>
              </a:rPr>
              <a:t>dulo 3:</a:t>
            </a:r>
            <a:r>
              <a:rPr lang="en-US" sz="1000" smtClean="0">
                <a:solidFill>
                  <a:srgbClr val="000000"/>
                </a:solidFill>
                <a:cs typeface="Times New Roman" pitchFamily="18" charset="0"/>
                <a:sym typeface="Times New Roman" pitchFamily="18" charset="0"/>
              </a:rPr>
              <a:t> Ense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a c</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mo determinar si la pintura a base plomo afecta su trabajo y c</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mo educar a los propietarios y residentes en las viviendas de inter</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s o a los propietarios y adultos representantes en las instalaciones habitadas por ni</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os, sobre c</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mo el trabajo afectar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 el plomo en su propiedad. Este m</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dulo tambi</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n analiza c</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mo planificar el trabajo, de modo que sea seguro con el plomo.</a:t>
            </a:r>
          </a:p>
          <a:p>
            <a:pPr>
              <a:tabLst>
                <a:tab pos="228600" algn="l"/>
              </a:tabLst>
            </a:pPr>
            <a:r>
              <a:rPr lang="en-US" sz="1000" b="1" u="sng" smtClean="0">
                <a:solidFill>
                  <a:srgbClr val="000000"/>
                </a:solidFill>
                <a:cs typeface="Times New Roman" pitchFamily="18" charset="0"/>
                <a:sym typeface="Times New Roman" pitchFamily="18" charset="0"/>
              </a:rPr>
              <a:t>M</a:t>
            </a:r>
            <a:r>
              <a:rPr lang="en-US" sz="1000" b="1" u="sng" smtClean="0">
                <a:solidFill>
                  <a:srgbClr val="000000"/>
                </a:solidFill>
                <a:latin typeface="Times New Roman" pitchFamily="18" charset="0"/>
                <a:cs typeface="Times New Roman" pitchFamily="18" charset="0"/>
                <a:sym typeface="Times New Roman" pitchFamily="18" charset="0"/>
              </a:rPr>
              <a:t>ó</a:t>
            </a:r>
            <a:r>
              <a:rPr lang="en-US" sz="1000" b="1" u="sng" smtClean="0">
                <a:solidFill>
                  <a:srgbClr val="000000"/>
                </a:solidFill>
                <a:cs typeface="Times New Roman" pitchFamily="18" charset="0"/>
                <a:sym typeface="Times New Roman" pitchFamily="18" charset="0"/>
              </a:rPr>
              <a:t>dulo 4:</a:t>
            </a:r>
            <a:r>
              <a:rPr lang="en-US" sz="1000" smtClean="0">
                <a:solidFill>
                  <a:srgbClr val="000000"/>
                </a:solidFill>
                <a:cs typeface="Times New Roman" pitchFamily="18" charset="0"/>
                <a:sym typeface="Times New Roman" pitchFamily="18" charset="0"/>
              </a:rPr>
              <a:t> Ense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a c</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mo preparar adecuadamente el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rea de trabajo, de modo que el polvo y los escombros generados por su trabajo no contaminen la propiedad y no quede polvo con plomo. </a:t>
            </a:r>
          </a:p>
          <a:p>
            <a:pPr>
              <a:tabLst>
                <a:tab pos="228600" algn="l"/>
              </a:tabLst>
            </a:pPr>
            <a:r>
              <a:rPr lang="en-US" sz="1000" b="1" u="sng" smtClean="0">
                <a:solidFill>
                  <a:srgbClr val="000000"/>
                </a:solidFill>
                <a:cs typeface="Times New Roman" pitchFamily="18" charset="0"/>
                <a:sym typeface="Times New Roman" pitchFamily="18" charset="0"/>
              </a:rPr>
              <a:t>M</a:t>
            </a:r>
            <a:r>
              <a:rPr lang="en-US" sz="1000" b="1" u="sng" smtClean="0">
                <a:solidFill>
                  <a:srgbClr val="000000"/>
                </a:solidFill>
                <a:latin typeface="Times New Roman" pitchFamily="18" charset="0"/>
                <a:cs typeface="Times New Roman" pitchFamily="18" charset="0"/>
                <a:sym typeface="Times New Roman" pitchFamily="18" charset="0"/>
              </a:rPr>
              <a:t>ó</a:t>
            </a:r>
            <a:r>
              <a:rPr lang="en-US" sz="1000" b="1" u="sng" smtClean="0">
                <a:solidFill>
                  <a:srgbClr val="000000"/>
                </a:solidFill>
                <a:cs typeface="Times New Roman" pitchFamily="18" charset="0"/>
                <a:sym typeface="Times New Roman" pitchFamily="18" charset="0"/>
              </a:rPr>
              <a:t>dulo 5:</a:t>
            </a:r>
            <a:r>
              <a:rPr lang="en-US" sz="1000" smtClean="0">
                <a:solidFill>
                  <a:srgbClr val="000000"/>
                </a:solidFill>
                <a:cs typeface="Times New Roman" pitchFamily="18" charset="0"/>
                <a:sym typeface="Times New Roman" pitchFamily="18" charset="0"/>
              </a:rPr>
              <a:t> Ense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a c</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mo trabajar de manera segura con el plomo y </a:t>
            </a:r>
            <a:r>
              <a:rPr lang="es-ES_tradnl" sz="1000" smtClean="0">
                <a:solidFill>
                  <a:srgbClr val="000000"/>
                </a:solidFill>
                <a:cs typeface="Times New Roman" pitchFamily="18" charset="0"/>
                <a:sym typeface="Times New Roman" pitchFamily="18" charset="0"/>
              </a:rPr>
              <a:t>qu</a:t>
            </a:r>
            <a:r>
              <a:rPr lang="es-ES_tradnl"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 pr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cticas est</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n prohibidas por las reglas de la EPA y </a:t>
            </a:r>
            <a:r>
              <a:rPr lang="es-ES_tradnl" sz="1000" smtClean="0">
                <a:solidFill>
                  <a:srgbClr val="000000"/>
                </a:solidFill>
                <a:cs typeface="Times New Roman" pitchFamily="18" charset="0"/>
                <a:sym typeface="Times New Roman" pitchFamily="18" charset="0"/>
              </a:rPr>
              <a:t>d</a:t>
            </a:r>
            <a:r>
              <a:rPr lang="en-US" sz="1000" smtClean="0">
                <a:solidFill>
                  <a:srgbClr val="000000"/>
                </a:solidFill>
                <a:cs typeface="Times New Roman" pitchFamily="18" charset="0"/>
                <a:sym typeface="Times New Roman" pitchFamily="18" charset="0"/>
              </a:rPr>
              <a:t>el HUD; proporciona tambi</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n informaci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sobre equipos de protecci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personal. </a:t>
            </a:r>
          </a:p>
          <a:p>
            <a:pPr>
              <a:tabLst>
                <a:tab pos="228600" algn="l"/>
              </a:tabLst>
            </a:pPr>
            <a:r>
              <a:rPr lang="en-US" sz="1000" b="1" u="sng" smtClean="0">
                <a:solidFill>
                  <a:srgbClr val="000000"/>
                </a:solidFill>
                <a:cs typeface="Times New Roman" pitchFamily="18" charset="0"/>
                <a:sym typeface="Times New Roman" pitchFamily="18" charset="0"/>
              </a:rPr>
              <a:t>M</a:t>
            </a:r>
            <a:r>
              <a:rPr lang="en-US" sz="1000" b="1" u="sng" smtClean="0">
                <a:solidFill>
                  <a:srgbClr val="000000"/>
                </a:solidFill>
                <a:latin typeface="Times New Roman" pitchFamily="18" charset="0"/>
                <a:cs typeface="Times New Roman" pitchFamily="18" charset="0"/>
                <a:sym typeface="Times New Roman" pitchFamily="18" charset="0"/>
              </a:rPr>
              <a:t>ó</a:t>
            </a:r>
            <a:r>
              <a:rPr lang="en-US" sz="1000" b="1" u="sng" smtClean="0">
                <a:solidFill>
                  <a:srgbClr val="000000"/>
                </a:solidFill>
                <a:cs typeface="Times New Roman" pitchFamily="18" charset="0"/>
                <a:sym typeface="Times New Roman" pitchFamily="18" charset="0"/>
              </a:rPr>
              <a:t>dulo 6:</a:t>
            </a:r>
            <a:r>
              <a:rPr lang="en-US" sz="1000" smtClean="0">
                <a:solidFill>
                  <a:srgbClr val="000000"/>
                </a:solidFill>
                <a:cs typeface="Times New Roman" pitchFamily="18" charset="0"/>
                <a:sym typeface="Times New Roman" pitchFamily="18" charset="0"/>
              </a:rPr>
              <a:t> Ense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a c</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mo eliminar de forma eficaz el polvo generado por el trabajo que se realice en una vivienda o en una instalaci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habitada por ni</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os, y ense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a a los renovadores certificados c</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mo realizar una verificaci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 limpieza. Esta secci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tambi</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n contiene informaci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sobre c</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mo eliminar los desechos de la renovaci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a:t>
            </a:r>
          </a:p>
          <a:p>
            <a:pPr>
              <a:tabLst>
                <a:tab pos="228600" algn="l"/>
              </a:tabLst>
            </a:pPr>
            <a:r>
              <a:rPr lang="en-US" sz="1000" b="1" u="sng" smtClean="0">
                <a:solidFill>
                  <a:srgbClr val="000000"/>
                </a:solidFill>
                <a:cs typeface="Times New Roman" pitchFamily="18" charset="0"/>
                <a:sym typeface="Times New Roman" pitchFamily="18" charset="0"/>
              </a:rPr>
              <a:t>M</a:t>
            </a:r>
            <a:r>
              <a:rPr lang="en-US" sz="1000" b="1" u="sng" smtClean="0">
                <a:solidFill>
                  <a:srgbClr val="000000"/>
                </a:solidFill>
                <a:latin typeface="Times New Roman" pitchFamily="18" charset="0"/>
                <a:cs typeface="Times New Roman" pitchFamily="18" charset="0"/>
                <a:sym typeface="Times New Roman" pitchFamily="18" charset="0"/>
              </a:rPr>
              <a:t>ó</a:t>
            </a:r>
            <a:r>
              <a:rPr lang="en-US" sz="1000" b="1" u="sng" smtClean="0">
                <a:solidFill>
                  <a:srgbClr val="000000"/>
                </a:solidFill>
                <a:cs typeface="Times New Roman" pitchFamily="18" charset="0"/>
                <a:sym typeface="Times New Roman" pitchFamily="18" charset="0"/>
              </a:rPr>
              <a:t>dulo 7:</a:t>
            </a:r>
            <a:r>
              <a:rPr lang="en-US" sz="1000" smtClean="0">
                <a:solidFill>
                  <a:srgbClr val="000000"/>
                </a:solidFill>
                <a:cs typeface="Times New Roman" pitchFamily="18" charset="0"/>
                <a:sym typeface="Times New Roman" pitchFamily="18" charset="0"/>
              </a:rPr>
              <a:t> Ense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a los requisitos de las reglas de la EPA y </a:t>
            </a:r>
            <a:r>
              <a:rPr lang="es-ES_tradnl" sz="1000" smtClean="0">
                <a:solidFill>
                  <a:srgbClr val="000000"/>
                </a:solidFill>
                <a:cs typeface="Times New Roman" pitchFamily="18" charset="0"/>
                <a:sym typeface="Times New Roman" pitchFamily="18" charset="0"/>
              </a:rPr>
              <a:t>del </a:t>
            </a:r>
            <a:r>
              <a:rPr lang="en-US" sz="1000" smtClean="0">
                <a:solidFill>
                  <a:srgbClr val="000000"/>
                </a:solidFill>
                <a:cs typeface="Times New Roman" pitchFamily="18" charset="0"/>
                <a:sym typeface="Times New Roman" pitchFamily="18" charset="0"/>
              </a:rPr>
              <a:t>HUD para la creaci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y el mantenimiento de la documentaci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del trabajo.</a:t>
            </a:r>
          </a:p>
          <a:p>
            <a:pPr>
              <a:tabLst>
                <a:tab pos="228600" algn="l"/>
              </a:tabLst>
            </a:pPr>
            <a:r>
              <a:rPr lang="en-US" sz="1000" b="1" u="sng" smtClean="0">
                <a:solidFill>
                  <a:srgbClr val="000000"/>
                </a:solidFill>
                <a:cs typeface="Times New Roman" pitchFamily="18" charset="0"/>
                <a:sym typeface="Times New Roman" pitchFamily="18" charset="0"/>
              </a:rPr>
              <a:t>M</a:t>
            </a:r>
            <a:r>
              <a:rPr lang="en-US" sz="1000" b="1" u="sng" smtClean="0">
                <a:solidFill>
                  <a:srgbClr val="000000"/>
                </a:solidFill>
                <a:latin typeface="Times New Roman" pitchFamily="18" charset="0"/>
                <a:cs typeface="Times New Roman" pitchFamily="18" charset="0"/>
                <a:sym typeface="Times New Roman" pitchFamily="18" charset="0"/>
              </a:rPr>
              <a:t>ó</a:t>
            </a:r>
            <a:r>
              <a:rPr lang="en-US" sz="1000" b="1" u="sng" smtClean="0">
                <a:solidFill>
                  <a:srgbClr val="000000"/>
                </a:solidFill>
                <a:cs typeface="Times New Roman" pitchFamily="18" charset="0"/>
                <a:sym typeface="Times New Roman" pitchFamily="18" charset="0"/>
              </a:rPr>
              <a:t>dulo 8:</a:t>
            </a:r>
            <a:r>
              <a:rPr lang="en-US" sz="1000" smtClean="0">
                <a:solidFill>
                  <a:srgbClr val="000000"/>
                </a:solidFill>
                <a:cs typeface="Times New Roman" pitchFamily="18" charset="0"/>
                <a:sym typeface="Times New Roman" pitchFamily="18" charset="0"/>
              </a:rPr>
              <a:t> Ense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a a los renovadores certificados c</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mo capacitar a renovadores no certificados en las pr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cticas seguras con el plomo mientras est</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n en la obra.</a:t>
            </a:r>
          </a:p>
          <a:p>
            <a:pPr>
              <a:tabLst>
                <a:tab pos="228600" algn="l"/>
              </a:tabLst>
            </a:pPr>
            <a:endParaRPr lang="en-US" sz="1000" smtClean="0">
              <a:solidFill>
                <a:srgbClr val="000000"/>
              </a:solidFill>
              <a:cs typeface="Times New Roman" pitchFamily="18" charset="0"/>
              <a:sym typeface="Times New Roman" pitchFamily="18" charset="0"/>
            </a:endParaRPr>
          </a:p>
        </p:txBody>
      </p:sp>
    </p:spTree>
    <p:extLst>
      <p:ext uri="{BB962C8B-B14F-4D97-AF65-F5344CB8AC3E}">
        <p14:creationId xmlns:p14="http://schemas.microsoft.com/office/powerpoint/2010/main" val="3942759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p>
            <a:endParaRPr lang="en-US" smtClean="0"/>
          </a:p>
          <a:p>
            <a:r>
              <a:rPr lang="en-US" smtClean="0"/>
              <a:t>     </a:t>
            </a:r>
            <a:r>
              <a:rPr lang="es-ES" smtClean="0"/>
              <a:t>Prácticas seguras para trabajar con el plomo</a:t>
            </a:r>
            <a:r>
              <a:rPr lang="en-US" smtClean="0"/>
              <a:t> en labores de renovación, reparación y pintura</a:t>
            </a:r>
          </a:p>
        </p:txBody>
      </p:sp>
      <p:sp>
        <p:nvSpPr>
          <p:cNvPr id="24579" name="Rectangle 7"/>
          <p:cNvSpPr>
            <a:spLocks noGrp="1" noChangeArrowheads="1"/>
          </p:cNvSpPr>
          <p:nvPr>
            <p:ph type="sldNum" sz="quarter" idx="5"/>
          </p:nvPr>
        </p:nvSpPr>
        <p:spPr>
          <a:noFill/>
        </p:spPr>
        <p:txBody>
          <a:bodyPr/>
          <a:lstStyle/>
          <a:p>
            <a:r>
              <a:rPr lang="en-US" smtClean="0"/>
              <a:t>3-</a:t>
            </a:r>
            <a:fld id="{3BB42D9B-82E4-4220-BDA0-FCE9C216416C}" type="slidenum">
              <a:rPr lang="en-US" smtClean="0"/>
              <a:pPr/>
              <a:t>41</a:t>
            </a:fld>
            <a:endParaRPr lang="en-US" smtClean="0"/>
          </a:p>
        </p:txBody>
      </p:sp>
      <p:sp>
        <p:nvSpPr>
          <p:cNvPr id="24580" name="Rectangle 8"/>
          <p:cNvSpPr>
            <a:spLocks noGrp="1" noChangeArrowheads="1"/>
          </p:cNvSpPr>
          <p:nvPr>
            <p:ph type="dt" sz="quarter" idx="1"/>
          </p:nvPr>
        </p:nvSpPr>
        <p:spPr>
          <a:noFill/>
        </p:spPr>
        <p:txBody>
          <a:bodyPr/>
          <a:lstStyle/>
          <a:p>
            <a:r>
              <a:rPr lang="en-US" smtClean="0"/>
              <a:t>Octubre de 2011</a:t>
            </a:r>
          </a:p>
        </p:txBody>
      </p:sp>
      <p:sp>
        <p:nvSpPr>
          <p:cNvPr id="24581" name="Rectangle 2"/>
          <p:cNvSpPr>
            <a:spLocks noGrp="1" noRot="1" noChangeAspect="1" noChangeArrowheads="1" noTextEdit="1"/>
          </p:cNvSpPr>
          <p:nvPr>
            <p:ph type="sldImg"/>
          </p:nvPr>
        </p:nvSpPr>
        <p:spPr>
          <a:xfrm>
            <a:off x="1295400" y="685800"/>
            <a:ext cx="4800600" cy="3600450"/>
          </a:xfrm>
          <a:ln/>
        </p:spPr>
      </p:sp>
      <p:sp>
        <p:nvSpPr>
          <p:cNvPr id="24582" name="Rectangle 3"/>
          <p:cNvSpPr>
            <a:spLocks noGrp="1" noChangeArrowheads="1"/>
          </p:cNvSpPr>
          <p:nvPr>
            <p:ph type="body" idx="1"/>
          </p:nvPr>
        </p:nvSpPr>
        <p:spPr>
          <a:xfrm>
            <a:off x="687388" y="4419600"/>
            <a:ext cx="5926137" cy="4319588"/>
          </a:xfrm>
          <a:noFill/>
          <a:ln/>
        </p:spPr>
        <p:txBody>
          <a:bodyPr/>
          <a:lstStyle/>
          <a:p>
            <a:r>
              <a:rPr lang="en-US" b="1" smtClean="0">
                <a:cs typeface="Arial" charset="0"/>
              </a:rPr>
              <a:t>     </a:t>
            </a:r>
            <a:endParaRPr lang="en-US" b="1" smtClean="0"/>
          </a:p>
        </p:txBody>
      </p:sp>
    </p:spTree>
    <p:extLst>
      <p:ext uri="{BB962C8B-B14F-4D97-AF65-F5344CB8AC3E}">
        <p14:creationId xmlns:p14="http://schemas.microsoft.com/office/powerpoint/2010/main" val="35030731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r>
              <a:rPr lang="en-US" smtClean="0"/>
              <a:t>4-</a:t>
            </a:r>
            <a:fld id="{77077CB9-BF0D-4B0E-B96A-3BC8B145B1CC}" type="slidenum">
              <a:rPr lang="en-US" smtClean="0"/>
              <a:pPr/>
              <a:t>42</a:t>
            </a:fld>
            <a:endParaRPr lang="en-US" smtClean="0"/>
          </a:p>
        </p:txBody>
      </p:sp>
      <p:sp>
        <p:nvSpPr>
          <p:cNvPr id="20483" name="Rectangle 12"/>
          <p:cNvSpPr>
            <a:spLocks noGrp="1" noChangeArrowheads="1"/>
          </p:cNvSpPr>
          <p:nvPr>
            <p:ph type="hdr" sz="quarter"/>
          </p:nvPr>
        </p:nvSpPr>
        <p:spPr>
          <a:noFill/>
        </p:spPr>
        <p:txBody>
          <a:bodyPr/>
          <a:lstStyle/>
          <a:p>
            <a:endParaRPr lang="en-US" smtClean="0"/>
          </a:p>
          <a:p>
            <a:r>
              <a:rPr lang="en-US" smtClean="0"/>
              <a:t>     </a:t>
            </a:r>
            <a:r>
              <a:rPr lang="es-ES_tradnl" smtClean="0"/>
              <a:t>Prácticas seguras con relación al plomo</a:t>
            </a:r>
            <a:r>
              <a:rPr lang="en-US" smtClean="0"/>
              <a:t> en labores de renovación, reparación y pintura</a:t>
            </a:r>
          </a:p>
        </p:txBody>
      </p:sp>
      <p:sp>
        <p:nvSpPr>
          <p:cNvPr id="20484" name="Rectangle 13"/>
          <p:cNvSpPr>
            <a:spLocks noGrp="1" noChangeArrowheads="1"/>
          </p:cNvSpPr>
          <p:nvPr>
            <p:ph type="dt" sz="quarter" idx="1"/>
          </p:nvPr>
        </p:nvSpPr>
        <p:spPr>
          <a:noFill/>
        </p:spPr>
        <p:txBody>
          <a:bodyPr/>
          <a:lstStyle/>
          <a:p>
            <a:r>
              <a:rPr lang="en-US" smtClean="0"/>
              <a:t>Octubre de 2011</a:t>
            </a:r>
          </a:p>
        </p:txBody>
      </p:sp>
      <p:sp>
        <p:nvSpPr>
          <p:cNvPr id="20485" name="Rectangle 6"/>
          <p:cNvSpPr>
            <a:spLocks noGrp="1" noRot="1" noChangeAspect="1" noChangeArrowheads="1" noTextEdit="1"/>
          </p:cNvSpPr>
          <p:nvPr>
            <p:ph type="sldImg"/>
          </p:nvPr>
        </p:nvSpPr>
        <p:spPr>
          <a:xfrm>
            <a:off x="1219200" y="685800"/>
            <a:ext cx="4649788" cy="3487738"/>
          </a:xfrm>
          <a:ln/>
        </p:spPr>
      </p:sp>
      <p:sp>
        <p:nvSpPr>
          <p:cNvPr id="20486" name="Rectangle 7"/>
          <p:cNvSpPr>
            <a:spLocks noGrp="1" noChangeArrowheads="1"/>
          </p:cNvSpPr>
          <p:nvPr>
            <p:ph type="body" idx="1"/>
          </p:nvPr>
        </p:nvSpPr>
        <p:spPr>
          <a:xfrm>
            <a:off x="950913" y="4279900"/>
            <a:ext cx="5329237" cy="4425950"/>
          </a:xfrm>
          <a:noFill/>
          <a:ln/>
        </p:spPr>
        <p:txBody>
          <a:bodyPr/>
          <a:lstStyle/>
          <a:p>
            <a:pPr>
              <a:spcBef>
                <a:spcPct val="10000"/>
              </a:spcBef>
            </a:pPr>
            <a:r>
              <a:rPr lang="en-US" smtClean="0">
                <a:solidFill>
                  <a:srgbClr val="000000"/>
                </a:solidFill>
                <a:cs typeface="Arial" charset="0"/>
                <a:sym typeface="Times New Roman" pitchFamily="18" charset="0"/>
              </a:rPr>
              <a:t>Al finalizar este módulo podrá:</a:t>
            </a:r>
          </a:p>
          <a:p>
            <a:pPr lvl="1">
              <a:spcBef>
                <a:spcPct val="10000"/>
              </a:spcBef>
            </a:pPr>
            <a:r>
              <a:rPr lang="en-US" sz="1000" smtClean="0">
                <a:solidFill>
                  <a:srgbClr val="000000"/>
                </a:solidFill>
                <a:cs typeface="Arial" charset="0"/>
                <a:sym typeface="Times New Roman" pitchFamily="18" charset="0"/>
              </a:rPr>
              <a:t>Establecer sistemas de contención que mantengan el polvo dentro del área de trabajo para permitir una limpieza más eficaz al final del día y al finalizar el trabajo;</a:t>
            </a:r>
          </a:p>
          <a:p>
            <a:pPr lvl="1">
              <a:spcBef>
                <a:spcPct val="10000"/>
              </a:spcBef>
            </a:pPr>
            <a:r>
              <a:rPr lang="en-US" sz="1000" smtClean="0">
                <a:solidFill>
                  <a:srgbClr val="000000"/>
                </a:solidFill>
                <a:cs typeface="Arial" charset="0"/>
                <a:sym typeface="Times New Roman" pitchFamily="18" charset="0"/>
              </a:rPr>
              <a:t>Identificar los requisitos de contención para renovaciones internas; e</a:t>
            </a:r>
          </a:p>
          <a:p>
            <a:pPr lvl="1">
              <a:spcBef>
                <a:spcPct val="10000"/>
              </a:spcBef>
            </a:pPr>
            <a:r>
              <a:rPr lang="en-US" sz="1000" smtClean="0">
                <a:solidFill>
                  <a:srgbClr val="000000"/>
                </a:solidFill>
                <a:cs typeface="Arial" charset="0"/>
                <a:sym typeface="Times New Roman" pitchFamily="18" charset="0"/>
              </a:rPr>
              <a:t>Identificar los requisitos de contención para renovaciones externas.</a:t>
            </a:r>
          </a:p>
        </p:txBody>
      </p:sp>
    </p:spTree>
    <p:extLst>
      <p:ext uri="{BB962C8B-B14F-4D97-AF65-F5344CB8AC3E}">
        <p14:creationId xmlns:p14="http://schemas.microsoft.com/office/powerpoint/2010/main" val="3330937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r>
              <a:rPr lang="en-US" smtClean="0"/>
              <a:t>4-</a:t>
            </a:r>
            <a:fld id="{1F2BBD6C-352C-4010-B2D5-0368F8F26D99}" type="slidenum">
              <a:rPr lang="en-US" smtClean="0"/>
              <a:pPr/>
              <a:t>43</a:t>
            </a:fld>
            <a:endParaRPr lang="en-US" smtClean="0"/>
          </a:p>
        </p:txBody>
      </p:sp>
      <p:sp>
        <p:nvSpPr>
          <p:cNvPr id="21507" name="Rectangle 12"/>
          <p:cNvSpPr>
            <a:spLocks noGrp="1" noChangeArrowheads="1"/>
          </p:cNvSpPr>
          <p:nvPr>
            <p:ph type="hdr" sz="quarter"/>
          </p:nvPr>
        </p:nvSpPr>
        <p:spPr>
          <a:noFill/>
        </p:spPr>
        <p:txBody>
          <a:bodyPr/>
          <a:lstStyle/>
          <a:p>
            <a:endParaRPr lang="en-US" smtClean="0"/>
          </a:p>
          <a:p>
            <a:r>
              <a:rPr lang="en-US" smtClean="0"/>
              <a:t>     </a:t>
            </a:r>
            <a:r>
              <a:rPr lang="es-ES_tradnl" smtClean="0"/>
              <a:t>Prácticas seguras con relación al plomo</a:t>
            </a:r>
            <a:r>
              <a:rPr lang="en-US" smtClean="0"/>
              <a:t> en labores de renovación, reparación y pintura</a:t>
            </a:r>
          </a:p>
        </p:txBody>
      </p:sp>
      <p:sp>
        <p:nvSpPr>
          <p:cNvPr id="21508" name="Rectangle 13"/>
          <p:cNvSpPr>
            <a:spLocks noGrp="1" noChangeArrowheads="1"/>
          </p:cNvSpPr>
          <p:nvPr>
            <p:ph type="dt" sz="quarter" idx="1"/>
          </p:nvPr>
        </p:nvSpPr>
        <p:spPr>
          <a:noFill/>
        </p:spPr>
        <p:txBody>
          <a:bodyPr/>
          <a:lstStyle/>
          <a:p>
            <a:r>
              <a:rPr lang="en-US" smtClean="0"/>
              <a:t>Octubre de 2011</a:t>
            </a:r>
          </a:p>
        </p:txBody>
      </p:sp>
      <p:sp>
        <p:nvSpPr>
          <p:cNvPr id="21509" name="Rectangle 5"/>
          <p:cNvSpPr>
            <a:spLocks noChangeArrowheads="1"/>
          </p:cNvSpPr>
          <p:nvPr/>
        </p:nvSpPr>
        <p:spPr bwMode="auto">
          <a:xfrm>
            <a:off x="838200" y="4057650"/>
            <a:ext cx="5486400" cy="4552950"/>
          </a:xfrm>
          <a:prstGeom prst="rect">
            <a:avLst/>
          </a:prstGeom>
          <a:noFill/>
          <a:ln w="9525">
            <a:noFill/>
            <a:miter lim="800000"/>
            <a:headEnd/>
            <a:tailEnd/>
          </a:ln>
        </p:spPr>
        <p:txBody>
          <a:bodyPr lIns="93138" tIns="46569" rIns="93138" bIns="46569"/>
          <a:lstStyle/>
          <a:p>
            <a:pPr>
              <a:lnSpc>
                <a:spcPct val="85000"/>
              </a:lnSpc>
              <a:buFontTx/>
              <a:buNone/>
            </a:pPr>
            <a:r>
              <a:rPr lang="en-US" sz="1100" b="1">
                <a:latin typeface="Times New Roman" pitchFamily="18" charset="0"/>
                <a:cs typeface="Times New Roman" pitchFamily="18" charset="0"/>
                <a:sym typeface="Times New Roman" pitchFamily="18" charset="0"/>
              </a:rPr>
              <a:t>¿</a:t>
            </a:r>
            <a:r>
              <a:rPr lang="en-US" sz="1100" b="1">
                <a:cs typeface="Times New Roman" pitchFamily="18" charset="0"/>
                <a:sym typeface="Times New Roman" pitchFamily="18" charset="0"/>
              </a:rPr>
              <a:t>Qu</a:t>
            </a:r>
            <a:r>
              <a:rPr lang="en-US" sz="1100" b="1">
                <a:latin typeface="Times New Roman" pitchFamily="18" charset="0"/>
                <a:cs typeface="Times New Roman" pitchFamily="18" charset="0"/>
                <a:sym typeface="Times New Roman" pitchFamily="18" charset="0"/>
              </a:rPr>
              <a:t>é</a:t>
            </a:r>
            <a:r>
              <a:rPr lang="en-US" sz="1100" b="1">
                <a:cs typeface="Times New Roman" pitchFamily="18" charset="0"/>
                <a:sym typeface="Times New Roman" pitchFamily="18" charset="0"/>
              </a:rPr>
              <a:t> es la contenci</a:t>
            </a:r>
            <a:r>
              <a:rPr lang="en-US" sz="1100" b="1">
                <a:latin typeface="Times New Roman" pitchFamily="18" charset="0"/>
                <a:cs typeface="Times New Roman" pitchFamily="18" charset="0"/>
                <a:sym typeface="Times New Roman" pitchFamily="18" charset="0"/>
              </a:rPr>
              <a:t>ó</a:t>
            </a:r>
            <a:r>
              <a:rPr lang="en-US" sz="1100" b="1">
                <a:cs typeface="Times New Roman" pitchFamily="18" charset="0"/>
                <a:sym typeface="Times New Roman" pitchFamily="18" charset="0"/>
              </a:rPr>
              <a:t>n?</a:t>
            </a:r>
          </a:p>
          <a:p>
            <a:pPr marL="228600" lvl="1" indent="-114300">
              <a:lnSpc>
                <a:spcPct val="85000"/>
              </a:lnSpc>
            </a:pPr>
            <a:r>
              <a:rPr lang="en-US" sz="900">
                <a:sym typeface="Times New Roman" pitchFamily="18" charset="0"/>
              </a:rPr>
              <a:t>En general, existen muchos grados de contenci</a:t>
            </a:r>
            <a:r>
              <a:rPr lang="en-US" sz="900">
                <a:latin typeface="Times New Roman" pitchFamily="18" charset="0"/>
                <a:sym typeface="Times New Roman" pitchFamily="18" charset="0"/>
              </a:rPr>
              <a:t>ó</a:t>
            </a:r>
            <a:r>
              <a:rPr lang="en-US" sz="900">
                <a:sym typeface="Times New Roman" pitchFamily="18" charset="0"/>
              </a:rPr>
              <a:t>n, que van desde la simple colocaci</a:t>
            </a:r>
            <a:r>
              <a:rPr lang="en-US" sz="900">
                <a:latin typeface="Times New Roman" pitchFamily="18" charset="0"/>
                <a:sym typeface="Times New Roman" pitchFamily="18" charset="0"/>
              </a:rPr>
              <a:t>ó</a:t>
            </a:r>
            <a:r>
              <a:rPr lang="en-US" sz="900">
                <a:sym typeface="Times New Roman" pitchFamily="18" charset="0"/>
              </a:rPr>
              <a:t>n de l</a:t>
            </a:r>
            <a:r>
              <a:rPr lang="en-US" sz="900">
                <a:latin typeface="Times New Roman" pitchFamily="18" charset="0"/>
                <a:sym typeface="Times New Roman" pitchFamily="18" charset="0"/>
              </a:rPr>
              <a:t>á</a:t>
            </a:r>
            <a:r>
              <a:rPr lang="en-US" sz="900">
                <a:sym typeface="Times New Roman" pitchFamily="18" charset="0"/>
              </a:rPr>
              <a:t>minas pl</a:t>
            </a:r>
            <a:r>
              <a:rPr lang="en-US" sz="900">
                <a:latin typeface="Times New Roman" pitchFamily="18" charset="0"/>
                <a:sym typeface="Times New Roman" pitchFamily="18" charset="0"/>
              </a:rPr>
              <a:t>á</a:t>
            </a:r>
            <a:r>
              <a:rPr lang="en-US" sz="900">
                <a:sym typeface="Times New Roman" pitchFamily="18" charset="0"/>
              </a:rPr>
              <a:t>sticas sobre el piso que rodea una peque</a:t>
            </a:r>
            <a:r>
              <a:rPr lang="en-US" sz="900">
                <a:latin typeface="Times New Roman" pitchFamily="18" charset="0"/>
                <a:sym typeface="Times New Roman" pitchFamily="18" charset="0"/>
              </a:rPr>
              <a:t>ñ</a:t>
            </a:r>
            <a:r>
              <a:rPr lang="en-US" sz="900">
                <a:sym typeface="Times New Roman" pitchFamily="18" charset="0"/>
              </a:rPr>
              <a:t>a </a:t>
            </a:r>
            <a:r>
              <a:rPr lang="en-US" sz="900">
                <a:latin typeface="Times New Roman" pitchFamily="18" charset="0"/>
                <a:sym typeface="Times New Roman" pitchFamily="18" charset="0"/>
              </a:rPr>
              <a:t>á</a:t>
            </a:r>
            <a:r>
              <a:rPr lang="en-US" sz="900">
                <a:sym typeface="Times New Roman" pitchFamily="18" charset="0"/>
              </a:rPr>
              <a:t>rea de trabajo hasta un espacio completamente cerrado. Algunos tipos de contenci</a:t>
            </a:r>
            <a:r>
              <a:rPr lang="en-US" sz="900">
                <a:latin typeface="Times New Roman" pitchFamily="18" charset="0"/>
                <a:sym typeface="Times New Roman" pitchFamily="18" charset="0"/>
              </a:rPr>
              <a:t>ó</a:t>
            </a:r>
            <a:r>
              <a:rPr lang="en-US" sz="900">
                <a:sym typeface="Times New Roman" pitchFamily="18" charset="0"/>
              </a:rPr>
              <a:t>n son m</a:t>
            </a:r>
            <a:r>
              <a:rPr lang="en-US" sz="900">
                <a:latin typeface="Times New Roman" pitchFamily="18" charset="0"/>
                <a:sym typeface="Times New Roman" pitchFamily="18" charset="0"/>
              </a:rPr>
              <a:t>á</a:t>
            </a:r>
            <a:r>
              <a:rPr lang="en-US" sz="900">
                <a:sym typeface="Times New Roman" pitchFamily="18" charset="0"/>
              </a:rPr>
              <a:t>s eficaces que otros. </a:t>
            </a:r>
          </a:p>
          <a:p>
            <a:pPr marL="228600" lvl="1" indent="-114300">
              <a:lnSpc>
                <a:spcPct val="85000"/>
              </a:lnSpc>
            </a:pPr>
            <a:r>
              <a:rPr lang="en-US" sz="900">
                <a:sym typeface="Times New Roman" pitchFamily="18" charset="0"/>
              </a:rPr>
              <a:t>Para esta capacitaci</a:t>
            </a:r>
            <a:r>
              <a:rPr lang="en-US" sz="900">
                <a:latin typeface="Times New Roman" pitchFamily="18" charset="0"/>
                <a:sym typeface="Times New Roman" pitchFamily="18" charset="0"/>
              </a:rPr>
              <a:t>ó</a:t>
            </a:r>
            <a:r>
              <a:rPr lang="en-US" sz="900">
                <a:sym typeface="Times New Roman" pitchFamily="18" charset="0"/>
              </a:rPr>
              <a:t>n, </a:t>
            </a:r>
            <a:r>
              <a:rPr lang="en-US" sz="900">
                <a:latin typeface="Times New Roman" pitchFamily="18" charset="0"/>
                <a:sym typeface="Times New Roman" pitchFamily="18" charset="0"/>
              </a:rPr>
              <a:t>“</a:t>
            </a:r>
            <a:r>
              <a:rPr lang="en-US" sz="900">
                <a:sym typeface="Times New Roman" pitchFamily="18" charset="0"/>
              </a:rPr>
              <a:t>contenci</a:t>
            </a:r>
            <a:r>
              <a:rPr lang="en-US" sz="900">
                <a:latin typeface="Times New Roman" pitchFamily="18" charset="0"/>
                <a:sym typeface="Times New Roman" pitchFamily="18" charset="0"/>
              </a:rPr>
              <a:t>ó</a:t>
            </a:r>
            <a:r>
              <a:rPr lang="en-US" sz="900">
                <a:sym typeface="Times New Roman" pitchFamily="18" charset="0"/>
              </a:rPr>
              <a:t>n</a:t>
            </a:r>
            <a:r>
              <a:rPr lang="en-US" sz="900">
                <a:latin typeface="Times New Roman" pitchFamily="18" charset="0"/>
                <a:sym typeface="Times New Roman" pitchFamily="18" charset="0"/>
              </a:rPr>
              <a:t>”</a:t>
            </a:r>
            <a:r>
              <a:rPr lang="en-US" sz="900">
                <a:sym typeface="Times New Roman" pitchFamily="18" charset="0"/>
              </a:rPr>
              <a:t> es una pr</a:t>
            </a:r>
            <a:r>
              <a:rPr lang="en-US" sz="900">
                <a:latin typeface="Times New Roman" pitchFamily="18" charset="0"/>
                <a:sym typeface="Times New Roman" pitchFamily="18" charset="0"/>
              </a:rPr>
              <a:t>á</a:t>
            </a:r>
            <a:r>
              <a:rPr lang="en-US" sz="900">
                <a:sym typeface="Times New Roman" pitchFamily="18" charset="0"/>
              </a:rPr>
              <a:t>ctica que la regla RRP determina como obligatoria para evitar que el polvo y los escombros se propaguen m</a:t>
            </a:r>
            <a:r>
              <a:rPr lang="en-US" sz="900">
                <a:latin typeface="Times New Roman" pitchFamily="18" charset="0"/>
                <a:sym typeface="Times New Roman" pitchFamily="18" charset="0"/>
              </a:rPr>
              <a:t>á</a:t>
            </a:r>
            <a:r>
              <a:rPr lang="en-US" sz="900">
                <a:sym typeface="Times New Roman" pitchFamily="18" charset="0"/>
              </a:rPr>
              <a:t>s all</a:t>
            </a:r>
            <a:r>
              <a:rPr lang="en-US" sz="900">
                <a:latin typeface="Times New Roman" pitchFamily="18" charset="0"/>
                <a:sym typeface="Times New Roman" pitchFamily="18" charset="0"/>
              </a:rPr>
              <a:t>á</a:t>
            </a:r>
            <a:r>
              <a:rPr lang="en-US" sz="900">
                <a:sym typeface="Times New Roman" pitchFamily="18" charset="0"/>
              </a:rPr>
              <a:t> del </a:t>
            </a:r>
            <a:r>
              <a:rPr lang="en-US" sz="900">
                <a:latin typeface="Times New Roman" pitchFamily="18" charset="0"/>
                <a:sym typeface="Times New Roman" pitchFamily="18" charset="0"/>
              </a:rPr>
              <a:t>á</a:t>
            </a:r>
            <a:r>
              <a:rPr lang="en-US" sz="900">
                <a:sym typeface="Times New Roman" pitchFamily="18" charset="0"/>
              </a:rPr>
              <a:t>rea de trabajo.  </a:t>
            </a:r>
          </a:p>
          <a:p>
            <a:pPr marL="228600" lvl="1" indent="-114300">
              <a:lnSpc>
                <a:spcPct val="85000"/>
              </a:lnSpc>
              <a:buFontTx/>
              <a:buNone/>
            </a:pPr>
            <a:endParaRPr lang="en-US">
              <a:sym typeface="Times New Roman" pitchFamily="18" charset="0"/>
            </a:endParaRPr>
          </a:p>
          <a:p>
            <a:pPr>
              <a:lnSpc>
                <a:spcPct val="85000"/>
              </a:lnSpc>
              <a:buFontTx/>
              <a:buNone/>
            </a:pPr>
            <a:r>
              <a:rPr lang="en-US" sz="1100" b="1">
                <a:sym typeface="Times New Roman" pitchFamily="18" charset="0"/>
              </a:rPr>
              <a:t>La contenci</a:t>
            </a:r>
            <a:r>
              <a:rPr lang="en-US" sz="1100" b="1">
                <a:latin typeface="Times New Roman" pitchFamily="18" charset="0"/>
                <a:sym typeface="Times New Roman" pitchFamily="18" charset="0"/>
              </a:rPr>
              <a:t>ó</a:t>
            </a:r>
            <a:r>
              <a:rPr lang="en-US" sz="1100" b="1">
                <a:sym typeface="Times New Roman" pitchFamily="18" charset="0"/>
              </a:rPr>
              <a:t>n del </a:t>
            </a:r>
            <a:r>
              <a:rPr lang="en-US" sz="1100" b="1">
                <a:latin typeface="Times New Roman" pitchFamily="18" charset="0"/>
                <a:sym typeface="Times New Roman" pitchFamily="18" charset="0"/>
              </a:rPr>
              <a:t>á</a:t>
            </a:r>
            <a:r>
              <a:rPr lang="en-US" sz="1100" b="1">
                <a:sym typeface="Times New Roman" pitchFamily="18" charset="0"/>
              </a:rPr>
              <a:t>rea de trabajo incluye lo siguiente:</a:t>
            </a:r>
          </a:p>
          <a:p>
            <a:pPr marL="228600" lvl="1" indent="-114300">
              <a:lnSpc>
                <a:spcPct val="85000"/>
              </a:lnSpc>
            </a:pPr>
            <a:r>
              <a:rPr lang="es-US" sz="900">
                <a:sym typeface="Times New Roman" pitchFamily="18" charset="0"/>
              </a:rPr>
              <a:t>Retiro de objetos y muebles del </a:t>
            </a:r>
            <a:r>
              <a:rPr lang="es-US" sz="900">
                <a:latin typeface="Times New Roman" pitchFamily="18" charset="0"/>
                <a:sym typeface="Times New Roman" pitchFamily="18" charset="0"/>
              </a:rPr>
              <a:t>á</a:t>
            </a:r>
            <a:r>
              <a:rPr lang="es-US" sz="900">
                <a:sym typeface="Times New Roman" pitchFamily="18" charset="0"/>
              </a:rPr>
              <a:t>rea de trabajo o cubrimiento con l</a:t>
            </a:r>
            <a:r>
              <a:rPr lang="es-US" sz="900">
                <a:latin typeface="Times New Roman" pitchFamily="18" charset="0"/>
                <a:sym typeface="Times New Roman" pitchFamily="18" charset="0"/>
              </a:rPr>
              <a:t>á</a:t>
            </a:r>
            <a:r>
              <a:rPr lang="es-US" sz="900">
                <a:sym typeface="Times New Roman" pitchFamily="18" charset="0"/>
              </a:rPr>
              <a:t>minas pl</a:t>
            </a:r>
            <a:r>
              <a:rPr lang="es-US" sz="900">
                <a:latin typeface="Times New Roman" pitchFamily="18" charset="0"/>
                <a:sym typeface="Times New Roman" pitchFamily="18" charset="0"/>
              </a:rPr>
              <a:t>á</a:t>
            </a:r>
            <a:r>
              <a:rPr lang="es-US" sz="900">
                <a:sym typeface="Times New Roman" pitchFamily="18" charset="0"/>
              </a:rPr>
              <a:t>sticas.</a:t>
            </a:r>
          </a:p>
          <a:p>
            <a:pPr marL="228600" lvl="1" indent="-114300">
              <a:lnSpc>
                <a:spcPct val="85000"/>
              </a:lnSpc>
            </a:pPr>
            <a:r>
              <a:rPr lang="es-US" sz="900">
                <a:sym typeface="Times New Roman" pitchFamily="18" charset="0"/>
              </a:rPr>
              <a:t>Cubrimiento de los pisos (o el suelo) con l</a:t>
            </a:r>
            <a:r>
              <a:rPr lang="es-US" sz="900">
                <a:latin typeface="Times New Roman" pitchFamily="18" charset="0"/>
                <a:sym typeface="Times New Roman" pitchFamily="18" charset="0"/>
              </a:rPr>
              <a:t>á</a:t>
            </a:r>
            <a:r>
              <a:rPr lang="es-US" sz="900">
                <a:sym typeface="Times New Roman" pitchFamily="18" charset="0"/>
              </a:rPr>
              <a:t>minas pl</a:t>
            </a:r>
            <a:r>
              <a:rPr lang="es-US" sz="900">
                <a:latin typeface="Times New Roman" pitchFamily="18" charset="0"/>
                <a:sym typeface="Times New Roman" pitchFamily="18" charset="0"/>
              </a:rPr>
              <a:t>á</a:t>
            </a:r>
            <a:r>
              <a:rPr lang="es-US" sz="900">
                <a:sym typeface="Times New Roman" pitchFamily="18" charset="0"/>
              </a:rPr>
              <a:t>sticas en un m</a:t>
            </a:r>
            <a:r>
              <a:rPr lang="es-US" sz="900">
                <a:latin typeface="Times New Roman" pitchFamily="18" charset="0"/>
                <a:sym typeface="Times New Roman" pitchFamily="18" charset="0"/>
              </a:rPr>
              <a:t>í</a:t>
            </a:r>
            <a:r>
              <a:rPr lang="es-US" sz="900">
                <a:sym typeface="Times New Roman" pitchFamily="18" charset="0"/>
              </a:rPr>
              <a:t>nimo de 6 pies para el trabajo interior (10 pies para el trabajo exterior) m</a:t>
            </a:r>
            <a:r>
              <a:rPr lang="es-US" sz="900">
                <a:latin typeface="Times New Roman" pitchFamily="18" charset="0"/>
                <a:sym typeface="Times New Roman" pitchFamily="18" charset="0"/>
              </a:rPr>
              <a:t>á</a:t>
            </a:r>
            <a:r>
              <a:rPr lang="es-US" sz="900">
                <a:sym typeface="Times New Roman" pitchFamily="18" charset="0"/>
              </a:rPr>
              <a:t>s all</a:t>
            </a:r>
            <a:r>
              <a:rPr lang="es-US" sz="900">
                <a:latin typeface="Times New Roman" pitchFamily="18" charset="0"/>
                <a:sym typeface="Times New Roman" pitchFamily="18" charset="0"/>
              </a:rPr>
              <a:t>á</a:t>
            </a:r>
            <a:r>
              <a:rPr lang="es-US" sz="900">
                <a:sym typeface="Times New Roman" pitchFamily="18" charset="0"/>
              </a:rPr>
              <a:t> de las superficies que se renueven</a:t>
            </a:r>
            <a:r>
              <a:rPr lang="en-US" sz="900">
                <a:sym typeface="Times New Roman" pitchFamily="18" charset="0"/>
              </a:rPr>
              <a:t>.</a:t>
            </a:r>
          </a:p>
          <a:p>
            <a:pPr marL="685800" lvl="2" indent="-114300">
              <a:lnSpc>
                <a:spcPct val="85000"/>
              </a:lnSpc>
            </a:pPr>
            <a:r>
              <a:rPr lang="es-US" sz="900">
                <a:sym typeface="Times New Roman" pitchFamily="18" charset="0"/>
              </a:rPr>
              <a:t>Se requiere contención vertical para toda renovación exterior dentro de los 10 pies de la línea de la propiedad.</a:t>
            </a:r>
          </a:p>
          <a:p>
            <a:pPr marL="685800" lvl="2" indent="-114300">
              <a:lnSpc>
                <a:spcPct val="85000"/>
              </a:lnSpc>
            </a:pPr>
            <a:r>
              <a:rPr lang="es-US" sz="900">
                <a:sym typeface="Times New Roman" pitchFamily="18" charset="0"/>
              </a:rPr>
              <a:t>Puede que también sea necesario cubrir áreas más grandes con láminas plásticas desechables a fin de evitar que el polvo se disperse.</a:t>
            </a:r>
          </a:p>
          <a:p>
            <a:pPr marL="685800" lvl="2" indent="-114300">
              <a:lnSpc>
                <a:spcPct val="85000"/>
              </a:lnSpc>
            </a:pPr>
            <a:r>
              <a:rPr lang="es-US" sz="900">
                <a:sym typeface="Times New Roman" pitchFamily="18" charset="0"/>
              </a:rPr>
              <a:t>Se puede usar áreas de contención más reducidas si se toman precauciones adicionales, como la contención vertical, para detener la propagación de polvo y minimizar el área que se tiene que limpiar. </a:t>
            </a:r>
          </a:p>
          <a:p>
            <a:pPr marL="228600" lvl="1" indent="-114300">
              <a:lnSpc>
                <a:spcPct val="85000"/>
              </a:lnSpc>
            </a:pPr>
            <a:r>
              <a:rPr lang="es-US" sz="900">
                <a:sym typeface="Times New Roman" pitchFamily="18" charset="0"/>
              </a:rPr>
              <a:t>Cierre de ventanas y puertas, y uso de l</a:t>
            </a:r>
            <a:r>
              <a:rPr lang="es-US" sz="900">
                <a:latin typeface="Times New Roman" pitchFamily="18" charset="0"/>
                <a:sym typeface="Times New Roman" pitchFamily="18" charset="0"/>
              </a:rPr>
              <a:t>á</a:t>
            </a:r>
            <a:r>
              <a:rPr lang="es-US" sz="900">
                <a:sym typeface="Times New Roman" pitchFamily="18" charset="0"/>
              </a:rPr>
              <a:t>minas pl</a:t>
            </a:r>
            <a:r>
              <a:rPr lang="es-US" sz="900">
                <a:latin typeface="Times New Roman" pitchFamily="18" charset="0"/>
                <a:sym typeface="Times New Roman" pitchFamily="18" charset="0"/>
              </a:rPr>
              <a:t>á</a:t>
            </a:r>
            <a:r>
              <a:rPr lang="es-US" sz="900">
                <a:sym typeface="Times New Roman" pitchFamily="18" charset="0"/>
              </a:rPr>
              <a:t>sticas para sellar puertas y conductos de aire en el </a:t>
            </a:r>
            <a:r>
              <a:rPr lang="es-US" sz="900">
                <a:latin typeface="Times New Roman" pitchFamily="18" charset="0"/>
                <a:sym typeface="Times New Roman" pitchFamily="18" charset="0"/>
              </a:rPr>
              <a:t>á</a:t>
            </a:r>
            <a:r>
              <a:rPr lang="es-US" sz="900">
                <a:sym typeface="Times New Roman" pitchFamily="18" charset="0"/>
              </a:rPr>
              <a:t>rea de trabajo.</a:t>
            </a:r>
          </a:p>
          <a:p>
            <a:pPr marL="228600" lvl="1" indent="-114300">
              <a:lnSpc>
                <a:spcPct val="85000"/>
              </a:lnSpc>
            </a:pPr>
            <a:r>
              <a:rPr lang="es-US" sz="900">
                <a:sym typeface="Times New Roman" pitchFamily="18" charset="0"/>
              </a:rPr>
              <a:t>Cubrimiento de las puertas que se utilizan para ingresar en el </a:t>
            </a:r>
            <a:r>
              <a:rPr lang="es-US" sz="900">
                <a:latin typeface="Times New Roman" pitchFamily="18" charset="0"/>
                <a:sym typeface="Times New Roman" pitchFamily="18" charset="0"/>
              </a:rPr>
              <a:t>á</a:t>
            </a:r>
            <a:r>
              <a:rPr lang="es-US" sz="900">
                <a:sym typeface="Times New Roman" pitchFamily="18" charset="0"/>
              </a:rPr>
              <a:t>rea de trabajo utilizando l</a:t>
            </a:r>
            <a:r>
              <a:rPr lang="es-US" sz="900">
                <a:latin typeface="Times New Roman" pitchFamily="18" charset="0"/>
                <a:sym typeface="Times New Roman" pitchFamily="18" charset="0"/>
              </a:rPr>
              <a:t>á</a:t>
            </a:r>
            <a:r>
              <a:rPr lang="es-US" sz="900">
                <a:sym typeface="Times New Roman" pitchFamily="18" charset="0"/>
              </a:rPr>
              <a:t>minas pl</a:t>
            </a:r>
            <a:r>
              <a:rPr lang="es-US" sz="900">
                <a:latin typeface="Times New Roman" pitchFamily="18" charset="0"/>
                <a:sym typeface="Times New Roman" pitchFamily="18" charset="0"/>
              </a:rPr>
              <a:t>á</a:t>
            </a:r>
            <a:r>
              <a:rPr lang="es-US" sz="900">
                <a:sym typeface="Times New Roman" pitchFamily="18" charset="0"/>
              </a:rPr>
              <a:t>sticas de forma que permita el ingreso de los trabajadores, pero que a la vez contenga el polvo y los escombros dentro del </a:t>
            </a:r>
            <a:r>
              <a:rPr lang="es-US" sz="900">
                <a:latin typeface="Times New Roman" pitchFamily="18" charset="0"/>
                <a:sym typeface="Times New Roman" pitchFamily="18" charset="0"/>
              </a:rPr>
              <a:t>á</a:t>
            </a:r>
            <a:r>
              <a:rPr lang="es-US" sz="900">
                <a:sym typeface="Times New Roman" pitchFamily="18" charset="0"/>
              </a:rPr>
              <a:t>rea de trabajo.</a:t>
            </a:r>
          </a:p>
          <a:p>
            <a:pPr marL="228600" lvl="1" indent="-114300">
              <a:lnSpc>
                <a:spcPct val="85000"/>
              </a:lnSpc>
              <a:buFontTx/>
              <a:buNone/>
            </a:pPr>
            <a:endParaRPr lang="en-US">
              <a:sym typeface="Times New Roman" pitchFamily="18" charset="0"/>
            </a:endParaRPr>
          </a:p>
          <a:p>
            <a:pPr>
              <a:lnSpc>
                <a:spcPct val="85000"/>
              </a:lnSpc>
              <a:buFontTx/>
              <a:buNone/>
            </a:pPr>
            <a:r>
              <a:rPr lang="en-US" sz="1100" b="1" u="sng">
                <a:cs typeface="Times New Roman" pitchFamily="18" charset="0"/>
                <a:sym typeface="Times New Roman" pitchFamily="18" charset="0"/>
              </a:rPr>
              <a:t>La regla RRP determina que la contenci</a:t>
            </a:r>
            <a:r>
              <a:rPr lang="en-US" sz="1100" b="1" u="sng">
                <a:latin typeface="Times New Roman" pitchFamily="18" charset="0"/>
                <a:cs typeface="Times New Roman" pitchFamily="18" charset="0"/>
                <a:sym typeface="Times New Roman" pitchFamily="18" charset="0"/>
              </a:rPr>
              <a:t>ó</a:t>
            </a:r>
            <a:r>
              <a:rPr lang="en-US" sz="1100" b="1" u="sng">
                <a:cs typeface="Times New Roman" pitchFamily="18" charset="0"/>
                <a:sym typeface="Times New Roman" pitchFamily="18" charset="0"/>
              </a:rPr>
              <a:t>n es obligatoria</a:t>
            </a:r>
            <a:r>
              <a:rPr lang="en-US" sz="1100" b="1">
                <a:cs typeface="Times New Roman" pitchFamily="18" charset="0"/>
                <a:sym typeface="Times New Roman" pitchFamily="18" charset="0"/>
              </a:rPr>
              <a:t> debido a que:</a:t>
            </a:r>
          </a:p>
          <a:p>
            <a:pPr marL="228600" lvl="1" indent="-114300">
              <a:lnSpc>
                <a:spcPct val="85000"/>
              </a:lnSpc>
            </a:pPr>
            <a:r>
              <a:rPr lang="en-US" sz="900" b="1">
                <a:cs typeface="Times New Roman" pitchFamily="18" charset="0"/>
                <a:sym typeface="Times New Roman" pitchFamily="18" charset="0"/>
              </a:rPr>
              <a:t>Reduce el riesgo para usted y los residentes</a:t>
            </a:r>
            <a:r>
              <a:rPr lang="en-US" sz="900">
                <a:sym typeface="Times New Roman" pitchFamily="18" charset="0"/>
              </a:rPr>
              <a:t>. Acatar los requisitos de instalaci</a:t>
            </a:r>
            <a:r>
              <a:rPr lang="en-US" sz="900">
                <a:latin typeface="Times New Roman" pitchFamily="18" charset="0"/>
                <a:sym typeface="Times New Roman" pitchFamily="18" charset="0"/>
              </a:rPr>
              <a:t>ó</a:t>
            </a:r>
            <a:r>
              <a:rPr lang="en-US" sz="900">
                <a:sym typeface="Times New Roman" pitchFamily="18" charset="0"/>
              </a:rPr>
              <a:t>n del </a:t>
            </a:r>
            <a:r>
              <a:rPr lang="en-US" sz="900">
                <a:latin typeface="Times New Roman" pitchFamily="18" charset="0"/>
                <a:sym typeface="Times New Roman" pitchFamily="18" charset="0"/>
              </a:rPr>
              <a:t>á</a:t>
            </a:r>
            <a:r>
              <a:rPr lang="en-US" sz="900">
                <a:sym typeface="Times New Roman" pitchFamily="18" charset="0"/>
              </a:rPr>
              <a:t>rea de trabajo de este m</a:t>
            </a:r>
            <a:r>
              <a:rPr lang="en-US" sz="900">
                <a:latin typeface="Times New Roman" pitchFamily="18" charset="0"/>
                <a:sym typeface="Times New Roman" pitchFamily="18" charset="0"/>
              </a:rPr>
              <a:t>ó</a:t>
            </a:r>
            <a:r>
              <a:rPr lang="en-US" sz="900">
                <a:sym typeface="Times New Roman" pitchFamily="18" charset="0"/>
              </a:rPr>
              <a:t>dulo lo proteger</a:t>
            </a:r>
            <a:r>
              <a:rPr lang="en-US" sz="900">
                <a:latin typeface="Times New Roman" pitchFamily="18" charset="0"/>
                <a:sym typeface="Times New Roman" pitchFamily="18" charset="0"/>
              </a:rPr>
              <a:t>á</a:t>
            </a:r>
            <a:r>
              <a:rPr lang="en-US" sz="900">
                <a:sym typeface="Times New Roman" pitchFamily="18" charset="0"/>
              </a:rPr>
              <a:t> a usted, a sus colegas y a los residentes mediante </a:t>
            </a:r>
            <a:r>
              <a:rPr lang="es-ES_tradnl" sz="900">
                <a:sym typeface="Times New Roman" pitchFamily="18" charset="0"/>
              </a:rPr>
              <a:t>el confinamiento </a:t>
            </a:r>
            <a:r>
              <a:rPr lang="en-US" sz="900">
                <a:sym typeface="Times New Roman" pitchFamily="18" charset="0"/>
              </a:rPr>
              <a:t>del polvo y </a:t>
            </a:r>
            <a:r>
              <a:rPr lang="es-ES_tradnl" sz="900">
                <a:sym typeface="Times New Roman" pitchFamily="18" charset="0"/>
              </a:rPr>
              <a:t>de </a:t>
            </a:r>
            <a:r>
              <a:rPr lang="en-US" sz="900">
                <a:sym typeface="Times New Roman" pitchFamily="18" charset="0"/>
              </a:rPr>
              <a:t>los escombros que contengan plomo </a:t>
            </a:r>
            <a:r>
              <a:rPr lang="es-ES_tradnl" sz="900">
                <a:sym typeface="Times New Roman" pitchFamily="18" charset="0"/>
              </a:rPr>
              <a:t>en</a:t>
            </a:r>
            <a:r>
              <a:rPr lang="en-US" sz="900">
                <a:sym typeface="Times New Roman" pitchFamily="18" charset="0"/>
              </a:rPr>
              <a:t> un </a:t>
            </a:r>
            <a:r>
              <a:rPr lang="en-US" sz="900">
                <a:latin typeface="Times New Roman" pitchFamily="18" charset="0"/>
                <a:sym typeface="Times New Roman" pitchFamily="18" charset="0"/>
              </a:rPr>
              <a:t>á</a:t>
            </a:r>
            <a:r>
              <a:rPr lang="en-US" sz="900">
                <a:sym typeface="Times New Roman" pitchFamily="18" charset="0"/>
              </a:rPr>
              <a:t>rea definida y </a:t>
            </a:r>
            <a:r>
              <a:rPr lang="es-ES_tradnl" sz="900">
                <a:sym typeface="Times New Roman" pitchFamily="18" charset="0"/>
              </a:rPr>
              <a:t>delimitada</a:t>
            </a:r>
            <a:r>
              <a:rPr lang="en-US" sz="900">
                <a:sym typeface="Times New Roman" pitchFamily="18" charset="0"/>
              </a:rPr>
              <a:t>. </a:t>
            </a:r>
            <a:r>
              <a:rPr lang="es-ES_tradnl" sz="900">
                <a:sym typeface="Times New Roman" pitchFamily="18" charset="0"/>
              </a:rPr>
              <a:t>El confinamiento </a:t>
            </a:r>
            <a:r>
              <a:rPr lang="en-US" sz="900">
                <a:sym typeface="Times New Roman" pitchFamily="18" charset="0"/>
              </a:rPr>
              <a:t>del plomo es una consideraci</a:t>
            </a:r>
            <a:r>
              <a:rPr lang="en-US" sz="900">
                <a:latin typeface="Times New Roman" pitchFamily="18" charset="0"/>
                <a:sym typeface="Times New Roman" pitchFamily="18" charset="0"/>
              </a:rPr>
              <a:t>ó</a:t>
            </a:r>
            <a:r>
              <a:rPr lang="en-US" sz="900">
                <a:sym typeface="Times New Roman" pitchFamily="18" charset="0"/>
              </a:rPr>
              <a:t>n importante para evitar la exposici</a:t>
            </a:r>
            <a:r>
              <a:rPr lang="en-US" sz="900">
                <a:latin typeface="Times New Roman" pitchFamily="18" charset="0"/>
                <a:sym typeface="Times New Roman" pitchFamily="18" charset="0"/>
              </a:rPr>
              <a:t>ó</a:t>
            </a:r>
            <a:r>
              <a:rPr lang="en-US" sz="900">
                <a:sym typeface="Times New Roman" pitchFamily="18" charset="0"/>
              </a:rPr>
              <a:t>n. La disminuci</a:t>
            </a:r>
            <a:r>
              <a:rPr lang="en-US" sz="900">
                <a:latin typeface="Times New Roman" pitchFamily="18" charset="0"/>
                <a:sym typeface="Times New Roman" pitchFamily="18" charset="0"/>
              </a:rPr>
              <a:t>ó</a:t>
            </a:r>
            <a:r>
              <a:rPr lang="en-US" sz="900">
                <a:sym typeface="Times New Roman" pitchFamily="18" charset="0"/>
              </a:rPr>
              <a:t>n del riesgo para usted y sus colegas tambi</a:t>
            </a:r>
            <a:r>
              <a:rPr lang="en-US" sz="900">
                <a:latin typeface="Times New Roman" pitchFamily="18" charset="0"/>
                <a:sym typeface="Times New Roman" pitchFamily="18" charset="0"/>
              </a:rPr>
              <a:t>é</a:t>
            </a:r>
            <a:r>
              <a:rPr lang="en-US" sz="900">
                <a:sym typeface="Times New Roman" pitchFamily="18" charset="0"/>
              </a:rPr>
              <a:t>n depende del uso de equipo</a:t>
            </a:r>
            <a:r>
              <a:rPr lang="es-ES_tradnl" sz="900">
                <a:sym typeface="Times New Roman" pitchFamily="18" charset="0"/>
              </a:rPr>
              <a:t>s</a:t>
            </a:r>
            <a:r>
              <a:rPr lang="en-US" sz="900">
                <a:sym typeface="Times New Roman" pitchFamily="18" charset="0"/>
              </a:rPr>
              <a:t> de protecci</a:t>
            </a:r>
            <a:r>
              <a:rPr lang="en-US" sz="900">
                <a:latin typeface="Times New Roman" pitchFamily="18" charset="0"/>
                <a:sym typeface="Times New Roman" pitchFamily="18" charset="0"/>
              </a:rPr>
              <a:t>ó</a:t>
            </a:r>
            <a:r>
              <a:rPr lang="en-US" sz="900">
                <a:sym typeface="Times New Roman" pitchFamily="18" charset="0"/>
              </a:rPr>
              <a:t>n personal.</a:t>
            </a:r>
          </a:p>
          <a:p>
            <a:pPr marL="228600" lvl="1" indent="-114300">
              <a:lnSpc>
                <a:spcPct val="85000"/>
              </a:lnSpc>
            </a:pPr>
            <a:r>
              <a:rPr lang="en-US" sz="900" b="1">
                <a:sym typeface="Times New Roman" pitchFamily="18" charset="0"/>
              </a:rPr>
              <a:t>Facilita la limpieza </a:t>
            </a:r>
            <a:r>
              <a:rPr lang="es-ES_tradnl" sz="900" b="1">
                <a:sym typeface="Times New Roman" pitchFamily="18" charset="0"/>
              </a:rPr>
              <a:t>eficiente</a:t>
            </a:r>
            <a:r>
              <a:rPr lang="en-US" sz="900">
                <a:sym typeface="Times New Roman" pitchFamily="18" charset="0"/>
              </a:rPr>
              <a:t> </a:t>
            </a:r>
            <a:r>
              <a:rPr lang="en-US" sz="900" b="1">
                <a:cs typeface="Times New Roman" pitchFamily="18" charset="0"/>
                <a:sym typeface="Times New Roman" pitchFamily="18" charset="0"/>
              </a:rPr>
              <a:t>del </a:t>
            </a:r>
            <a:r>
              <a:rPr lang="en-US" sz="900" b="1">
                <a:latin typeface="Times New Roman" pitchFamily="18" charset="0"/>
                <a:cs typeface="Times New Roman" pitchFamily="18" charset="0"/>
                <a:sym typeface="Times New Roman" pitchFamily="18" charset="0"/>
              </a:rPr>
              <a:t>á</a:t>
            </a:r>
            <a:r>
              <a:rPr lang="en-US" sz="900" b="1">
                <a:cs typeface="Times New Roman" pitchFamily="18" charset="0"/>
                <a:sym typeface="Times New Roman" pitchFamily="18" charset="0"/>
              </a:rPr>
              <a:t>rea de trabajo. </a:t>
            </a:r>
            <a:r>
              <a:rPr lang="en-US" sz="900">
                <a:sym typeface="Times New Roman" pitchFamily="18" charset="0"/>
              </a:rPr>
              <a:t>El proceso de </a:t>
            </a:r>
            <a:r>
              <a:rPr lang="es-ES_tradnl" sz="900">
                <a:sym typeface="Times New Roman" pitchFamily="18" charset="0"/>
              </a:rPr>
              <a:t>configuraci</a:t>
            </a:r>
            <a:r>
              <a:rPr lang="es-ES_tradnl" sz="900">
                <a:latin typeface="Times New Roman" pitchFamily="18" charset="0"/>
                <a:sym typeface="Times New Roman" pitchFamily="18" charset="0"/>
              </a:rPr>
              <a:t>ó</a:t>
            </a:r>
            <a:r>
              <a:rPr lang="es-ES_tradnl" sz="900">
                <a:sym typeface="Times New Roman" pitchFamily="18" charset="0"/>
              </a:rPr>
              <a:t>n anterior </a:t>
            </a:r>
            <a:r>
              <a:rPr lang="en-US" sz="900">
                <a:sym typeface="Times New Roman" pitchFamily="18" charset="0"/>
              </a:rPr>
              <a:t>al trabajo es esencial para mantener el polvo que contiene plomo </a:t>
            </a:r>
            <a:r>
              <a:rPr lang="es-ES_tradnl" sz="900">
                <a:sym typeface="Times New Roman" pitchFamily="18" charset="0"/>
              </a:rPr>
              <a:t>encerrado</a:t>
            </a:r>
            <a:r>
              <a:rPr lang="en-US" sz="900">
                <a:sym typeface="Times New Roman" pitchFamily="18" charset="0"/>
              </a:rPr>
              <a:t> </a:t>
            </a:r>
            <a:r>
              <a:rPr lang="es-ES_tradnl" sz="900">
                <a:sym typeface="Times New Roman" pitchFamily="18" charset="0"/>
              </a:rPr>
              <a:t>en e</a:t>
            </a:r>
            <a:r>
              <a:rPr lang="en-US" sz="900">
                <a:sym typeface="Times New Roman" pitchFamily="18" charset="0"/>
              </a:rPr>
              <a:t>l </a:t>
            </a:r>
            <a:r>
              <a:rPr lang="en-US" sz="900">
                <a:latin typeface="Times New Roman" pitchFamily="18" charset="0"/>
                <a:sym typeface="Times New Roman" pitchFamily="18" charset="0"/>
              </a:rPr>
              <a:t>á</a:t>
            </a:r>
            <a:r>
              <a:rPr lang="en-US" sz="900">
                <a:sym typeface="Times New Roman" pitchFamily="18" charset="0"/>
              </a:rPr>
              <a:t>rea de trabajo donde puede limpiarse f</a:t>
            </a:r>
            <a:r>
              <a:rPr lang="en-US" sz="900">
                <a:latin typeface="Times New Roman" pitchFamily="18" charset="0"/>
                <a:sym typeface="Times New Roman" pitchFamily="18" charset="0"/>
              </a:rPr>
              <a:t>á</a:t>
            </a:r>
            <a:r>
              <a:rPr lang="en-US" sz="900">
                <a:sym typeface="Times New Roman" pitchFamily="18" charset="0"/>
              </a:rPr>
              <a:t>cilmente. La contenci</a:t>
            </a:r>
            <a:r>
              <a:rPr lang="en-US" sz="900">
                <a:latin typeface="Times New Roman" pitchFamily="18" charset="0"/>
                <a:sym typeface="Times New Roman" pitchFamily="18" charset="0"/>
              </a:rPr>
              <a:t>ó</a:t>
            </a:r>
            <a:r>
              <a:rPr lang="en-US" sz="900">
                <a:sym typeface="Times New Roman" pitchFamily="18" charset="0"/>
              </a:rPr>
              <a:t>n adecuada del </a:t>
            </a:r>
            <a:r>
              <a:rPr lang="en-US" sz="900">
                <a:latin typeface="Times New Roman" pitchFamily="18" charset="0"/>
                <a:sym typeface="Times New Roman" pitchFamily="18" charset="0"/>
              </a:rPr>
              <a:t>á</a:t>
            </a:r>
            <a:r>
              <a:rPr lang="en-US" sz="900">
                <a:sym typeface="Times New Roman" pitchFamily="18" charset="0"/>
              </a:rPr>
              <a:t>rea de trabajo ayuda a limitar la superficie que debe limpiar despu</a:t>
            </a:r>
            <a:r>
              <a:rPr lang="en-US" sz="900">
                <a:latin typeface="Times New Roman" pitchFamily="18" charset="0"/>
                <a:sym typeface="Times New Roman" pitchFamily="18" charset="0"/>
              </a:rPr>
              <a:t>é</a:t>
            </a:r>
            <a:r>
              <a:rPr lang="en-US" sz="900">
                <a:sym typeface="Times New Roman" pitchFamily="18" charset="0"/>
              </a:rPr>
              <a:t>s de finalizar el trabajo. Saber exactamente d</a:t>
            </a:r>
            <a:r>
              <a:rPr lang="en-US" sz="900">
                <a:latin typeface="Times New Roman" pitchFamily="18" charset="0"/>
                <a:sym typeface="Times New Roman" pitchFamily="18" charset="0"/>
              </a:rPr>
              <a:t>ó</a:t>
            </a:r>
            <a:r>
              <a:rPr lang="en-US" sz="900">
                <a:sym typeface="Times New Roman" pitchFamily="18" charset="0"/>
              </a:rPr>
              <a:t>nde limpiar es un factor importante para ahorrar </a:t>
            </a:r>
            <a:r>
              <a:rPr lang="es-ES_tradnl" sz="900">
                <a:sym typeface="Times New Roman" pitchFamily="18" charset="0"/>
              </a:rPr>
              <a:t>el </a:t>
            </a:r>
            <a:r>
              <a:rPr lang="en-US" sz="900">
                <a:sym typeface="Times New Roman" pitchFamily="18" charset="0"/>
              </a:rPr>
              <a:t>tiempo (y </a:t>
            </a:r>
            <a:r>
              <a:rPr lang="es-ES_tradnl" sz="900">
                <a:sym typeface="Times New Roman" pitchFamily="18" charset="0"/>
              </a:rPr>
              <a:t>el </a:t>
            </a:r>
            <a:r>
              <a:rPr lang="en-US" sz="900">
                <a:sym typeface="Times New Roman" pitchFamily="18" charset="0"/>
              </a:rPr>
              <a:t>dinero) invertidos en la limpieza.</a:t>
            </a:r>
          </a:p>
        </p:txBody>
      </p:sp>
      <p:sp>
        <p:nvSpPr>
          <p:cNvPr id="21510" name="Rectangle 20"/>
          <p:cNvSpPr>
            <a:spLocks noGrp="1" noRot="1" noChangeAspect="1" noChangeArrowheads="1" noTextEdit="1"/>
          </p:cNvSpPr>
          <p:nvPr>
            <p:ph type="sldImg"/>
          </p:nvPr>
        </p:nvSpPr>
        <p:spPr>
          <a:xfrm>
            <a:off x="1144588" y="515938"/>
            <a:ext cx="4648200" cy="3486150"/>
          </a:xfrm>
          <a:ln/>
        </p:spPr>
      </p:sp>
      <p:sp>
        <p:nvSpPr>
          <p:cNvPr id="21511" name="Rectangle 21"/>
          <p:cNvSpPr>
            <a:spLocks noGrp="1" noChangeArrowheads="1"/>
          </p:cNvSpPr>
          <p:nvPr>
            <p:ph type="body" idx="1"/>
          </p:nvPr>
        </p:nvSpPr>
        <p:spPr>
          <a:xfrm>
            <a:off x="1219200" y="4051300"/>
            <a:ext cx="5527675" cy="4559300"/>
          </a:xfrm>
          <a:noFill/>
          <a:ln/>
        </p:spPr>
        <p:txBody>
          <a:bodyPr/>
          <a:lstStyle/>
          <a:p>
            <a:endParaRPr lang="en-US" smtClean="0"/>
          </a:p>
          <a:p>
            <a:endParaRPr lang="en-US" smtClean="0"/>
          </a:p>
        </p:txBody>
      </p:sp>
    </p:spTree>
    <p:extLst>
      <p:ext uri="{BB962C8B-B14F-4D97-AF65-F5344CB8AC3E}">
        <p14:creationId xmlns:p14="http://schemas.microsoft.com/office/powerpoint/2010/main" val="2180824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1"/>
          <p:cNvSpPr>
            <a:spLocks noGrp="1" noChangeArrowheads="1"/>
          </p:cNvSpPr>
          <p:nvPr>
            <p:ph type="sldNum" sz="quarter" idx="5"/>
          </p:nvPr>
        </p:nvSpPr>
        <p:spPr>
          <a:noFill/>
        </p:spPr>
        <p:txBody>
          <a:bodyPr/>
          <a:lstStyle/>
          <a:p>
            <a:r>
              <a:rPr lang="en-US" smtClean="0"/>
              <a:t>4-</a:t>
            </a:r>
            <a:fld id="{AD20A0E6-8EF2-4736-AE4D-73ABB683E914}" type="slidenum">
              <a:rPr lang="en-US" smtClean="0"/>
              <a:pPr/>
              <a:t>44</a:t>
            </a:fld>
            <a:endParaRPr lang="en-US" smtClean="0"/>
          </a:p>
        </p:txBody>
      </p:sp>
      <p:sp>
        <p:nvSpPr>
          <p:cNvPr id="22531" name="Rectangle 12"/>
          <p:cNvSpPr>
            <a:spLocks noGrp="1" noChangeArrowheads="1"/>
          </p:cNvSpPr>
          <p:nvPr>
            <p:ph type="hdr" sz="quarter"/>
          </p:nvPr>
        </p:nvSpPr>
        <p:spPr>
          <a:noFill/>
        </p:spPr>
        <p:txBody>
          <a:bodyPr/>
          <a:lstStyle/>
          <a:p>
            <a:endParaRPr lang="en-US" smtClean="0"/>
          </a:p>
          <a:p>
            <a:r>
              <a:rPr lang="en-US" smtClean="0"/>
              <a:t>     </a:t>
            </a:r>
            <a:r>
              <a:rPr lang="es-ES_tradnl" smtClean="0"/>
              <a:t>Prácticas seguras con relación al plomo</a:t>
            </a:r>
            <a:r>
              <a:rPr lang="en-US" smtClean="0"/>
              <a:t> en labores de renovación, reparación y pintura</a:t>
            </a:r>
          </a:p>
        </p:txBody>
      </p:sp>
      <p:sp>
        <p:nvSpPr>
          <p:cNvPr id="22532" name="Rectangle 13"/>
          <p:cNvSpPr>
            <a:spLocks noGrp="1" noChangeArrowheads="1"/>
          </p:cNvSpPr>
          <p:nvPr>
            <p:ph type="dt" sz="quarter" idx="1"/>
          </p:nvPr>
        </p:nvSpPr>
        <p:spPr>
          <a:noFill/>
        </p:spPr>
        <p:txBody>
          <a:bodyPr/>
          <a:lstStyle/>
          <a:p>
            <a:r>
              <a:rPr lang="en-US" smtClean="0"/>
              <a:t>Octubre de 2011</a:t>
            </a:r>
          </a:p>
        </p:txBody>
      </p:sp>
      <p:sp>
        <p:nvSpPr>
          <p:cNvPr id="22533" name="Rectangle 2"/>
          <p:cNvSpPr>
            <a:spLocks noGrp="1" noRot="1" noChangeAspect="1" noChangeArrowheads="1" noTextEdit="1"/>
          </p:cNvSpPr>
          <p:nvPr>
            <p:ph type="sldImg"/>
          </p:nvPr>
        </p:nvSpPr>
        <p:spPr>
          <a:xfrm>
            <a:off x="1217613" y="663575"/>
            <a:ext cx="4649787" cy="3487738"/>
          </a:xfrm>
          <a:ln/>
        </p:spPr>
      </p:sp>
      <p:sp>
        <p:nvSpPr>
          <p:cNvPr id="22534" name="Rectangle 3"/>
          <p:cNvSpPr>
            <a:spLocks noGrp="1" noChangeArrowheads="1"/>
          </p:cNvSpPr>
          <p:nvPr>
            <p:ph type="body" idx="1"/>
          </p:nvPr>
        </p:nvSpPr>
        <p:spPr>
          <a:xfrm>
            <a:off x="803275" y="4279900"/>
            <a:ext cx="5695950" cy="4635500"/>
          </a:xfrm>
          <a:noFill/>
          <a:ln/>
        </p:spPr>
        <p:txBody>
          <a:bodyPr/>
          <a:lstStyle/>
          <a:p>
            <a:pPr>
              <a:lnSpc>
                <a:spcPct val="85000"/>
              </a:lnSpc>
              <a:spcBef>
                <a:spcPct val="10000"/>
              </a:spcBef>
            </a:pPr>
            <a:r>
              <a:rPr lang="en-US" sz="900" smtClean="0">
                <a:solidFill>
                  <a:srgbClr val="000000"/>
                </a:solidFill>
                <a:cs typeface="Arial" charset="0"/>
                <a:sym typeface="Times New Roman" pitchFamily="18" charset="0"/>
              </a:rPr>
              <a:t>Si no planifica ni contiene el </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rea de trabajo correctamente,</a:t>
            </a:r>
            <a:r>
              <a:rPr lang="en-US" sz="900" smtClean="0">
                <a:solidFill>
                  <a:srgbClr val="000000"/>
                </a:solidFill>
                <a:cs typeface="Times New Roman" pitchFamily="18" charset="0"/>
                <a:sym typeface="Times New Roman" pitchFamily="18" charset="0"/>
              </a:rPr>
              <a:t> el </a:t>
            </a:r>
            <a:r>
              <a:rPr lang="en-US" sz="900" smtClean="0">
                <a:solidFill>
                  <a:srgbClr val="000000"/>
                </a:solidFill>
                <a:cs typeface="Arial" charset="0"/>
                <a:sym typeface="Times New Roman" pitchFamily="18" charset="0"/>
              </a:rPr>
              <a:t>polvo y los escombros creados por </a:t>
            </a:r>
            <a:r>
              <a:rPr lang="en-US" sz="900" smtClean="0">
                <a:solidFill>
                  <a:srgbClr val="000000"/>
                </a:solidFill>
                <a:cs typeface="Times New Roman" pitchFamily="18" charset="0"/>
                <a:sym typeface="Times New Roman" pitchFamily="18" charset="0"/>
              </a:rPr>
              <a:t>la renovaci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pueden </a:t>
            </a:r>
            <a:r>
              <a:rPr lang="en-US" sz="900" smtClean="0">
                <a:solidFill>
                  <a:srgbClr val="000000"/>
                </a:solidFill>
                <a:cs typeface="Arial" charset="0"/>
                <a:sym typeface="Times New Roman" pitchFamily="18" charset="0"/>
              </a:rPr>
              <a:t>propagarse m</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s all</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 del </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rea contenida m</a:t>
            </a:r>
            <a:r>
              <a:rPr lang="en-US" sz="900" smtClean="0">
                <a:solidFill>
                  <a:srgbClr val="000000"/>
                </a:solidFill>
                <a:latin typeface="Times New Roman" pitchFamily="18" charset="0"/>
                <a:cs typeface="Arial" charset="0"/>
                <a:sym typeface="Times New Roman" pitchFamily="18" charset="0"/>
              </a:rPr>
              <a:t>í</a:t>
            </a:r>
            <a:r>
              <a:rPr lang="en-US" sz="900" smtClean="0">
                <a:solidFill>
                  <a:srgbClr val="000000"/>
                </a:solidFill>
                <a:cs typeface="Arial" charset="0"/>
                <a:sym typeface="Times New Roman" pitchFamily="18" charset="0"/>
              </a:rPr>
              <a:t>nima que exige la </a:t>
            </a:r>
            <a:r>
              <a:rPr lang="es-ES_tradnl" sz="900" smtClean="0">
                <a:solidFill>
                  <a:srgbClr val="000000"/>
                </a:solidFill>
                <a:cs typeface="Arial" charset="0"/>
                <a:sym typeface="Times New Roman" pitchFamily="18" charset="0"/>
              </a:rPr>
              <a:t>r</a:t>
            </a:r>
            <a:r>
              <a:rPr lang="en-US" sz="900" smtClean="0">
                <a:solidFill>
                  <a:srgbClr val="000000"/>
                </a:solidFill>
                <a:cs typeface="Arial" charset="0"/>
                <a:sym typeface="Times New Roman" pitchFamily="18" charset="0"/>
              </a:rPr>
              <a:t>egla RRP. </a:t>
            </a:r>
            <a:r>
              <a:rPr lang="en-US" sz="900" b="0" smtClean="0">
                <a:solidFill>
                  <a:srgbClr val="000000"/>
                </a:solidFill>
                <a:cs typeface="Arial" charset="0"/>
                <a:sym typeface="Times New Roman" pitchFamily="18" charset="0"/>
              </a:rPr>
              <a:t>Esto significa que:</a:t>
            </a:r>
          </a:p>
          <a:p>
            <a:pPr lvl="1">
              <a:lnSpc>
                <a:spcPct val="85000"/>
              </a:lnSpc>
              <a:spcBef>
                <a:spcPct val="10000"/>
              </a:spcBef>
            </a:pPr>
            <a:r>
              <a:rPr lang="en-US" sz="900" smtClean="0">
                <a:solidFill>
                  <a:srgbClr val="000000"/>
                </a:solidFill>
                <a:cs typeface="Arial" charset="0"/>
                <a:sym typeface="Times New Roman" pitchFamily="18" charset="0"/>
              </a:rPr>
              <a:t>Para ubicaciones interiores, el polvo se puede dispersar a m</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s de 6 pies de la superficie que se est</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 renovando; o bien </a:t>
            </a:r>
          </a:p>
          <a:p>
            <a:pPr lvl="1">
              <a:lnSpc>
                <a:spcPct val="85000"/>
              </a:lnSpc>
              <a:spcBef>
                <a:spcPct val="10000"/>
              </a:spcBef>
            </a:pPr>
            <a:r>
              <a:rPr lang="en-US" sz="900" smtClean="0">
                <a:solidFill>
                  <a:srgbClr val="000000"/>
                </a:solidFill>
                <a:cs typeface="Arial" charset="0"/>
                <a:sym typeface="Times New Roman" pitchFamily="18" charset="0"/>
              </a:rPr>
              <a:t>Para ubicaciones exteriores, el polvo se puede dispersar a m</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s de 10 pies de la superficie que se est</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 renovando.</a:t>
            </a:r>
          </a:p>
          <a:p>
            <a:pPr>
              <a:lnSpc>
                <a:spcPct val="85000"/>
              </a:lnSpc>
              <a:spcBef>
                <a:spcPct val="10000"/>
              </a:spcBef>
            </a:pPr>
            <a:r>
              <a:rPr lang="en-US" sz="900" b="0" smtClean="0">
                <a:solidFill>
                  <a:srgbClr val="000000"/>
                </a:solidFill>
                <a:cs typeface="Arial" charset="0"/>
                <a:sym typeface="Times New Roman" pitchFamily="18" charset="0"/>
              </a:rPr>
              <a:t>El control del polvo y los escombros puede requerir una contenci</a:t>
            </a:r>
            <a:r>
              <a:rPr lang="en-US" sz="900" b="0" smtClean="0">
                <a:solidFill>
                  <a:srgbClr val="000000"/>
                </a:solidFill>
                <a:latin typeface="Times New Roman" pitchFamily="18" charset="0"/>
                <a:cs typeface="Arial" charset="0"/>
                <a:sym typeface="Times New Roman" pitchFamily="18" charset="0"/>
              </a:rPr>
              <a:t>ó</a:t>
            </a:r>
            <a:r>
              <a:rPr lang="en-US" sz="900" b="0" smtClean="0">
                <a:solidFill>
                  <a:srgbClr val="000000"/>
                </a:solidFill>
                <a:cs typeface="Arial" charset="0"/>
                <a:sym typeface="Times New Roman" pitchFamily="18" charset="0"/>
              </a:rPr>
              <a:t>n m</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s extensa que la especificada en la regla si el trabajo es especialmente polvoriento. Planifique seg</a:t>
            </a:r>
            <a:r>
              <a:rPr lang="en-US" sz="900" b="0" smtClean="0">
                <a:solidFill>
                  <a:srgbClr val="000000"/>
                </a:solidFill>
                <a:latin typeface="Times New Roman" pitchFamily="18" charset="0"/>
                <a:cs typeface="Arial" charset="0"/>
                <a:sym typeface="Times New Roman" pitchFamily="18" charset="0"/>
              </a:rPr>
              <a:t>ú</a:t>
            </a:r>
            <a:r>
              <a:rPr lang="en-US" sz="900" b="0" smtClean="0">
                <a:solidFill>
                  <a:srgbClr val="000000"/>
                </a:solidFill>
                <a:cs typeface="Arial" charset="0"/>
                <a:sym typeface="Times New Roman" pitchFamily="18" charset="0"/>
              </a:rPr>
              <a:t>n corresponda.</a:t>
            </a:r>
          </a:p>
          <a:p>
            <a:pPr>
              <a:lnSpc>
                <a:spcPct val="85000"/>
              </a:lnSpc>
              <a:spcBef>
                <a:spcPct val="10000"/>
              </a:spcBef>
            </a:pPr>
            <a:endParaRPr lang="en-US" sz="900" b="0" smtClean="0">
              <a:solidFill>
                <a:srgbClr val="000000"/>
              </a:solidFill>
              <a:cs typeface="Arial" charset="0"/>
              <a:sym typeface="Times New Roman" pitchFamily="18" charset="0"/>
            </a:endParaRPr>
          </a:p>
          <a:p>
            <a:pPr>
              <a:lnSpc>
                <a:spcPct val="85000"/>
              </a:lnSpc>
              <a:spcBef>
                <a:spcPct val="10000"/>
              </a:spcBef>
            </a:pPr>
            <a:r>
              <a:rPr lang="en-US" sz="900" b="0" smtClean="0">
                <a:solidFill>
                  <a:srgbClr val="000000"/>
                </a:solidFill>
                <a:cs typeface="Arial" charset="0"/>
                <a:sym typeface="Times New Roman" pitchFamily="18" charset="0"/>
              </a:rPr>
              <a:t>En general, las </a:t>
            </a:r>
            <a:r>
              <a:rPr lang="en-US" sz="900" b="0" smtClean="0">
                <a:solidFill>
                  <a:srgbClr val="000000"/>
                </a:solidFill>
                <a:cs typeface="Times New Roman" pitchFamily="18" charset="0"/>
                <a:sym typeface="Times New Roman" pitchFamily="18" charset="0"/>
              </a:rPr>
              <a:t>renovaciones</a:t>
            </a:r>
            <a:r>
              <a:rPr lang="en-US" sz="900" b="0" smtClean="0">
                <a:solidFill>
                  <a:srgbClr val="000000"/>
                </a:solidFill>
                <a:cs typeface="Arial" charset="0"/>
                <a:sym typeface="Times New Roman" pitchFamily="18" charset="0"/>
              </a:rPr>
              <a:t> que implican s</a:t>
            </a:r>
            <a:r>
              <a:rPr lang="en-US" sz="900" b="0" smtClean="0">
                <a:solidFill>
                  <a:srgbClr val="000000"/>
                </a:solidFill>
                <a:latin typeface="Times New Roman" pitchFamily="18" charset="0"/>
                <a:cs typeface="Arial" charset="0"/>
                <a:sym typeface="Times New Roman" pitchFamily="18" charset="0"/>
              </a:rPr>
              <a:t>ó</a:t>
            </a:r>
            <a:r>
              <a:rPr lang="en-US" sz="900" b="0" smtClean="0">
                <a:solidFill>
                  <a:srgbClr val="000000"/>
                </a:solidFill>
                <a:cs typeface="Arial" charset="0"/>
                <a:sym typeface="Times New Roman" pitchFamily="18" charset="0"/>
              </a:rPr>
              <a:t>lo peque</a:t>
            </a:r>
            <a:r>
              <a:rPr lang="en-US" sz="900" b="0" smtClean="0">
                <a:solidFill>
                  <a:srgbClr val="000000"/>
                </a:solidFill>
                <a:latin typeface="Times New Roman" pitchFamily="18" charset="0"/>
                <a:cs typeface="Arial" charset="0"/>
                <a:sym typeface="Times New Roman" pitchFamily="18" charset="0"/>
              </a:rPr>
              <a:t>ñ</a:t>
            </a:r>
            <a:r>
              <a:rPr lang="en-US" sz="900" b="0" smtClean="0">
                <a:solidFill>
                  <a:srgbClr val="000000"/>
                </a:solidFill>
                <a:cs typeface="Arial" charset="0"/>
                <a:sym typeface="Times New Roman" pitchFamily="18" charset="0"/>
              </a:rPr>
              <a:t>as alteraciones de la pintura crean menos polvo que los trabajos que incluyen </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reas m</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s grandes de alteraci</a:t>
            </a:r>
            <a:r>
              <a:rPr lang="en-US" sz="900" b="0" smtClean="0">
                <a:solidFill>
                  <a:srgbClr val="000000"/>
                </a:solidFill>
                <a:latin typeface="Times New Roman" pitchFamily="18" charset="0"/>
                <a:cs typeface="Arial" charset="0"/>
                <a:sym typeface="Times New Roman" pitchFamily="18" charset="0"/>
              </a:rPr>
              <a:t>ó</a:t>
            </a:r>
            <a:r>
              <a:rPr lang="en-US" sz="900" b="0" smtClean="0">
                <a:solidFill>
                  <a:srgbClr val="000000"/>
                </a:solidFill>
                <a:cs typeface="Arial" charset="0"/>
                <a:sym typeface="Times New Roman" pitchFamily="18" charset="0"/>
              </a:rPr>
              <a:t>n. Sin embargo, adem</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s del tama</a:t>
            </a:r>
            <a:r>
              <a:rPr lang="en-US" sz="900" b="0" smtClean="0">
                <a:solidFill>
                  <a:srgbClr val="000000"/>
                </a:solidFill>
                <a:latin typeface="Times New Roman" pitchFamily="18" charset="0"/>
                <a:cs typeface="Arial" charset="0"/>
                <a:sym typeface="Times New Roman" pitchFamily="18" charset="0"/>
              </a:rPr>
              <a:t>ñ</a:t>
            </a:r>
            <a:r>
              <a:rPr lang="en-US" sz="900" b="0" smtClean="0">
                <a:solidFill>
                  <a:srgbClr val="000000"/>
                </a:solidFill>
                <a:cs typeface="Arial" charset="0"/>
                <a:sym typeface="Times New Roman" pitchFamily="18" charset="0"/>
              </a:rPr>
              <a:t>o del </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rea donde se alterar</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 la pintura, las pr</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cticas de trabajo (por ejemplo, lijado) y l</a:t>
            </a:r>
            <a:r>
              <a:rPr lang="es-ES_tradnl" sz="900" b="0" smtClean="0">
                <a:solidFill>
                  <a:srgbClr val="000000"/>
                </a:solidFill>
                <a:cs typeface="Arial" charset="0"/>
                <a:sym typeface="Times New Roman" pitchFamily="18" charset="0"/>
              </a:rPr>
              <a:t>os</a:t>
            </a:r>
            <a:r>
              <a:rPr lang="en-US" sz="900" b="0" smtClean="0">
                <a:solidFill>
                  <a:srgbClr val="000000"/>
                </a:solidFill>
                <a:cs typeface="Arial" charset="0"/>
                <a:sym typeface="Times New Roman" pitchFamily="18" charset="0"/>
              </a:rPr>
              <a:t> equipo</a:t>
            </a:r>
            <a:r>
              <a:rPr lang="es-ES_tradnl" sz="900" b="0" smtClean="0">
                <a:solidFill>
                  <a:srgbClr val="000000"/>
                </a:solidFill>
                <a:cs typeface="Arial" charset="0"/>
                <a:sym typeface="Times New Roman" pitchFamily="18" charset="0"/>
              </a:rPr>
              <a:t>s</a:t>
            </a:r>
            <a:r>
              <a:rPr lang="en-US" sz="900" b="0" smtClean="0">
                <a:solidFill>
                  <a:srgbClr val="000000"/>
                </a:solidFill>
                <a:cs typeface="Arial" charset="0"/>
                <a:sym typeface="Times New Roman" pitchFamily="18" charset="0"/>
              </a:rPr>
              <a:t> utilizado</a:t>
            </a:r>
            <a:r>
              <a:rPr lang="es-ES_tradnl" sz="900" b="0" smtClean="0">
                <a:solidFill>
                  <a:srgbClr val="000000"/>
                </a:solidFill>
                <a:cs typeface="Arial" charset="0"/>
                <a:sym typeface="Times New Roman" pitchFamily="18" charset="0"/>
              </a:rPr>
              <a:t>s</a:t>
            </a:r>
            <a:r>
              <a:rPr lang="en-US" sz="900" b="0" smtClean="0">
                <a:solidFill>
                  <a:srgbClr val="000000"/>
                </a:solidFill>
                <a:cs typeface="Arial" charset="0"/>
                <a:sym typeface="Times New Roman" pitchFamily="18" charset="0"/>
              </a:rPr>
              <a:t> tambi</a:t>
            </a:r>
            <a:r>
              <a:rPr lang="en-US" sz="900" b="0" smtClean="0">
                <a:solidFill>
                  <a:srgbClr val="000000"/>
                </a:solidFill>
                <a:latin typeface="Times New Roman" pitchFamily="18" charset="0"/>
                <a:cs typeface="Arial" charset="0"/>
                <a:sym typeface="Times New Roman" pitchFamily="18" charset="0"/>
              </a:rPr>
              <a:t>é</a:t>
            </a:r>
            <a:r>
              <a:rPr lang="en-US" sz="900" b="0" smtClean="0">
                <a:solidFill>
                  <a:srgbClr val="000000"/>
                </a:solidFill>
                <a:cs typeface="Arial" charset="0"/>
                <a:sym typeface="Times New Roman" pitchFamily="18" charset="0"/>
              </a:rPr>
              <a:t>n afectar</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n la cantidad de polvo gener</a:t>
            </a:r>
            <a:r>
              <a:rPr lang="es-ES_tradnl" sz="900" b="0" smtClean="0">
                <a:solidFill>
                  <a:srgbClr val="000000"/>
                </a:solidFill>
                <a:cs typeface="Arial" charset="0"/>
                <a:sym typeface="Times New Roman" pitchFamily="18" charset="0"/>
              </a:rPr>
              <a:t>ado</a:t>
            </a:r>
            <a:r>
              <a:rPr lang="en-US" sz="900" b="0" smtClean="0">
                <a:solidFill>
                  <a:srgbClr val="000000"/>
                </a:solidFill>
                <a:cs typeface="Arial" charset="0"/>
                <a:sym typeface="Times New Roman" pitchFamily="18" charset="0"/>
              </a:rPr>
              <a:t> y la forma en la que </a:t>
            </a:r>
            <a:r>
              <a:rPr lang="en-US" sz="900" b="0" smtClean="0">
                <a:solidFill>
                  <a:srgbClr val="000000"/>
                </a:solidFill>
                <a:latin typeface="Times New Roman" pitchFamily="18" charset="0"/>
                <a:cs typeface="Arial" charset="0"/>
                <a:sym typeface="Times New Roman" pitchFamily="18" charset="0"/>
              </a:rPr>
              <a:t>é</a:t>
            </a:r>
            <a:r>
              <a:rPr lang="en-US" sz="900" b="0" smtClean="0">
                <a:solidFill>
                  <a:srgbClr val="000000"/>
                </a:solidFill>
                <a:cs typeface="Arial" charset="0"/>
                <a:sym typeface="Times New Roman" pitchFamily="18" charset="0"/>
              </a:rPr>
              <a:t>ste se dispers</a:t>
            </a:r>
            <a:r>
              <a:rPr lang="es-ES_tradnl" sz="900" b="0" smtClean="0">
                <a:solidFill>
                  <a:srgbClr val="000000"/>
                </a:solidFill>
                <a:cs typeface="Arial" charset="0"/>
                <a:sym typeface="Times New Roman" pitchFamily="18" charset="0"/>
              </a:rPr>
              <a:t>a</a:t>
            </a:r>
            <a:r>
              <a:rPr lang="en-US" sz="900" b="0" smtClean="0">
                <a:solidFill>
                  <a:srgbClr val="000000"/>
                </a:solidFill>
                <a:cs typeface="Arial" charset="0"/>
                <a:sym typeface="Times New Roman" pitchFamily="18" charset="0"/>
              </a:rPr>
              <a:t>. La ubicaci</a:t>
            </a:r>
            <a:r>
              <a:rPr lang="en-US" sz="900" b="0" smtClean="0">
                <a:solidFill>
                  <a:srgbClr val="000000"/>
                </a:solidFill>
                <a:latin typeface="Times New Roman" pitchFamily="18" charset="0"/>
                <a:cs typeface="Arial" charset="0"/>
                <a:sym typeface="Times New Roman" pitchFamily="18" charset="0"/>
              </a:rPr>
              <a:t>ó</a:t>
            </a:r>
            <a:r>
              <a:rPr lang="en-US" sz="900" b="0" smtClean="0">
                <a:solidFill>
                  <a:srgbClr val="000000"/>
                </a:solidFill>
                <a:cs typeface="Arial" charset="0"/>
                <a:sym typeface="Times New Roman" pitchFamily="18" charset="0"/>
              </a:rPr>
              <a:t>n de la actividad de trabajo tambi</a:t>
            </a:r>
            <a:r>
              <a:rPr lang="en-US" sz="900" b="0" smtClean="0">
                <a:solidFill>
                  <a:srgbClr val="000000"/>
                </a:solidFill>
                <a:latin typeface="Times New Roman" pitchFamily="18" charset="0"/>
                <a:cs typeface="Arial" charset="0"/>
                <a:sym typeface="Times New Roman" pitchFamily="18" charset="0"/>
              </a:rPr>
              <a:t>é</a:t>
            </a:r>
            <a:r>
              <a:rPr lang="en-US" sz="900" b="0" smtClean="0">
                <a:solidFill>
                  <a:srgbClr val="000000"/>
                </a:solidFill>
                <a:cs typeface="Arial" charset="0"/>
                <a:sym typeface="Times New Roman" pitchFamily="18" charset="0"/>
              </a:rPr>
              <a:t>n tiene relaci</a:t>
            </a:r>
            <a:r>
              <a:rPr lang="en-US" sz="900" b="0" smtClean="0">
                <a:solidFill>
                  <a:srgbClr val="000000"/>
                </a:solidFill>
                <a:latin typeface="Times New Roman" pitchFamily="18" charset="0"/>
                <a:cs typeface="Arial" charset="0"/>
                <a:sym typeface="Times New Roman" pitchFamily="18" charset="0"/>
              </a:rPr>
              <a:t>ó</a:t>
            </a:r>
            <a:r>
              <a:rPr lang="en-US" sz="900" b="0" smtClean="0">
                <a:solidFill>
                  <a:srgbClr val="000000"/>
                </a:solidFill>
                <a:cs typeface="Arial" charset="0"/>
                <a:sym typeface="Times New Roman" pitchFamily="18" charset="0"/>
              </a:rPr>
              <a:t>n con la cantidad de polvo que se distribuye. Por ejemplo, las </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reas peque</a:t>
            </a:r>
            <a:r>
              <a:rPr lang="en-US" sz="900" b="0" smtClean="0">
                <a:solidFill>
                  <a:srgbClr val="000000"/>
                </a:solidFill>
                <a:latin typeface="Times New Roman" pitchFamily="18" charset="0"/>
                <a:cs typeface="Arial" charset="0"/>
                <a:sym typeface="Times New Roman" pitchFamily="18" charset="0"/>
              </a:rPr>
              <a:t>ñ</a:t>
            </a:r>
            <a:r>
              <a:rPr lang="en-US" sz="900" b="0" smtClean="0">
                <a:solidFill>
                  <a:srgbClr val="000000"/>
                </a:solidFill>
                <a:cs typeface="Arial" charset="0"/>
                <a:sym typeface="Times New Roman" pitchFamily="18" charset="0"/>
              </a:rPr>
              <a:t>as de trabajo en techo pueden propagar polvo sobre toda la habitaci</a:t>
            </a:r>
            <a:r>
              <a:rPr lang="en-US" sz="900" b="0" smtClean="0">
                <a:solidFill>
                  <a:srgbClr val="000000"/>
                </a:solidFill>
                <a:latin typeface="Times New Roman" pitchFamily="18" charset="0"/>
                <a:cs typeface="Arial" charset="0"/>
                <a:sym typeface="Times New Roman" pitchFamily="18" charset="0"/>
              </a:rPr>
              <a:t>ó</a:t>
            </a:r>
            <a:r>
              <a:rPr lang="en-US" sz="900" b="0" smtClean="0">
                <a:solidFill>
                  <a:srgbClr val="000000"/>
                </a:solidFill>
                <a:cs typeface="Arial" charset="0"/>
                <a:sym typeface="Times New Roman" pitchFamily="18" charset="0"/>
              </a:rPr>
              <a:t>n y son muy dif</a:t>
            </a:r>
            <a:r>
              <a:rPr lang="en-US" sz="900" b="0" smtClean="0">
                <a:solidFill>
                  <a:srgbClr val="000000"/>
                </a:solidFill>
                <a:latin typeface="Times New Roman" pitchFamily="18" charset="0"/>
                <a:cs typeface="Arial" charset="0"/>
                <a:sym typeface="Times New Roman" pitchFamily="18" charset="0"/>
              </a:rPr>
              <a:t>í</a:t>
            </a:r>
            <a:r>
              <a:rPr lang="en-US" sz="900" b="0" smtClean="0">
                <a:solidFill>
                  <a:srgbClr val="000000"/>
                </a:solidFill>
                <a:cs typeface="Arial" charset="0"/>
                <a:sym typeface="Times New Roman" pitchFamily="18" charset="0"/>
              </a:rPr>
              <a:t>ciles de controlar.</a:t>
            </a:r>
          </a:p>
          <a:p>
            <a:pPr>
              <a:lnSpc>
                <a:spcPct val="85000"/>
              </a:lnSpc>
              <a:spcBef>
                <a:spcPct val="10000"/>
              </a:spcBef>
            </a:pPr>
            <a:endParaRPr lang="en-US" sz="900" b="0" smtClean="0">
              <a:solidFill>
                <a:srgbClr val="000000"/>
              </a:solidFill>
              <a:cs typeface="Arial" charset="0"/>
              <a:sym typeface="Times New Roman" pitchFamily="18" charset="0"/>
            </a:endParaRPr>
          </a:p>
          <a:p>
            <a:pPr>
              <a:lnSpc>
                <a:spcPct val="85000"/>
              </a:lnSpc>
              <a:spcBef>
                <a:spcPct val="10000"/>
              </a:spcBef>
            </a:pPr>
            <a:r>
              <a:rPr lang="en-US" sz="900" b="0" smtClean="0">
                <a:solidFill>
                  <a:srgbClr val="000000"/>
                </a:solidFill>
                <a:cs typeface="Arial" charset="0"/>
                <a:sym typeface="Times New Roman" pitchFamily="18" charset="0"/>
              </a:rPr>
              <a:t>La contenci</a:t>
            </a:r>
            <a:r>
              <a:rPr lang="en-US" sz="900" b="0" smtClean="0">
                <a:solidFill>
                  <a:srgbClr val="000000"/>
                </a:solidFill>
                <a:latin typeface="Times New Roman" pitchFamily="18" charset="0"/>
                <a:cs typeface="Arial" charset="0"/>
                <a:sym typeface="Times New Roman" pitchFamily="18" charset="0"/>
              </a:rPr>
              <a:t>ó</a:t>
            </a:r>
            <a:r>
              <a:rPr lang="en-US" sz="900" b="0" smtClean="0">
                <a:solidFill>
                  <a:srgbClr val="000000"/>
                </a:solidFill>
                <a:cs typeface="Arial" charset="0"/>
                <a:sym typeface="Times New Roman" pitchFamily="18" charset="0"/>
              </a:rPr>
              <a:t>n que se requiere es similar para todos los trabajos, pero los que generan m</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s polvo y escombros pueden necesitar una protecci</a:t>
            </a:r>
            <a:r>
              <a:rPr lang="en-US" sz="900" b="0" smtClean="0">
                <a:solidFill>
                  <a:srgbClr val="000000"/>
                </a:solidFill>
                <a:latin typeface="Times New Roman" pitchFamily="18" charset="0"/>
                <a:cs typeface="Arial" charset="0"/>
                <a:sym typeface="Times New Roman" pitchFamily="18" charset="0"/>
              </a:rPr>
              <a:t>ó</a:t>
            </a:r>
            <a:r>
              <a:rPr lang="en-US" sz="900" b="0" smtClean="0">
                <a:solidFill>
                  <a:srgbClr val="000000"/>
                </a:solidFill>
                <a:cs typeface="Arial" charset="0"/>
                <a:sym typeface="Times New Roman" pitchFamily="18" charset="0"/>
              </a:rPr>
              <a:t>n de </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reas m</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s amplia. Aun cuando la regla no </a:t>
            </a:r>
            <a:r>
              <a:rPr lang="en-US" sz="900" b="0" u="sng" smtClean="0">
                <a:solidFill>
                  <a:srgbClr val="000000"/>
                </a:solidFill>
                <a:cs typeface="Arial" charset="0"/>
                <a:sym typeface="Times New Roman" pitchFamily="18" charset="0"/>
              </a:rPr>
              <a:t>exige</a:t>
            </a:r>
            <a:r>
              <a:rPr lang="en-US" sz="900" b="0" smtClean="0">
                <a:solidFill>
                  <a:srgbClr val="000000"/>
                </a:solidFill>
                <a:cs typeface="Arial" charset="0"/>
                <a:sym typeface="Times New Roman" pitchFamily="18" charset="0"/>
              </a:rPr>
              <a:t> la contenci</a:t>
            </a:r>
            <a:r>
              <a:rPr lang="en-US" sz="900" b="0" smtClean="0">
                <a:solidFill>
                  <a:srgbClr val="000000"/>
                </a:solidFill>
                <a:latin typeface="Times New Roman" pitchFamily="18" charset="0"/>
                <a:cs typeface="Arial" charset="0"/>
                <a:sym typeface="Times New Roman" pitchFamily="18" charset="0"/>
              </a:rPr>
              <a:t>ó</a:t>
            </a:r>
            <a:r>
              <a:rPr lang="en-US" sz="900" b="0" smtClean="0">
                <a:solidFill>
                  <a:srgbClr val="000000"/>
                </a:solidFill>
                <a:cs typeface="Arial" charset="0"/>
                <a:sym typeface="Times New Roman" pitchFamily="18" charset="0"/>
              </a:rPr>
              <a:t>n vertical, dichos sistemas pueden ser </a:t>
            </a:r>
            <a:r>
              <a:rPr lang="en-US" sz="900" b="0" smtClean="0">
                <a:solidFill>
                  <a:srgbClr val="000000"/>
                </a:solidFill>
                <a:latin typeface="Times New Roman" pitchFamily="18" charset="0"/>
                <a:cs typeface="Arial" charset="0"/>
                <a:sym typeface="Times New Roman" pitchFamily="18" charset="0"/>
              </a:rPr>
              <a:t>ú</a:t>
            </a:r>
            <a:r>
              <a:rPr lang="en-US" sz="900" b="0" smtClean="0">
                <a:solidFill>
                  <a:srgbClr val="000000"/>
                </a:solidFill>
                <a:cs typeface="Arial" charset="0"/>
                <a:sym typeface="Times New Roman" pitchFamily="18" charset="0"/>
              </a:rPr>
              <a:t>tiles para limitar el tama</a:t>
            </a:r>
            <a:r>
              <a:rPr lang="en-US" sz="900" b="0" smtClean="0">
                <a:solidFill>
                  <a:srgbClr val="000000"/>
                </a:solidFill>
                <a:latin typeface="Times New Roman" pitchFamily="18" charset="0"/>
                <a:cs typeface="Arial" charset="0"/>
                <a:sym typeface="Times New Roman" pitchFamily="18" charset="0"/>
              </a:rPr>
              <a:t>ñ</a:t>
            </a:r>
            <a:r>
              <a:rPr lang="en-US" sz="900" b="0" smtClean="0">
                <a:solidFill>
                  <a:srgbClr val="000000"/>
                </a:solidFill>
                <a:cs typeface="Arial" charset="0"/>
                <a:sym typeface="Times New Roman" pitchFamily="18" charset="0"/>
              </a:rPr>
              <a:t>o del </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rea afectada por el trabajo y pueden reducir la superficie que se debe limpiar al t</a:t>
            </a:r>
            <a:r>
              <a:rPr lang="en-US" sz="900" b="0" smtClean="0">
                <a:solidFill>
                  <a:srgbClr val="000000"/>
                </a:solidFill>
                <a:latin typeface="Times New Roman" pitchFamily="18" charset="0"/>
                <a:cs typeface="Arial" charset="0"/>
                <a:sym typeface="Times New Roman" pitchFamily="18" charset="0"/>
              </a:rPr>
              <a:t>é</a:t>
            </a:r>
            <a:r>
              <a:rPr lang="en-US" sz="900" b="0" smtClean="0">
                <a:solidFill>
                  <a:srgbClr val="000000"/>
                </a:solidFill>
                <a:cs typeface="Arial" charset="0"/>
                <a:sym typeface="Times New Roman" pitchFamily="18" charset="0"/>
              </a:rPr>
              <a:t>rmino del trabajo. Los sistemas de contenci</a:t>
            </a:r>
            <a:r>
              <a:rPr lang="en-US" sz="900" b="0" smtClean="0">
                <a:solidFill>
                  <a:srgbClr val="000000"/>
                </a:solidFill>
                <a:latin typeface="Times New Roman" pitchFamily="18" charset="0"/>
                <a:cs typeface="Arial" charset="0"/>
                <a:sym typeface="Times New Roman" pitchFamily="18" charset="0"/>
              </a:rPr>
              <a:t>ó</a:t>
            </a:r>
            <a:r>
              <a:rPr lang="en-US" sz="900" b="0" smtClean="0">
                <a:solidFill>
                  <a:srgbClr val="000000"/>
                </a:solidFill>
                <a:cs typeface="Arial" charset="0"/>
                <a:sym typeface="Times New Roman" pitchFamily="18" charset="0"/>
              </a:rPr>
              <a:t>n predise</a:t>
            </a:r>
            <a:r>
              <a:rPr lang="en-US" sz="900" b="0" smtClean="0">
                <a:solidFill>
                  <a:srgbClr val="000000"/>
                </a:solidFill>
                <a:latin typeface="Times New Roman" pitchFamily="18" charset="0"/>
                <a:cs typeface="Arial" charset="0"/>
                <a:sym typeface="Times New Roman" pitchFamily="18" charset="0"/>
              </a:rPr>
              <a:t>ñ</a:t>
            </a:r>
            <a:r>
              <a:rPr lang="en-US" sz="900" b="0" smtClean="0">
                <a:solidFill>
                  <a:srgbClr val="000000"/>
                </a:solidFill>
                <a:cs typeface="Arial" charset="0"/>
                <a:sym typeface="Times New Roman" pitchFamily="18" charset="0"/>
              </a:rPr>
              <a:t>ados (comprados y hechos en casa) son muy </a:t>
            </a:r>
            <a:r>
              <a:rPr lang="en-US" sz="900" b="0" smtClean="0">
                <a:solidFill>
                  <a:srgbClr val="000000"/>
                </a:solidFill>
                <a:latin typeface="Times New Roman" pitchFamily="18" charset="0"/>
                <a:cs typeface="Arial" charset="0"/>
                <a:sym typeface="Times New Roman" pitchFamily="18" charset="0"/>
              </a:rPr>
              <a:t>ú</a:t>
            </a:r>
            <a:r>
              <a:rPr lang="en-US" sz="900" b="0" smtClean="0">
                <a:solidFill>
                  <a:srgbClr val="000000"/>
                </a:solidFill>
                <a:cs typeface="Arial" charset="0"/>
                <a:sym typeface="Times New Roman" pitchFamily="18" charset="0"/>
              </a:rPr>
              <a:t>tiles para reducir el tiempo que se emplea erigiendo contenciones y son m</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s f</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ciles de instalar que la colocaci</a:t>
            </a:r>
            <a:r>
              <a:rPr lang="en-US" sz="900" b="0" smtClean="0">
                <a:solidFill>
                  <a:srgbClr val="000000"/>
                </a:solidFill>
                <a:latin typeface="Times New Roman" pitchFamily="18" charset="0"/>
                <a:cs typeface="Arial" charset="0"/>
                <a:sym typeface="Times New Roman" pitchFamily="18" charset="0"/>
              </a:rPr>
              <a:t>ó</a:t>
            </a:r>
            <a:r>
              <a:rPr lang="en-US" sz="900" b="0" smtClean="0">
                <a:solidFill>
                  <a:srgbClr val="000000"/>
                </a:solidFill>
                <a:cs typeface="Arial" charset="0"/>
                <a:sym typeface="Times New Roman" pitchFamily="18" charset="0"/>
              </a:rPr>
              <a:t>n de l</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minas pl</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sticas con cinta adhesiva. Estos sistemas tambi</a:t>
            </a:r>
            <a:r>
              <a:rPr lang="en-US" sz="900" b="0" smtClean="0">
                <a:solidFill>
                  <a:srgbClr val="000000"/>
                </a:solidFill>
                <a:latin typeface="Times New Roman" pitchFamily="18" charset="0"/>
                <a:cs typeface="Arial" charset="0"/>
                <a:sym typeface="Times New Roman" pitchFamily="18" charset="0"/>
              </a:rPr>
              <a:t>é</a:t>
            </a:r>
            <a:r>
              <a:rPr lang="en-US" sz="900" b="0" smtClean="0">
                <a:solidFill>
                  <a:srgbClr val="000000"/>
                </a:solidFill>
                <a:cs typeface="Arial" charset="0"/>
                <a:sym typeface="Times New Roman" pitchFamily="18" charset="0"/>
              </a:rPr>
              <a:t>n permiten que el contratista cree un espacio sellado dentro de una habitaci</a:t>
            </a:r>
            <a:r>
              <a:rPr lang="en-US" sz="900" b="0" smtClean="0">
                <a:solidFill>
                  <a:srgbClr val="000000"/>
                </a:solidFill>
                <a:latin typeface="Times New Roman" pitchFamily="18" charset="0"/>
                <a:cs typeface="Arial" charset="0"/>
                <a:sym typeface="Times New Roman" pitchFamily="18" charset="0"/>
              </a:rPr>
              <a:t>ó</a:t>
            </a:r>
            <a:r>
              <a:rPr lang="en-US" sz="900" b="0" smtClean="0">
                <a:solidFill>
                  <a:srgbClr val="000000"/>
                </a:solidFill>
                <a:cs typeface="Arial" charset="0"/>
                <a:sym typeface="Times New Roman" pitchFamily="18" charset="0"/>
              </a:rPr>
              <a:t>n donde el polvo puede contenerse completamente al interior de un </a:t>
            </a:r>
            <a:r>
              <a:rPr lang="en-US" sz="900" b="0" smtClean="0">
                <a:solidFill>
                  <a:srgbClr val="000000"/>
                </a:solidFill>
                <a:latin typeface="Times New Roman" pitchFamily="18" charset="0"/>
                <a:cs typeface="Arial" charset="0"/>
                <a:sym typeface="Times New Roman" pitchFamily="18" charset="0"/>
              </a:rPr>
              <a:t>á</a:t>
            </a:r>
            <a:r>
              <a:rPr lang="en-US" sz="900" b="0" smtClean="0">
                <a:solidFill>
                  <a:srgbClr val="000000"/>
                </a:solidFill>
                <a:cs typeface="Arial" charset="0"/>
                <a:sym typeface="Times New Roman" pitchFamily="18" charset="0"/>
              </a:rPr>
              <a:t>rea limitada y controlada.</a:t>
            </a:r>
            <a:r>
              <a:rPr lang="en-US" sz="900" smtClean="0">
                <a:solidFill>
                  <a:srgbClr val="000000"/>
                </a:solidFill>
                <a:cs typeface="Arial" charset="0"/>
                <a:sym typeface="Times New Roman" pitchFamily="18" charset="0"/>
              </a:rPr>
              <a:t>  </a:t>
            </a:r>
          </a:p>
          <a:p>
            <a:pPr>
              <a:lnSpc>
                <a:spcPct val="85000"/>
              </a:lnSpc>
              <a:spcBef>
                <a:spcPct val="10000"/>
              </a:spcBef>
            </a:pPr>
            <a:endParaRPr lang="en-US" sz="900" smtClean="0">
              <a:solidFill>
                <a:srgbClr val="000000"/>
              </a:solidFill>
              <a:cs typeface="Arial" charset="0"/>
              <a:sym typeface="Times New Roman" pitchFamily="18" charset="0"/>
            </a:endParaRPr>
          </a:p>
          <a:p>
            <a:pPr>
              <a:lnSpc>
                <a:spcPct val="85000"/>
              </a:lnSpc>
              <a:spcBef>
                <a:spcPct val="10000"/>
              </a:spcBef>
            </a:pPr>
            <a:r>
              <a:rPr lang="en-US" sz="900" smtClean="0">
                <a:solidFill>
                  <a:srgbClr val="000000"/>
                </a:solidFill>
                <a:cs typeface="Arial" charset="0"/>
                <a:sym typeface="Times New Roman" pitchFamily="18" charset="0"/>
              </a:rPr>
              <a:t>Ejemplos de trabajos polvorientos:</a:t>
            </a:r>
          </a:p>
          <a:p>
            <a:pPr lvl="1">
              <a:lnSpc>
                <a:spcPct val="85000"/>
              </a:lnSpc>
              <a:spcBef>
                <a:spcPct val="10000"/>
              </a:spcBef>
            </a:pPr>
            <a:r>
              <a:rPr lang="en-US" sz="900" smtClean="0">
                <a:solidFill>
                  <a:srgbClr val="000000"/>
                </a:solidFill>
                <a:cs typeface="Arial" charset="0"/>
                <a:sym typeface="Times New Roman" pitchFamily="18" charset="0"/>
              </a:rPr>
              <a:t>Raspado manual de </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reas grandes.</a:t>
            </a:r>
          </a:p>
          <a:p>
            <a:pPr lvl="1">
              <a:lnSpc>
                <a:spcPct val="85000"/>
              </a:lnSpc>
              <a:spcBef>
                <a:spcPct val="10000"/>
              </a:spcBef>
            </a:pPr>
            <a:r>
              <a:rPr lang="es-ES_tradnl" sz="900" smtClean="0">
                <a:solidFill>
                  <a:srgbClr val="000000"/>
                </a:solidFill>
                <a:cs typeface="Arial" charset="0"/>
                <a:sym typeface="Times New Roman" pitchFamily="18" charset="0"/>
              </a:rPr>
              <a:t>Eliminaci</a:t>
            </a:r>
            <a:r>
              <a:rPr lang="es-ES_tradnl" sz="900" smtClean="0">
                <a:solidFill>
                  <a:srgbClr val="000000"/>
                </a:solidFill>
                <a:latin typeface="Times New Roman" pitchFamily="18" charset="0"/>
                <a:cs typeface="Arial" charset="0"/>
                <a:sym typeface="Times New Roman" pitchFamily="18" charset="0"/>
              </a:rPr>
              <a:t>ó</a:t>
            </a:r>
            <a:r>
              <a:rPr lang="es-ES_tradnl" sz="900" smtClean="0">
                <a:solidFill>
                  <a:srgbClr val="000000"/>
                </a:solidFill>
                <a:cs typeface="Arial" charset="0"/>
                <a:sym typeface="Times New Roman" pitchFamily="18" charset="0"/>
              </a:rPr>
              <a:t>n</a:t>
            </a:r>
            <a:r>
              <a:rPr lang="en-US" sz="900" smtClean="0">
                <a:solidFill>
                  <a:srgbClr val="000000"/>
                </a:solidFill>
                <a:cs typeface="Arial" charset="0"/>
                <a:sym typeface="Times New Roman" pitchFamily="18" charset="0"/>
              </a:rPr>
              <a:t> de pintura con una pistola de cal</a:t>
            </a:r>
            <a:r>
              <a:rPr lang="es-ES_tradnl" sz="900" smtClean="0">
                <a:solidFill>
                  <a:srgbClr val="000000"/>
                </a:solidFill>
                <a:cs typeface="Arial" charset="0"/>
                <a:sym typeface="Times New Roman" pitchFamily="18" charset="0"/>
              </a:rPr>
              <a:t>entamiento</a:t>
            </a:r>
            <a:r>
              <a:rPr lang="en-US" sz="900" smtClean="0">
                <a:solidFill>
                  <a:srgbClr val="000000"/>
                </a:solidFill>
                <a:cs typeface="Arial" charset="0"/>
                <a:sym typeface="Times New Roman" pitchFamily="18" charset="0"/>
              </a:rPr>
              <a:t> de baja temperatura y un raspador.</a:t>
            </a:r>
          </a:p>
          <a:p>
            <a:pPr lvl="1">
              <a:lnSpc>
                <a:spcPct val="85000"/>
              </a:lnSpc>
              <a:spcBef>
                <a:spcPct val="10000"/>
              </a:spcBef>
            </a:pPr>
            <a:r>
              <a:rPr lang="es-ES_tradnl" sz="900" smtClean="0">
                <a:solidFill>
                  <a:srgbClr val="000000"/>
                </a:solidFill>
                <a:cs typeface="Arial" charset="0"/>
                <a:sym typeface="Times New Roman" pitchFamily="18" charset="0"/>
              </a:rPr>
              <a:t>Eliminaci</a:t>
            </a:r>
            <a:r>
              <a:rPr lang="es-ES_tradnl" sz="900" smtClean="0">
                <a:solidFill>
                  <a:srgbClr val="000000"/>
                </a:solidFill>
                <a:latin typeface="Times New Roman" pitchFamily="18" charset="0"/>
                <a:cs typeface="Arial" charset="0"/>
                <a:sym typeface="Times New Roman" pitchFamily="18" charset="0"/>
              </a:rPr>
              <a:t>ó</a:t>
            </a:r>
            <a:r>
              <a:rPr lang="es-ES_tradnl" sz="900" smtClean="0">
                <a:solidFill>
                  <a:srgbClr val="000000"/>
                </a:solidFill>
                <a:cs typeface="Arial" charset="0"/>
                <a:sym typeface="Times New Roman" pitchFamily="18" charset="0"/>
              </a:rPr>
              <a:t>n </a:t>
            </a:r>
            <a:r>
              <a:rPr lang="en-US" sz="900" smtClean="0">
                <a:solidFill>
                  <a:srgbClr val="000000"/>
                </a:solidFill>
                <a:cs typeface="Arial" charset="0"/>
                <a:sym typeface="Times New Roman" pitchFamily="18" charset="0"/>
              </a:rPr>
              <a:t>de residuos y pintura secos despu</a:t>
            </a:r>
            <a:r>
              <a:rPr lang="en-US" sz="900" smtClean="0">
                <a:solidFill>
                  <a:srgbClr val="000000"/>
                </a:solidFill>
                <a:latin typeface="Times New Roman" pitchFamily="18" charset="0"/>
                <a:cs typeface="Arial" charset="0"/>
                <a:sym typeface="Times New Roman" pitchFamily="18" charset="0"/>
              </a:rPr>
              <a:t>é</a:t>
            </a:r>
            <a:r>
              <a:rPr lang="en-US" sz="900" smtClean="0">
                <a:solidFill>
                  <a:srgbClr val="000000"/>
                </a:solidFill>
                <a:cs typeface="Arial" charset="0"/>
                <a:sym typeface="Times New Roman" pitchFamily="18" charset="0"/>
              </a:rPr>
              <a:t>s de utilizar decapantes qu</a:t>
            </a:r>
            <a:r>
              <a:rPr lang="en-US" sz="900" smtClean="0">
                <a:solidFill>
                  <a:srgbClr val="000000"/>
                </a:solidFill>
                <a:latin typeface="Times New Roman" pitchFamily="18" charset="0"/>
                <a:cs typeface="Arial" charset="0"/>
                <a:sym typeface="Times New Roman" pitchFamily="18" charset="0"/>
              </a:rPr>
              <a:t>í</a:t>
            </a:r>
            <a:r>
              <a:rPr lang="en-US" sz="900" smtClean="0">
                <a:solidFill>
                  <a:srgbClr val="000000"/>
                </a:solidFill>
                <a:cs typeface="Arial" charset="0"/>
                <a:sym typeface="Times New Roman" pitchFamily="18" charset="0"/>
              </a:rPr>
              <a:t>micos.</a:t>
            </a:r>
          </a:p>
          <a:p>
            <a:pPr lvl="1">
              <a:lnSpc>
                <a:spcPct val="85000"/>
              </a:lnSpc>
              <a:spcBef>
                <a:spcPct val="10000"/>
              </a:spcBef>
            </a:pPr>
            <a:r>
              <a:rPr lang="en-US" sz="900" smtClean="0">
                <a:solidFill>
                  <a:srgbClr val="000000"/>
                </a:solidFill>
                <a:cs typeface="Arial" charset="0"/>
                <a:sym typeface="Times New Roman" pitchFamily="18" charset="0"/>
              </a:rPr>
              <a:t>Demolici</a:t>
            </a:r>
            <a:r>
              <a:rPr lang="en-US" sz="900" smtClean="0">
                <a:solidFill>
                  <a:srgbClr val="000000"/>
                </a:solidFill>
                <a:latin typeface="Times New Roman" pitchFamily="18" charset="0"/>
                <a:cs typeface="Arial" charset="0"/>
                <a:sym typeface="Times New Roman" pitchFamily="18" charset="0"/>
              </a:rPr>
              <a:t>ó</a:t>
            </a:r>
            <a:r>
              <a:rPr lang="en-US" sz="900" smtClean="0">
                <a:solidFill>
                  <a:srgbClr val="000000"/>
                </a:solidFill>
                <a:cs typeface="Arial" charset="0"/>
                <a:sym typeface="Times New Roman" pitchFamily="18" charset="0"/>
              </a:rPr>
              <a:t>n de superficies pintadas.</a:t>
            </a:r>
          </a:p>
          <a:p>
            <a:pPr lvl="1">
              <a:lnSpc>
                <a:spcPct val="85000"/>
              </a:lnSpc>
              <a:spcBef>
                <a:spcPct val="10000"/>
              </a:spcBef>
            </a:pPr>
            <a:r>
              <a:rPr lang="es-ES_tradnl" sz="900" smtClean="0">
                <a:solidFill>
                  <a:srgbClr val="000000"/>
                </a:solidFill>
                <a:cs typeface="Arial" charset="0"/>
                <a:sym typeface="Times New Roman" pitchFamily="18" charset="0"/>
              </a:rPr>
              <a:t>Retirada </a:t>
            </a:r>
            <a:r>
              <a:rPr lang="en-US" sz="900" smtClean="0">
                <a:solidFill>
                  <a:srgbClr val="000000"/>
                </a:solidFill>
                <a:cs typeface="Arial" charset="0"/>
                <a:sym typeface="Times New Roman" pitchFamily="18" charset="0"/>
              </a:rPr>
              <a:t>de componentes de la construcci</a:t>
            </a:r>
            <a:r>
              <a:rPr lang="en-US" sz="900" smtClean="0">
                <a:solidFill>
                  <a:srgbClr val="000000"/>
                </a:solidFill>
                <a:latin typeface="Times New Roman" pitchFamily="18" charset="0"/>
                <a:cs typeface="Arial" charset="0"/>
                <a:sym typeface="Times New Roman" pitchFamily="18" charset="0"/>
              </a:rPr>
              <a:t>ó</a:t>
            </a:r>
            <a:r>
              <a:rPr lang="en-US" sz="900" smtClean="0">
                <a:solidFill>
                  <a:srgbClr val="000000"/>
                </a:solidFill>
                <a:cs typeface="Arial" charset="0"/>
                <a:sym typeface="Times New Roman" pitchFamily="18" charset="0"/>
              </a:rPr>
              <a:t>n con superficies pintadas que est</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n en malas condiciones.</a:t>
            </a:r>
          </a:p>
          <a:p>
            <a:pPr>
              <a:lnSpc>
                <a:spcPct val="85000"/>
              </a:lnSpc>
              <a:spcBef>
                <a:spcPct val="10000"/>
              </a:spcBef>
              <a:buFontTx/>
              <a:buChar char="•"/>
            </a:pPr>
            <a:endParaRPr lang="en-US" sz="900" smtClean="0">
              <a:solidFill>
                <a:srgbClr val="000000"/>
              </a:solidFill>
              <a:cs typeface="Arial" charset="0"/>
              <a:sym typeface="Times New Roman" pitchFamily="18" charset="0"/>
            </a:endParaRPr>
          </a:p>
          <a:p>
            <a:pPr>
              <a:lnSpc>
                <a:spcPct val="85000"/>
              </a:lnSpc>
              <a:spcBef>
                <a:spcPct val="10000"/>
              </a:spcBef>
            </a:pPr>
            <a:r>
              <a:rPr lang="en-US" sz="900" smtClean="0">
                <a:solidFill>
                  <a:srgbClr val="000000"/>
                </a:solidFill>
                <a:cs typeface="Arial" charset="0"/>
                <a:sym typeface="Times New Roman" pitchFamily="18" charset="0"/>
              </a:rPr>
              <a:t>Recuerde, </a:t>
            </a:r>
            <a:r>
              <a:rPr lang="en-US" sz="900" u="sng" smtClean="0">
                <a:solidFill>
                  <a:srgbClr val="000000"/>
                </a:solidFill>
                <a:cs typeface="Arial" charset="0"/>
                <a:sym typeface="Times New Roman" pitchFamily="18" charset="0"/>
              </a:rPr>
              <a:t>usted es responsable</a:t>
            </a:r>
            <a:r>
              <a:rPr lang="en-US" sz="900" smtClean="0">
                <a:solidFill>
                  <a:srgbClr val="000000"/>
                </a:solidFill>
                <a:cs typeface="Arial" charset="0"/>
                <a:sym typeface="Times New Roman" pitchFamily="18" charset="0"/>
              </a:rPr>
              <a:t> de asegurarse de que el polvo y los escombros permanezcan dentro del </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rea de trabajo contenida. Cuando planifique la contenci</a:t>
            </a:r>
            <a:r>
              <a:rPr lang="en-US" sz="900" smtClean="0">
                <a:solidFill>
                  <a:srgbClr val="000000"/>
                </a:solidFill>
                <a:latin typeface="Times New Roman" pitchFamily="18" charset="0"/>
                <a:cs typeface="Arial" charset="0"/>
                <a:sym typeface="Times New Roman" pitchFamily="18" charset="0"/>
              </a:rPr>
              <a:t>ó</a:t>
            </a:r>
            <a:r>
              <a:rPr lang="en-US" sz="900" smtClean="0">
                <a:solidFill>
                  <a:srgbClr val="000000"/>
                </a:solidFill>
                <a:cs typeface="Arial" charset="0"/>
                <a:sym typeface="Times New Roman" pitchFamily="18" charset="0"/>
              </a:rPr>
              <a:t>n, tenga en presente cu</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nto y d</a:t>
            </a:r>
            <a:r>
              <a:rPr lang="en-US" sz="900" smtClean="0">
                <a:solidFill>
                  <a:srgbClr val="000000"/>
                </a:solidFill>
                <a:latin typeface="Times New Roman" pitchFamily="18" charset="0"/>
                <a:cs typeface="Arial" charset="0"/>
                <a:sym typeface="Times New Roman" pitchFamily="18" charset="0"/>
              </a:rPr>
              <a:t>ó</a:t>
            </a:r>
            <a:r>
              <a:rPr lang="en-US" sz="900" smtClean="0">
                <a:solidFill>
                  <a:srgbClr val="000000"/>
                </a:solidFill>
                <a:cs typeface="Arial" charset="0"/>
                <a:sym typeface="Times New Roman" pitchFamily="18" charset="0"/>
              </a:rPr>
              <a:t>nde las pr</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cticas de trabajo que va a utilizar crear</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n polvo; luego, planifique seg</a:t>
            </a:r>
            <a:r>
              <a:rPr lang="en-US" sz="900" smtClean="0">
                <a:solidFill>
                  <a:srgbClr val="000000"/>
                </a:solidFill>
                <a:latin typeface="Times New Roman" pitchFamily="18" charset="0"/>
                <a:cs typeface="Arial" charset="0"/>
                <a:sym typeface="Times New Roman" pitchFamily="18" charset="0"/>
              </a:rPr>
              <a:t>ú</a:t>
            </a:r>
            <a:r>
              <a:rPr lang="en-US" sz="900" smtClean="0">
                <a:solidFill>
                  <a:srgbClr val="000000"/>
                </a:solidFill>
                <a:cs typeface="Arial" charset="0"/>
                <a:sym typeface="Times New Roman" pitchFamily="18" charset="0"/>
              </a:rPr>
              <a:t>n corresponda.</a:t>
            </a:r>
          </a:p>
        </p:txBody>
      </p:sp>
    </p:spTree>
    <p:extLst>
      <p:ext uri="{BB962C8B-B14F-4D97-AF65-F5344CB8AC3E}">
        <p14:creationId xmlns:p14="http://schemas.microsoft.com/office/powerpoint/2010/main" val="28598537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solidFill>
            <a:srgbClr val="FFFFFF"/>
          </a:solidFill>
          <a:ln/>
        </p:spPr>
      </p:sp>
      <p:sp>
        <p:nvSpPr>
          <p:cNvPr id="23555" name="Notes Placeholder 2"/>
          <p:cNvSpPr>
            <a:spLocks noGrp="1"/>
          </p:cNvSpPr>
          <p:nvPr>
            <p:ph type="body" idx="1"/>
          </p:nvPr>
        </p:nvSpPr>
        <p:spPr>
          <a:xfrm>
            <a:off x="949325" y="4279900"/>
            <a:ext cx="5184775" cy="4483100"/>
          </a:xfrm>
          <a:noFill/>
          <a:ln/>
        </p:spPr>
        <p:txBody>
          <a:bodyPr lIns="93124" tIns="46562" rIns="93124" bIns="46562"/>
          <a:lstStyle/>
          <a:p>
            <a:r>
              <a:rPr lang="es-ES_tradnl" sz="1100" smtClean="0"/>
              <a:t>¿Qué es la contención vertical</a:t>
            </a:r>
            <a:r>
              <a:rPr lang="en-US" sz="1100" smtClean="0"/>
              <a:t>?</a:t>
            </a:r>
          </a:p>
          <a:p>
            <a:r>
              <a:rPr lang="es-ES_tradnl" sz="1100" b="0" smtClean="0"/>
              <a:t>Contención vertical significa un</a:t>
            </a:r>
            <a:r>
              <a:rPr lang="en-US" sz="1100" b="0" smtClean="0"/>
              <a:t>a </a:t>
            </a:r>
            <a:r>
              <a:rPr lang="es-ES_tradnl" sz="1100" b="0" smtClean="0"/>
              <a:t>barrera </a:t>
            </a:r>
            <a:r>
              <a:rPr lang="en-US" sz="1100" b="0" smtClean="0"/>
              <a:t>vertical </a:t>
            </a:r>
            <a:r>
              <a:rPr lang="es-ES_tradnl" sz="1100" b="0" smtClean="0"/>
              <a:t>que consiste</a:t>
            </a:r>
            <a:r>
              <a:rPr lang="en-US" sz="1100" b="0" smtClean="0"/>
              <a:t> </a:t>
            </a:r>
            <a:r>
              <a:rPr lang="es-ES_tradnl" sz="1100" b="0" smtClean="0"/>
              <a:t>en láminas de plástico u otro </a:t>
            </a:r>
            <a:r>
              <a:rPr lang="en-US" sz="1100" b="0" smtClean="0"/>
              <a:t>material </a:t>
            </a:r>
            <a:r>
              <a:rPr lang="es-ES_tradnl" sz="1100" b="0" smtClean="0"/>
              <a:t>impermeable sobre andamios </a:t>
            </a:r>
            <a:r>
              <a:rPr lang="en-US" sz="1100" b="0" smtClean="0"/>
              <a:t>o</a:t>
            </a:r>
            <a:r>
              <a:rPr lang="es-ES_tradnl" sz="1100" b="0" smtClean="0"/>
              <a:t> un marco rígido</a:t>
            </a:r>
            <a:r>
              <a:rPr lang="en-US" sz="1100" b="0" smtClean="0"/>
              <a:t>, o </a:t>
            </a:r>
            <a:r>
              <a:rPr lang="es-ES_tradnl" sz="1100" b="0" smtClean="0"/>
              <a:t>un sistema equivalente de contención del área de trabajo</a:t>
            </a:r>
            <a:r>
              <a:rPr lang="en-US" sz="1100" b="0" smtClean="0"/>
              <a:t>. </a:t>
            </a:r>
            <a:r>
              <a:rPr lang="es-ES_tradnl" sz="1100" b="0" smtClean="0"/>
              <a:t>La contención vertical es necesaria para algunas renovaciones </a:t>
            </a:r>
            <a:r>
              <a:rPr lang="en-US" sz="1100" b="0" smtClean="0"/>
              <a:t>exterior</a:t>
            </a:r>
            <a:r>
              <a:rPr lang="es-ES_tradnl" sz="1100" b="0" smtClean="0"/>
              <a:t>es,</a:t>
            </a:r>
            <a:r>
              <a:rPr lang="en-US" sz="1100" b="0" smtClean="0"/>
              <a:t> </a:t>
            </a:r>
            <a:r>
              <a:rPr lang="es-ES_tradnl" sz="1100" b="0" smtClean="0"/>
              <a:t>pero puede usarse en cualquier renovación</a:t>
            </a:r>
            <a:r>
              <a:rPr lang="en-US" sz="1100" b="0" smtClean="0"/>
              <a:t>.</a:t>
            </a:r>
          </a:p>
          <a:p>
            <a:endParaRPr lang="en-US" sz="1100" b="0" smtClean="0"/>
          </a:p>
          <a:p>
            <a:r>
              <a:rPr lang="es-ES_tradnl" sz="1100" smtClean="0"/>
              <a:t>¿Es necesaria la contención </a:t>
            </a:r>
            <a:r>
              <a:rPr lang="en-US" sz="1100" smtClean="0"/>
              <a:t>vertical </a:t>
            </a:r>
            <a:r>
              <a:rPr lang="es-ES_tradnl" sz="1100" smtClean="0"/>
              <a:t>para trabajos </a:t>
            </a:r>
            <a:r>
              <a:rPr lang="en-US" sz="1100" smtClean="0"/>
              <a:t>interior</a:t>
            </a:r>
            <a:r>
              <a:rPr lang="es-ES_tradnl" sz="1100" smtClean="0"/>
              <a:t>es</a:t>
            </a:r>
            <a:r>
              <a:rPr lang="en-US" sz="1100" smtClean="0"/>
              <a:t>?</a:t>
            </a:r>
          </a:p>
          <a:p>
            <a:r>
              <a:rPr lang="en-US" sz="1100" b="0" smtClean="0"/>
              <a:t>No. E</a:t>
            </a:r>
            <a:r>
              <a:rPr lang="es-ES_tradnl" sz="1100" b="0" smtClean="0"/>
              <a:t>l uso de contención vertical no es necesario para trabajos interiores</a:t>
            </a:r>
            <a:r>
              <a:rPr lang="en-US" sz="1100" b="0" smtClean="0"/>
              <a:t>, </a:t>
            </a:r>
            <a:r>
              <a:rPr lang="es-ES_tradnl" sz="1100" b="0" smtClean="0"/>
              <a:t>pero se puede minimizar la cantidad de contención necesaria en el piso usando contención vertical de proyectos interiores</a:t>
            </a:r>
            <a:r>
              <a:rPr lang="en-US" sz="1100" b="0" smtClean="0"/>
              <a:t>. </a:t>
            </a:r>
            <a:r>
              <a:rPr lang="es-ES_tradnl" sz="1100" b="0" smtClean="0"/>
              <a:t>Las medidas de contención del piso pueden detenerse en el borde de la barrera</a:t>
            </a:r>
            <a:r>
              <a:rPr lang="en-US" sz="1100" b="0" smtClean="0"/>
              <a:t> vertical </a:t>
            </a:r>
            <a:r>
              <a:rPr lang="es-ES_tradnl" sz="1100" b="0" smtClean="0"/>
              <a:t>al usar un sistema de contención </a:t>
            </a:r>
            <a:r>
              <a:rPr lang="en-US" sz="1100" b="0" smtClean="0"/>
              <a:t>vertical </a:t>
            </a:r>
            <a:r>
              <a:rPr lang="es-ES_tradnl" sz="1100" b="0" smtClean="0"/>
              <a:t>que consiste en barreras </a:t>
            </a:r>
            <a:r>
              <a:rPr lang="en-US" sz="1100" b="0" smtClean="0"/>
              <a:t>impermeable</a:t>
            </a:r>
            <a:r>
              <a:rPr lang="es-ES_tradnl" sz="1100" b="0" smtClean="0"/>
              <a:t>s</a:t>
            </a:r>
            <a:r>
              <a:rPr lang="en-US" sz="1100" b="0" smtClean="0"/>
              <a:t> </a:t>
            </a:r>
            <a:r>
              <a:rPr lang="es-ES_tradnl" sz="1100" b="0" smtClean="0"/>
              <a:t>que se extienden desde el piso al techo y están firmemente selladas en las juntas con el piso</a:t>
            </a:r>
            <a:r>
              <a:rPr lang="en-US" sz="1100" b="0" smtClean="0"/>
              <a:t>, el </a:t>
            </a:r>
            <a:r>
              <a:rPr lang="es-ES_tradnl" sz="1100" b="0" smtClean="0"/>
              <a:t>techo y las paredes</a:t>
            </a:r>
            <a:r>
              <a:rPr lang="en-US" sz="1100" b="0" smtClean="0"/>
              <a:t>.</a:t>
            </a:r>
          </a:p>
          <a:p>
            <a:endParaRPr lang="en-US" sz="1100" b="0" smtClean="0"/>
          </a:p>
          <a:p>
            <a:r>
              <a:rPr lang="es-ES_tradnl" sz="1100" smtClean="0"/>
              <a:t>¿Es necesaria la contención </a:t>
            </a:r>
            <a:r>
              <a:rPr lang="en-US" sz="1100" smtClean="0"/>
              <a:t>vertical </a:t>
            </a:r>
            <a:r>
              <a:rPr lang="es-ES_tradnl" sz="1100" smtClean="0"/>
              <a:t>para trabajos </a:t>
            </a:r>
            <a:r>
              <a:rPr lang="en-US" sz="1100" smtClean="0"/>
              <a:t>exterior</a:t>
            </a:r>
            <a:r>
              <a:rPr lang="es-ES_tradnl" sz="1100" smtClean="0"/>
              <a:t>es</a:t>
            </a:r>
            <a:r>
              <a:rPr lang="en-US" sz="1100" smtClean="0"/>
              <a:t>?</a:t>
            </a:r>
          </a:p>
          <a:p>
            <a:r>
              <a:rPr lang="es-ES_tradnl" sz="1100" b="0" smtClean="0"/>
              <a:t>Sí. La contención vertical</a:t>
            </a:r>
            <a:r>
              <a:rPr lang="en-US" sz="1100" b="0" smtClean="0"/>
              <a:t>, o </a:t>
            </a:r>
            <a:r>
              <a:rPr lang="es-ES_tradnl" sz="1100" b="0" smtClean="0"/>
              <a:t>un sistema </a:t>
            </a:r>
            <a:r>
              <a:rPr lang="en-US" sz="1100" b="0" smtClean="0"/>
              <a:t>equivalent</a:t>
            </a:r>
            <a:r>
              <a:rPr lang="es-ES_tradnl" sz="1100" b="0" smtClean="0"/>
              <a:t>e</a:t>
            </a:r>
            <a:r>
              <a:rPr lang="en-US" sz="1100" b="0" smtClean="0"/>
              <a:t> </a:t>
            </a:r>
            <a:r>
              <a:rPr lang="es-ES_tradnl" sz="1100" b="0" smtClean="0"/>
              <a:t>de contención del área de trabajo</a:t>
            </a:r>
            <a:r>
              <a:rPr lang="en-US" sz="1100" b="0" smtClean="0"/>
              <a:t>, </a:t>
            </a:r>
            <a:r>
              <a:rPr lang="es-ES_tradnl" sz="1100" b="0" smtClean="0"/>
              <a:t>es necesaria para trabajos exteriores en donde la línea de la propiedad esté como máximo a </a:t>
            </a:r>
            <a:r>
              <a:rPr lang="en-US" sz="1100" b="0" smtClean="0"/>
              <a:t>10 </a:t>
            </a:r>
            <a:r>
              <a:rPr lang="es-ES_tradnl" sz="1100" b="0" smtClean="0"/>
              <a:t>pies del área de alteración de la pintura</a:t>
            </a:r>
            <a:r>
              <a:rPr lang="en-US" sz="1100" b="0" smtClean="0"/>
              <a:t>. </a:t>
            </a:r>
            <a:r>
              <a:rPr lang="es-ES_tradnl" sz="1100" b="0" smtClean="0"/>
              <a:t>Además</a:t>
            </a:r>
            <a:r>
              <a:rPr lang="en-US" sz="1100" b="0" smtClean="0"/>
              <a:t>, </a:t>
            </a:r>
            <a:r>
              <a:rPr lang="es-ES_tradnl" sz="1100" b="0" smtClean="0"/>
              <a:t>la contención </a:t>
            </a:r>
            <a:r>
              <a:rPr lang="en-US" sz="1100" b="0" smtClean="0"/>
              <a:t>vertical </a:t>
            </a:r>
            <a:r>
              <a:rPr lang="es-ES_tradnl" sz="1100" b="0" smtClean="0"/>
              <a:t>también puede usarse para minimizar la cantidad de contención del terreno necesaria para un proyecto</a:t>
            </a:r>
            <a:r>
              <a:rPr lang="en-US" sz="1100" b="0" smtClean="0"/>
              <a:t>. </a:t>
            </a:r>
            <a:r>
              <a:rPr lang="es-ES_tradnl" sz="1100" b="0" smtClean="0"/>
              <a:t>Las medidas de contención del terreno pueden detenerse al borde de la barrera </a:t>
            </a:r>
            <a:r>
              <a:rPr lang="en-US" sz="1100" b="0" smtClean="0"/>
              <a:t>vertical </a:t>
            </a:r>
            <a:r>
              <a:rPr lang="es-ES_tradnl" sz="1100" b="0" smtClean="0"/>
              <a:t>al usar un sistema de contención vertical</a:t>
            </a:r>
            <a:r>
              <a:rPr lang="en-US" sz="1100" b="0" smtClean="0"/>
              <a:t>.</a:t>
            </a:r>
          </a:p>
        </p:txBody>
      </p:sp>
      <p:sp>
        <p:nvSpPr>
          <p:cNvPr id="23556" name="Slide Number Placeholder 3"/>
          <p:cNvSpPr txBox="1">
            <a:spLocks noGrp="1"/>
          </p:cNvSpPr>
          <p:nvPr/>
        </p:nvSpPr>
        <p:spPr bwMode="auto">
          <a:xfrm>
            <a:off x="949325" y="8853488"/>
            <a:ext cx="1479550" cy="295275"/>
          </a:xfrm>
          <a:prstGeom prst="rect">
            <a:avLst/>
          </a:prstGeom>
          <a:noFill/>
          <a:ln w="9525">
            <a:noFill/>
            <a:miter lim="800000"/>
            <a:headEnd/>
            <a:tailEnd/>
          </a:ln>
        </p:spPr>
        <p:txBody>
          <a:bodyPr lIns="93124" tIns="46562" rIns="93124" bIns="46562" anchor="b"/>
          <a:lstStyle/>
          <a:p>
            <a:pPr defTabSz="930275">
              <a:spcBef>
                <a:spcPct val="0"/>
              </a:spcBef>
              <a:buFontTx/>
              <a:buNone/>
            </a:pPr>
            <a:r>
              <a:rPr lang="en-US">
                <a:solidFill>
                  <a:schemeClr val="tx1"/>
                </a:solidFill>
              </a:rPr>
              <a:t>4-</a:t>
            </a:r>
            <a:fld id="{E57D209D-DDC8-476A-A5E2-3A0A20506892}" type="slidenum">
              <a:rPr lang="en-US">
                <a:solidFill>
                  <a:schemeClr val="tx1"/>
                </a:solidFill>
              </a:rPr>
              <a:pPr defTabSz="930275">
                <a:spcBef>
                  <a:spcPct val="0"/>
                </a:spcBef>
                <a:buFontTx/>
                <a:buNone/>
              </a:pPr>
              <a:t>45</a:t>
            </a:fld>
            <a:endParaRPr lang="en-US">
              <a:solidFill>
                <a:schemeClr val="tx1"/>
              </a:solidFill>
            </a:endParaRPr>
          </a:p>
        </p:txBody>
      </p:sp>
      <p:sp>
        <p:nvSpPr>
          <p:cNvPr id="23557" name="Header Placeholder 4"/>
          <p:cNvSpPr txBox="1">
            <a:spLocks noGrp="1"/>
          </p:cNvSpPr>
          <p:nvPr/>
        </p:nvSpPr>
        <p:spPr bwMode="auto">
          <a:xfrm>
            <a:off x="0" y="0"/>
            <a:ext cx="7010400" cy="463550"/>
          </a:xfrm>
          <a:prstGeom prst="rect">
            <a:avLst/>
          </a:prstGeom>
          <a:noFill/>
          <a:ln w="9525">
            <a:noFill/>
            <a:miter lim="800000"/>
            <a:headEnd/>
            <a:tailEnd/>
          </a:ln>
        </p:spPr>
        <p:txBody>
          <a:bodyPr lIns="93124" tIns="46562" rIns="93124" bIns="46562"/>
          <a:lstStyle/>
          <a:p>
            <a:pPr defTabSz="930275">
              <a:spcBef>
                <a:spcPct val="0"/>
              </a:spcBef>
              <a:buFontTx/>
              <a:buNone/>
            </a:pPr>
            <a:endParaRPr lang="en-US" sz="1200" b="1">
              <a:solidFill>
                <a:schemeClr val="tx1"/>
              </a:solidFill>
            </a:endParaRPr>
          </a:p>
          <a:p>
            <a:pPr defTabSz="930275">
              <a:spcBef>
                <a:spcPct val="0"/>
              </a:spcBef>
              <a:buFontTx/>
              <a:buNone/>
            </a:pPr>
            <a:r>
              <a:rPr lang="es-ES_tradnl" sz="1200" b="1"/>
              <a:t>Prácticas seguras con relación al plomo</a:t>
            </a:r>
            <a:r>
              <a:rPr lang="en-US" sz="1200" b="1"/>
              <a:t> en labores de renovación, reparación y pintura</a:t>
            </a:r>
            <a:endParaRPr lang="en-US" sz="1200" b="1">
              <a:solidFill>
                <a:schemeClr val="tx1"/>
              </a:solidFill>
            </a:endParaRPr>
          </a:p>
        </p:txBody>
      </p:sp>
      <p:sp>
        <p:nvSpPr>
          <p:cNvPr id="23558" name="Date Placeholder 5"/>
          <p:cNvSpPr txBox="1">
            <a:spLocks noGrp="1"/>
          </p:cNvSpPr>
          <p:nvPr/>
        </p:nvSpPr>
        <p:spPr bwMode="auto">
          <a:xfrm>
            <a:off x="2555875" y="8705850"/>
            <a:ext cx="1676400" cy="442913"/>
          </a:xfrm>
          <a:prstGeom prst="rect">
            <a:avLst/>
          </a:prstGeom>
          <a:noFill/>
          <a:ln w="9525">
            <a:noFill/>
            <a:miter lim="800000"/>
            <a:headEnd/>
            <a:tailEnd/>
          </a:ln>
        </p:spPr>
        <p:txBody>
          <a:bodyPr lIns="91393" tIns="45696" rIns="91393" bIns="45696"/>
          <a:lstStyle/>
          <a:p>
            <a:pPr algn="ctr" defTabSz="911225">
              <a:lnSpc>
                <a:spcPct val="280000"/>
              </a:lnSpc>
              <a:spcBef>
                <a:spcPct val="0"/>
              </a:spcBef>
              <a:buFontTx/>
              <a:buNone/>
            </a:pPr>
            <a:r>
              <a:rPr lang="en-US">
                <a:solidFill>
                  <a:schemeClr val="tx1"/>
                </a:solidFill>
              </a:rPr>
              <a:t>Octubre de 2011</a:t>
            </a:r>
          </a:p>
        </p:txBody>
      </p:sp>
    </p:spTree>
    <p:extLst>
      <p:ext uri="{BB962C8B-B14F-4D97-AF65-F5344CB8AC3E}">
        <p14:creationId xmlns:p14="http://schemas.microsoft.com/office/powerpoint/2010/main" val="3821138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Grp="1" noChangeArrowheads="1"/>
          </p:cNvSpPr>
          <p:nvPr>
            <p:ph type="sldNum" sz="quarter" idx="5"/>
          </p:nvPr>
        </p:nvSpPr>
        <p:spPr>
          <a:noFill/>
        </p:spPr>
        <p:txBody>
          <a:bodyPr/>
          <a:lstStyle/>
          <a:p>
            <a:r>
              <a:rPr lang="en-US" smtClean="0"/>
              <a:t>4-</a:t>
            </a:r>
            <a:fld id="{456FE4FE-AEF9-40B3-903B-FDC7DB6A0666}" type="slidenum">
              <a:rPr lang="en-US" smtClean="0"/>
              <a:pPr/>
              <a:t>46</a:t>
            </a:fld>
            <a:endParaRPr lang="en-US" smtClean="0"/>
          </a:p>
        </p:txBody>
      </p:sp>
      <p:sp>
        <p:nvSpPr>
          <p:cNvPr id="24579" name="Rectangle 12"/>
          <p:cNvSpPr>
            <a:spLocks noGrp="1" noChangeArrowheads="1"/>
          </p:cNvSpPr>
          <p:nvPr>
            <p:ph type="hdr" sz="quarter"/>
          </p:nvPr>
        </p:nvSpPr>
        <p:spPr>
          <a:noFill/>
        </p:spPr>
        <p:txBody>
          <a:bodyPr/>
          <a:lstStyle/>
          <a:p>
            <a:endParaRPr lang="en-US" smtClean="0"/>
          </a:p>
          <a:p>
            <a:r>
              <a:rPr lang="en-US" smtClean="0"/>
              <a:t>     </a:t>
            </a:r>
            <a:r>
              <a:rPr lang="es-ES_tradnl" smtClean="0"/>
              <a:t>Prácticas seguras con relación al plomo</a:t>
            </a:r>
            <a:r>
              <a:rPr lang="en-US" smtClean="0"/>
              <a:t> en labores de renovación, reparación y pintura</a:t>
            </a:r>
          </a:p>
        </p:txBody>
      </p:sp>
      <p:sp>
        <p:nvSpPr>
          <p:cNvPr id="24580" name="Rectangle 13"/>
          <p:cNvSpPr>
            <a:spLocks noGrp="1" noChangeArrowheads="1"/>
          </p:cNvSpPr>
          <p:nvPr>
            <p:ph type="dt" sz="quarter" idx="1"/>
          </p:nvPr>
        </p:nvSpPr>
        <p:spPr>
          <a:noFill/>
        </p:spPr>
        <p:txBody>
          <a:bodyPr/>
          <a:lstStyle/>
          <a:p>
            <a:r>
              <a:rPr lang="en-US" smtClean="0"/>
              <a:t>Octubre de 2011</a:t>
            </a:r>
          </a:p>
        </p:txBody>
      </p:sp>
      <p:sp>
        <p:nvSpPr>
          <p:cNvPr id="24581" name="Rectangle 4"/>
          <p:cNvSpPr>
            <a:spLocks noGrp="1" noRot="1" noChangeAspect="1" noChangeArrowheads="1" noTextEdit="1"/>
          </p:cNvSpPr>
          <p:nvPr>
            <p:ph type="sldImg"/>
          </p:nvPr>
        </p:nvSpPr>
        <p:spPr>
          <a:xfrm>
            <a:off x="1295400" y="838200"/>
            <a:ext cx="4400550" cy="3300413"/>
          </a:xfrm>
          <a:ln/>
        </p:spPr>
      </p:sp>
      <p:sp>
        <p:nvSpPr>
          <p:cNvPr id="24582" name="Rectangle 5"/>
          <p:cNvSpPr>
            <a:spLocks noGrp="1" noChangeArrowheads="1"/>
          </p:cNvSpPr>
          <p:nvPr>
            <p:ph type="body" idx="1"/>
          </p:nvPr>
        </p:nvSpPr>
        <p:spPr>
          <a:xfrm>
            <a:off x="533400" y="4132263"/>
            <a:ext cx="6019800" cy="4868862"/>
          </a:xfrm>
          <a:noFill/>
          <a:ln/>
        </p:spPr>
        <p:txBody>
          <a:bodyPr/>
          <a:lstStyle/>
          <a:p>
            <a:pPr marL="190500" indent="-190500">
              <a:lnSpc>
                <a:spcPct val="85000"/>
              </a:lnSpc>
              <a:spcBef>
                <a:spcPct val="10000"/>
              </a:spcBef>
            </a:pPr>
            <a:r>
              <a:rPr lang="en-US" smtClean="0">
                <a:solidFill>
                  <a:srgbClr val="000000"/>
                </a:solidFill>
                <a:cs typeface="Times New Roman" pitchFamily="18" charset="0"/>
                <a:sym typeface="Times New Roman" pitchFamily="18" charset="0"/>
              </a:rPr>
              <a:t>Restrinja el acceso al </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rea de trabajo y notifique a los residentes que permanezcan lejos mientras </a:t>
            </a:r>
            <a:r>
              <a:rPr lang="es-ES_tradnl" smtClean="0">
                <a:solidFill>
                  <a:srgbClr val="000000"/>
                </a:solidFill>
                <a:cs typeface="Times New Roman" pitchFamily="18" charset="0"/>
                <a:sym typeface="Times New Roman" pitchFamily="18" charset="0"/>
              </a:rPr>
              <a:t>se realice </a:t>
            </a:r>
            <a:r>
              <a:rPr lang="en-US" smtClean="0">
                <a:solidFill>
                  <a:srgbClr val="000000"/>
                </a:solidFill>
                <a:cs typeface="Times New Roman" pitchFamily="18" charset="0"/>
                <a:sym typeface="Times New Roman" pitchFamily="18" charset="0"/>
              </a:rPr>
              <a:t>el trabajo.</a:t>
            </a:r>
          </a:p>
          <a:p>
            <a:pPr marL="190500" indent="-190500">
              <a:lnSpc>
                <a:spcPct val="85000"/>
              </a:lnSpc>
              <a:spcBef>
                <a:spcPct val="10000"/>
              </a:spcBef>
              <a:buFontTx/>
              <a:buChar char="•"/>
            </a:pPr>
            <a:r>
              <a:rPr lang="es-ES_tradnl" sz="1000" b="0" smtClean="0">
                <a:solidFill>
                  <a:srgbClr val="000000"/>
                </a:solidFill>
                <a:cs typeface="Arial" charset="0"/>
                <a:sym typeface="Times New Roman" pitchFamily="18" charset="0"/>
              </a:rPr>
              <a:t>La restricci</a:t>
            </a:r>
            <a:r>
              <a:rPr lang="es-ES_tradnl" sz="1000" b="0" smtClean="0">
                <a:solidFill>
                  <a:srgbClr val="000000"/>
                </a:solidFill>
                <a:latin typeface="Times New Roman" pitchFamily="18" charset="0"/>
                <a:cs typeface="Arial" charset="0"/>
                <a:sym typeface="Times New Roman" pitchFamily="18" charset="0"/>
              </a:rPr>
              <a:t>ó</a:t>
            </a:r>
            <a:r>
              <a:rPr lang="es-ES_tradnl" sz="1000" b="0" smtClean="0">
                <a:solidFill>
                  <a:srgbClr val="000000"/>
                </a:solidFill>
                <a:cs typeface="Arial" charset="0"/>
                <a:sym typeface="Times New Roman" pitchFamily="18" charset="0"/>
              </a:rPr>
              <a:t>n de</a:t>
            </a:r>
            <a:r>
              <a:rPr lang="en-US" sz="1000" b="0" smtClean="0">
                <a:solidFill>
                  <a:srgbClr val="000000"/>
                </a:solidFill>
                <a:cs typeface="Arial" charset="0"/>
                <a:sym typeface="Times New Roman" pitchFamily="18" charset="0"/>
              </a:rPr>
              <a:t> acceso al </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rea de trabajo proteger</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 a los residentes, especialmente a ni</a:t>
            </a:r>
            <a:r>
              <a:rPr lang="en-US" sz="1000" b="0" smtClean="0">
                <a:solidFill>
                  <a:srgbClr val="000000"/>
                </a:solidFill>
                <a:latin typeface="Times New Roman" pitchFamily="18" charset="0"/>
                <a:cs typeface="Arial" charset="0"/>
                <a:sym typeface="Times New Roman" pitchFamily="18" charset="0"/>
              </a:rPr>
              <a:t>ñ</a:t>
            </a:r>
            <a:r>
              <a:rPr lang="en-US" sz="1000" b="0" smtClean="0">
                <a:solidFill>
                  <a:srgbClr val="000000"/>
                </a:solidFill>
                <a:cs typeface="Arial" charset="0"/>
                <a:sym typeface="Times New Roman" pitchFamily="18" charset="0"/>
              </a:rPr>
              <a:t>os y mujeres embarazadas, de la exposici</a:t>
            </a:r>
            <a:r>
              <a:rPr lang="en-US" sz="1000" b="0" smtClean="0">
                <a:solidFill>
                  <a:srgbClr val="000000"/>
                </a:solidFill>
                <a:latin typeface="Times New Roman" pitchFamily="18" charset="0"/>
                <a:cs typeface="Arial" charset="0"/>
                <a:sym typeface="Times New Roman" pitchFamily="18" charset="0"/>
              </a:rPr>
              <a:t>ó</a:t>
            </a:r>
            <a:r>
              <a:rPr lang="en-US" sz="1000" b="0" smtClean="0">
                <a:solidFill>
                  <a:srgbClr val="000000"/>
                </a:solidFill>
                <a:cs typeface="Arial" charset="0"/>
                <a:sym typeface="Times New Roman" pitchFamily="18" charset="0"/>
              </a:rPr>
              <a:t>n innecesaria a polvo con plomo y minimizar</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 la propagaci</a:t>
            </a:r>
            <a:r>
              <a:rPr lang="en-US" sz="1000" b="0" smtClean="0">
                <a:solidFill>
                  <a:srgbClr val="000000"/>
                </a:solidFill>
                <a:latin typeface="Times New Roman" pitchFamily="18" charset="0"/>
                <a:cs typeface="Arial" charset="0"/>
                <a:sym typeface="Times New Roman" pitchFamily="18" charset="0"/>
              </a:rPr>
              <a:t>ó</a:t>
            </a:r>
            <a:r>
              <a:rPr lang="en-US" sz="1000" b="0" smtClean="0">
                <a:solidFill>
                  <a:srgbClr val="000000"/>
                </a:solidFill>
                <a:cs typeface="Arial" charset="0"/>
                <a:sym typeface="Times New Roman" pitchFamily="18" charset="0"/>
              </a:rPr>
              <a:t>n de </a:t>
            </a:r>
            <a:r>
              <a:rPr lang="en-US" sz="1000" b="0" smtClean="0">
                <a:solidFill>
                  <a:srgbClr val="000000"/>
                </a:solidFill>
                <a:latin typeface="Times New Roman" pitchFamily="18" charset="0"/>
                <a:cs typeface="Arial" charset="0"/>
                <a:sym typeface="Times New Roman" pitchFamily="18" charset="0"/>
              </a:rPr>
              <a:t>é</a:t>
            </a:r>
            <a:r>
              <a:rPr lang="en-US" sz="1000" b="0" smtClean="0">
                <a:solidFill>
                  <a:srgbClr val="000000"/>
                </a:solidFill>
                <a:cs typeface="Arial" charset="0"/>
                <a:sym typeface="Times New Roman" pitchFamily="18" charset="0"/>
              </a:rPr>
              <a:t>ste </a:t>
            </a:r>
            <a:r>
              <a:rPr lang="en-US" sz="1000" b="0" smtClean="0">
                <a:solidFill>
                  <a:srgbClr val="000000"/>
                </a:solidFill>
                <a:latin typeface="Times New Roman" pitchFamily="18" charset="0"/>
                <a:cs typeface="Arial" charset="0"/>
                <a:sym typeface="Times New Roman" pitchFamily="18" charset="0"/>
              </a:rPr>
              <a:t>ú</a:t>
            </a:r>
            <a:r>
              <a:rPr lang="en-US" sz="1000" b="0" smtClean="0">
                <a:solidFill>
                  <a:srgbClr val="000000"/>
                </a:solidFill>
                <a:cs typeface="Arial" charset="0"/>
                <a:sym typeface="Times New Roman" pitchFamily="18" charset="0"/>
              </a:rPr>
              <a:t>ltimo a las </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reas colindantes.</a:t>
            </a:r>
          </a:p>
          <a:p>
            <a:pPr marL="190500" indent="-190500">
              <a:lnSpc>
                <a:spcPct val="85000"/>
              </a:lnSpc>
              <a:spcBef>
                <a:spcPct val="10000"/>
              </a:spcBef>
              <a:buFontTx/>
              <a:buChar char="•"/>
            </a:pPr>
            <a:r>
              <a:rPr lang="en-US" sz="1000" b="0" smtClean="0">
                <a:solidFill>
                  <a:srgbClr val="000000"/>
                </a:solidFill>
                <a:cs typeface="Arial" charset="0"/>
                <a:sym typeface="Times New Roman" pitchFamily="18" charset="0"/>
              </a:rPr>
              <a:t>Antes de comenzar, notifique a los residentes que no ingresen </a:t>
            </a:r>
            <a:r>
              <a:rPr lang="es-ES_tradnl" sz="1000" b="0" smtClean="0">
                <a:solidFill>
                  <a:srgbClr val="000000"/>
                </a:solidFill>
                <a:cs typeface="Arial" charset="0"/>
                <a:sym typeface="Times New Roman" pitchFamily="18" charset="0"/>
              </a:rPr>
              <a:t>en el </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rea de trabajo y que permanezcan lejos de las inmediaciones de la entrada a </a:t>
            </a:r>
            <a:r>
              <a:rPr lang="en-US" sz="1000" b="0" smtClean="0">
                <a:solidFill>
                  <a:srgbClr val="000000"/>
                </a:solidFill>
                <a:latin typeface="Times New Roman" pitchFamily="18" charset="0"/>
                <a:cs typeface="Arial" charset="0"/>
                <a:sym typeface="Times New Roman" pitchFamily="18" charset="0"/>
              </a:rPr>
              <a:t>é</a:t>
            </a:r>
            <a:r>
              <a:rPr lang="en-US" sz="1000" b="0" smtClean="0">
                <a:solidFill>
                  <a:srgbClr val="000000"/>
                </a:solidFill>
                <a:cs typeface="Arial" charset="0"/>
                <a:sym typeface="Times New Roman" pitchFamily="18" charset="0"/>
              </a:rPr>
              <a:t>sta tanto como sea posible. Los residentes y las mascotas que entren y salgan pueden transportar f</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cilmente polvo contaminado con plomo a </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reas colindantes de toda la vivienda. Es probable que las </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reas que no sean de trabajo no se limpien de inmediato ni de manera apropiada.</a:t>
            </a:r>
          </a:p>
          <a:p>
            <a:pPr marL="190500" indent="-190500">
              <a:lnSpc>
                <a:spcPct val="85000"/>
              </a:lnSpc>
              <a:spcBef>
                <a:spcPct val="10000"/>
              </a:spcBef>
              <a:buFontTx/>
              <a:buChar char="•"/>
            </a:pPr>
            <a:r>
              <a:rPr lang="en-US" sz="1000" b="0" smtClean="0">
                <a:solidFill>
                  <a:srgbClr val="000000"/>
                </a:solidFill>
                <a:cs typeface="Arial" charset="0"/>
                <a:sym typeface="Times New Roman" pitchFamily="18" charset="0"/>
              </a:rPr>
              <a:t>Restringir la exposici</a:t>
            </a:r>
            <a:r>
              <a:rPr lang="en-US" sz="1000" b="0" smtClean="0">
                <a:solidFill>
                  <a:srgbClr val="000000"/>
                </a:solidFill>
                <a:latin typeface="Times New Roman" pitchFamily="18" charset="0"/>
                <a:cs typeface="Arial" charset="0"/>
                <a:sym typeface="Times New Roman" pitchFamily="18" charset="0"/>
              </a:rPr>
              <a:t>ó</a:t>
            </a:r>
            <a:r>
              <a:rPr lang="en-US" sz="1000" b="0" smtClean="0">
                <a:solidFill>
                  <a:srgbClr val="000000"/>
                </a:solidFill>
                <a:cs typeface="Arial" charset="0"/>
                <a:sym typeface="Times New Roman" pitchFamily="18" charset="0"/>
              </a:rPr>
              <a:t>n es especialmente importante para los ni</a:t>
            </a:r>
            <a:r>
              <a:rPr lang="en-US" sz="1000" b="0" smtClean="0">
                <a:solidFill>
                  <a:srgbClr val="000000"/>
                </a:solidFill>
                <a:latin typeface="Times New Roman" pitchFamily="18" charset="0"/>
                <a:cs typeface="Arial" charset="0"/>
                <a:sym typeface="Times New Roman" pitchFamily="18" charset="0"/>
              </a:rPr>
              <a:t>ñ</a:t>
            </a:r>
            <a:r>
              <a:rPr lang="en-US" sz="1000" b="0" smtClean="0">
                <a:solidFill>
                  <a:srgbClr val="000000"/>
                </a:solidFill>
                <a:cs typeface="Arial" charset="0"/>
                <a:sym typeface="Times New Roman" pitchFamily="18" charset="0"/>
              </a:rPr>
              <a:t>os menores de 6 a</a:t>
            </a:r>
            <a:r>
              <a:rPr lang="en-US" sz="1000" b="0" smtClean="0">
                <a:solidFill>
                  <a:srgbClr val="000000"/>
                </a:solidFill>
                <a:latin typeface="Times New Roman" pitchFamily="18" charset="0"/>
                <a:cs typeface="Arial" charset="0"/>
                <a:sym typeface="Times New Roman" pitchFamily="18" charset="0"/>
              </a:rPr>
              <a:t>ñ</a:t>
            </a:r>
            <a:r>
              <a:rPr lang="en-US" sz="1000" b="0" smtClean="0">
                <a:solidFill>
                  <a:srgbClr val="000000"/>
                </a:solidFill>
                <a:cs typeface="Arial" charset="0"/>
                <a:sym typeface="Times New Roman" pitchFamily="18" charset="0"/>
              </a:rPr>
              <a:t>os y para las mujeres embarazadas. Aseg</a:t>
            </a:r>
            <a:r>
              <a:rPr lang="en-US" sz="1000" b="0" smtClean="0">
                <a:solidFill>
                  <a:srgbClr val="000000"/>
                </a:solidFill>
                <a:latin typeface="Times New Roman" pitchFamily="18" charset="0"/>
                <a:cs typeface="Arial" charset="0"/>
                <a:sym typeface="Times New Roman" pitchFamily="18" charset="0"/>
              </a:rPr>
              <a:t>ú</a:t>
            </a:r>
            <a:r>
              <a:rPr lang="en-US" sz="1000" b="0" smtClean="0">
                <a:solidFill>
                  <a:srgbClr val="000000"/>
                </a:solidFill>
                <a:cs typeface="Arial" charset="0"/>
                <a:sym typeface="Times New Roman" pitchFamily="18" charset="0"/>
              </a:rPr>
              <a:t>rese de explicar a los residentes que la restricci</a:t>
            </a:r>
            <a:r>
              <a:rPr lang="en-US" sz="1000" b="0" smtClean="0">
                <a:solidFill>
                  <a:srgbClr val="000000"/>
                </a:solidFill>
                <a:latin typeface="Times New Roman" pitchFamily="18" charset="0"/>
                <a:cs typeface="Arial" charset="0"/>
                <a:sym typeface="Times New Roman" pitchFamily="18" charset="0"/>
              </a:rPr>
              <a:t>ó</a:t>
            </a:r>
            <a:r>
              <a:rPr lang="en-US" sz="1000" b="0" smtClean="0">
                <a:solidFill>
                  <a:srgbClr val="000000"/>
                </a:solidFill>
                <a:cs typeface="Arial" charset="0"/>
                <a:sym typeface="Times New Roman" pitchFamily="18" charset="0"/>
              </a:rPr>
              <a:t>n de </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reas es por su propio bien y que los ni</a:t>
            </a:r>
            <a:r>
              <a:rPr lang="en-US" sz="1000" b="0" smtClean="0">
                <a:solidFill>
                  <a:srgbClr val="000000"/>
                </a:solidFill>
                <a:latin typeface="Times New Roman" pitchFamily="18" charset="0"/>
                <a:cs typeface="Arial" charset="0"/>
                <a:sym typeface="Times New Roman" pitchFamily="18" charset="0"/>
              </a:rPr>
              <a:t>ñ</a:t>
            </a:r>
            <a:r>
              <a:rPr lang="en-US" sz="1000" b="0" smtClean="0">
                <a:solidFill>
                  <a:srgbClr val="000000"/>
                </a:solidFill>
                <a:cs typeface="Arial" charset="0"/>
                <a:sym typeface="Times New Roman" pitchFamily="18" charset="0"/>
              </a:rPr>
              <a:t>os peque</a:t>
            </a:r>
            <a:r>
              <a:rPr lang="en-US" sz="1000" b="0" smtClean="0">
                <a:solidFill>
                  <a:srgbClr val="000000"/>
                </a:solidFill>
                <a:latin typeface="Times New Roman" pitchFamily="18" charset="0"/>
                <a:cs typeface="Arial" charset="0"/>
                <a:sym typeface="Times New Roman" pitchFamily="18" charset="0"/>
              </a:rPr>
              <a:t>ñ</a:t>
            </a:r>
            <a:r>
              <a:rPr lang="en-US" sz="1000" b="0" smtClean="0">
                <a:solidFill>
                  <a:srgbClr val="000000"/>
                </a:solidFill>
                <a:cs typeface="Arial" charset="0"/>
                <a:sym typeface="Times New Roman" pitchFamily="18" charset="0"/>
              </a:rPr>
              <a:t>os y las embarazadas corren mayor riesgo de tener problemas de salud surgidos a partir de la exposici</a:t>
            </a:r>
            <a:r>
              <a:rPr lang="en-US" sz="1000" b="0" smtClean="0">
                <a:solidFill>
                  <a:srgbClr val="000000"/>
                </a:solidFill>
                <a:latin typeface="Times New Roman" pitchFamily="18" charset="0"/>
                <a:cs typeface="Arial" charset="0"/>
                <a:sym typeface="Times New Roman" pitchFamily="18" charset="0"/>
              </a:rPr>
              <a:t>ó</a:t>
            </a:r>
            <a:r>
              <a:rPr lang="en-US" sz="1000" b="0" smtClean="0">
                <a:solidFill>
                  <a:srgbClr val="000000"/>
                </a:solidFill>
                <a:cs typeface="Arial" charset="0"/>
                <a:sym typeface="Times New Roman" pitchFamily="18" charset="0"/>
              </a:rPr>
              <a:t>n al plomo.</a:t>
            </a:r>
          </a:p>
          <a:p>
            <a:pPr marL="190500" indent="-190500">
              <a:lnSpc>
                <a:spcPct val="85000"/>
              </a:lnSpc>
              <a:spcBef>
                <a:spcPct val="10000"/>
              </a:spcBef>
              <a:buFontTx/>
              <a:buChar char="•"/>
            </a:pPr>
            <a:r>
              <a:rPr lang="en-US" sz="1000" b="0" smtClean="0">
                <a:solidFill>
                  <a:srgbClr val="000000"/>
                </a:solidFill>
                <a:cs typeface="Arial" charset="0"/>
                <a:sym typeface="Times New Roman" pitchFamily="18" charset="0"/>
              </a:rPr>
              <a:t>Debe </a:t>
            </a:r>
            <a:r>
              <a:rPr lang="es-ES_tradnl" sz="1000" b="0" smtClean="0">
                <a:solidFill>
                  <a:srgbClr val="000000"/>
                </a:solidFill>
                <a:cs typeface="Arial" charset="0"/>
                <a:sym typeface="Times New Roman" pitchFamily="18" charset="0"/>
              </a:rPr>
              <a:t>proporcionar</a:t>
            </a:r>
            <a:r>
              <a:rPr lang="en-US" sz="1000" b="0" smtClean="0">
                <a:solidFill>
                  <a:srgbClr val="000000"/>
                </a:solidFill>
                <a:cs typeface="Arial" charset="0"/>
                <a:sym typeface="Times New Roman" pitchFamily="18" charset="0"/>
              </a:rPr>
              <a:t> indicaciones sobre cu</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nto tiempo trabajar</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 en un </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rea en particular, de modo que los residentes puedan planificar con anticipaci</a:t>
            </a:r>
            <a:r>
              <a:rPr lang="en-US" sz="1000" b="0" smtClean="0">
                <a:solidFill>
                  <a:srgbClr val="000000"/>
                </a:solidFill>
                <a:latin typeface="Times New Roman" pitchFamily="18" charset="0"/>
                <a:cs typeface="Arial" charset="0"/>
                <a:sym typeface="Times New Roman" pitchFamily="18" charset="0"/>
              </a:rPr>
              <a:t>ó</a:t>
            </a:r>
            <a:r>
              <a:rPr lang="en-US" sz="1000" b="0" smtClean="0">
                <a:solidFill>
                  <a:srgbClr val="000000"/>
                </a:solidFill>
                <a:cs typeface="Arial" charset="0"/>
                <a:sym typeface="Times New Roman" pitchFamily="18" charset="0"/>
              </a:rPr>
              <a:t>n c</a:t>
            </a:r>
            <a:r>
              <a:rPr lang="en-US" sz="1000" b="0" smtClean="0">
                <a:solidFill>
                  <a:srgbClr val="000000"/>
                </a:solidFill>
                <a:latin typeface="Times New Roman" pitchFamily="18" charset="0"/>
                <a:cs typeface="Arial" charset="0"/>
                <a:sym typeface="Times New Roman" pitchFamily="18" charset="0"/>
              </a:rPr>
              <a:t>ó</a:t>
            </a:r>
            <a:r>
              <a:rPr lang="en-US" sz="1000" b="0" smtClean="0">
                <a:solidFill>
                  <a:srgbClr val="000000"/>
                </a:solidFill>
                <a:cs typeface="Arial" charset="0"/>
                <a:sym typeface="Times New Roman" pitchFamily="18" charset="0"/>
              </a:rPr>
              <a:t>mo sacar del </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rea de trabajo los elementos que posiblemente necesiten, antes de que usted comience a trabajar.</a:t>
            </a:r>
          </a:p>
          <a:p>
            <a:pPr marL="190500" indent="-190500">
              <a:lnSpc>
                <a:spcPct val="85000"/>
              </a:lnSpc>
              <a:spcBef>
                <a:spcPct val="10000"/>
              </a:spcBef>
            </a:pPr>
            <a:endParaRPr lang="en-US" sz="1000" b="0" smtClean="0">
              <a:solidFill>
                <a:srgbClr val="000000"/>
              </a:solidFill>
              <a:cs typeface="Arial" charset="0"/>
              <a:sym typeface="Times New Roman" pitchFamily="18" charset="0"/>
            </a:endParaRPr>
          </a:p>
          <a:p>
            <a:pPr marL="190500" indent="-190500">
              <a:lnSpc>
                <a:spcPct val="85000"/>
              </a:lnSpc>
              <a:spcBef>
                <a:spcPct val="10000"/>
              </a:spcBef>
            </a:pPr>
            <a:r>
              <a:rPr lang="en-US" smtClean="0">
                <a:solidFill>
                  <a:srgbClr val="000000"/>
                </a:solidFill>
                <a:cs typeface="Times New Roman" pitchFamily="18" charset="0"/>
                <a:sym typeface="Times New Roman" pitchFamily="18" charset="0"/>
              </a:rPr>
              <a:t>No permita comer, beber ni fumar en el </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rea de trabajo.</a:t>
            </a:r>
          </a:p>
          <a:p>
            <a:pPr marL="190500" indent="-190500">
              <a:lnSpc>
                <a:spcPct val="85000"/>
              </a:lnSpc>
              <a:spcBef>
                <a:spcPct val="10000"/>
              </a:spcBef>
              <a:buFontTx/>
              <a:buChar char="•"/>
            </a:pPr>
            <a:r>
              <a:rPr lang="en-US" sz="1000" b="0" smtClean="0">
                <a:solidFill>
                  <a:srgbClr val="000000"/>
                </a:solidFill>
                <a:cs typeface="Arial" charset="0"/>
                <a:sym typeface="Times New Roman" pitchFamily="18" charset="0"/>
              </a:rPr>
              <a:t>Esto es principalmente para la protecci</a:t>
            </a:r>
            <a:r>
              <a:rPr lang="en-US" sz="1000" b="0" smtClean="0">
                <a:solidFill>
                  <a:srgbClr val="000000"/>
                </a:solidFill>
                <a:latin typeface="Times New Roman" pitchFamily="18" charset="0"/>
                <a:cs typeface="Arial" charset="0"/>
                <a:sym typeface="Times New Roman" pitchFamily="18" charset="0"/>
              </a:rPr>
              <a:t>ó</a:t>
            </a:r>
            <a:r>
              <a:rPr lang="en-US" sz="1000" b="0" smtClean="0">
                <a:solidFill>
                  <a:srgbClr val="000000"/>
                </a:solidFill>
                <a:cs typeface="Arial" charset="0"/>
                <a:sym typeface="Times New Roman" pitchFamily="18" charset="0"/>
              </a:rPr>
              <a:t>n de los trabajadores, pero tambi</a:t>
            </a:r>
            <a:r>
              <a:rPr lang="en-US" sz="1000" b="0" smtClean="0">
                <a:solidFill>
                  <a:srgbClr val="000000"/>
                </a:solidFill>
                <a:latin typeface="Times New Roman" pitchFamily="18" charset="0"/>
                <a:cs typeface="Arial" charset="0"/>
                <a:sym typeface="Times New Roman" pitchFamily="18" charset="0"/>
              </a:rPr>
              <a:t>é</a:t>
            </a:r>
            <a:r>
              <a:rPr lang="en-US" sz="1000" b="0" smtClean="0">
                <a:solidFill>
                  <a:srgbClr val="000000"/>
                </a:solidFill>
                <a:cs typeface="Arial" charset="0"/>
                <a:sym typeface="Times New Roman" pitchFamily="18" charset="0"/>
              </a:rPr>
              <a:t>n es importante si hay residentes que viven cerca </a:t>
            </a:r>
            <a:r>
              <a:rPr lang="es-ES_tradnl" sz="1000" b="0" smtClean="0">
                <a:solidFill>
                  <a:srgbClr val="000000"/>
                </a:solidFill>
                <a:cs typeface="Arial" charset="0"/>
                <a:sym typeface="Times New Roman" pitchFamily="18" charset="0"/>
              </a:rPr>
              <a:t>d</a:t>
            </a:r>
            <a:r>
              <a:rPr lang="en-US" sz="1000" b="0" smtClean="0">
                <a:solidFill>
                  <a:srgbClr val="000000"/>
                </a:solidFill>
                <a:cs typeface="Arial" charset="0"/>
                <a:sym typeface="Times New Roman" pitchFamily="18" charset="0"/>
              </a:rPr>
              <a:t>el </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rea de trabajo. Coloque letreros que proh</a:t>
            </a:r>
            <a:r>
              <a:rPr lang="en-US" sz="1000" b="0" smtClean="0">
                <a:solidFill>
                  <a:srgbClr val="000000"/>
                </a:solidFill>
                <a:latin typeface="Times New Roman" pitchFamily="18" charset="0"/>
                <a:cs typeface="Arial" charset="0"/>
                <a:sym typeface="Times New Roman" pitchFamily="18" charset="0"/>
              </a:rPr>
              <a:t>í</a:t>
            </a:r>
            <a:r>
              <a:rPr lang="en-US" sz="1000" b="0" smtClean="0">
                <a:solidFill>
                  <a:srgbClr val="000000"/>
                </a:solidFill>
                <a:cs typeface="Arial" charset="0"/>
                <a:sym typeface="Times New Roman" pitchFamily="18" charset="0"/>
              </a:rPr>
              <a:t>ban comer, beber y fumar en el </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rea de trabajo. El polvo en el aire puede caer sobre comidas o ser inhalado al fumar. Si coloca alimentos sobre una superficie contaminada con polvo, estos pueden recoger f</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cilmente el polvo contaminado con plomo, </a:t>
            </a:r>
            <a:r>
              <a:rPr lang="es-ES_tradnl" sz="1000" b="0" smtClean="0">
                <a:solidFill>
                  <a:srgbClr val="000000"/>
                </a:solidFill>
                <a:cs typeface="Arial" charset="0"/>
                <a:sym typeface="Times New Roman" pitchFamily="18" charset="0"/>
              </a:rPr>
              <a:t>que</a:t>
            </a:r>
            <a:r>
              <a:rPr lang="en-US" sz="1000" b="0" smtClean="0">
                <a:solidFill>
                  <a:srgbClr val="000000"/>
                </a:solidFill>
                <a:cs typeface="Arial" charset="0"/>
                <a:sym typeface="Times New Roman" pitchFamily="18" charset="0"/>
              </a:rPr>
              <a:t> se ingerir</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 al consumir los alimentos.</a:t>
            </a:r>
          </a:p>
          <a:p>
            <a:pPr marL="190500" indent="-190500">
              <a:lnSpc>
                <a:spcPct val="85000"/>
              </a:lnSpc>
              <a:spcBef>
                <a:spcPct val="10000"/>
              </a:spcBef>
            </a:pPr>
            <a:endParaRPr lang="en-US" sz="1000" b="0" smtClean="0">
              <a:solidFill>
                <a:srgbClr val="000000"/>
              </a:solidFill>
              <a:cs typeface="Arial" charset="0"/>
              <a:sym typeface="Times New Roman" pitchFamily="18" charset="0"/>
            </a:endParaRPr>
          </a:p>
          <a:p>
            <a:pPr marL="190500" indent="-190500">
              <a:lnSpc>
                <a:spcPct val="85000"/>
              </a:lnSpc>
              <a:spcBef>
                <a:spcPct val="10000"/>
              </a:spcBef>
            </a:pPr>
            <a:r>
              <a:rPr lang="en-US" smtClean="0">
                <a:solidFill>
                  <a:srgbClr val="000000"/>
                </a:solidFill>
                <a:cs typeface="Arial" charset="0"/>
                <a:sym typeface="Times New Roman" pitchFamily="18" charset="0"/>
              </a:rPr>
              <a:t>Coloque letreros de advertencia.</a:t>
            </a:r>
          </a:p>
          <a:p>
            <a:pPr marL="190500" indent="-190500">
              <a:lnSpc>
                <a:spcPct val="85000"/>
              </a:lnSpc>
              <a:spcBef>
                <a:spcPct val="10000"/>
              </a:spcBef>
              <a:buFontTx/>
              <a:buChar char="•"/>
            </a:pPr>
            <a:r>
              <a:rPr lang="en-US" sz="1000" b="0" smtClean="0">
                <a:solidFill>
                  <a:srgbClr val="000000"/>
                </a:solidFill>
                <a:cs typeface="Arial" charset="0"/>
                <a:sym typeface="Times New Roman" pitchFamily="18" charset="0"/>
              </a:rPr>
              <a:t>Antes de comenzar la renovaci</a:t>
            </a:r>
            <a:r>
              <a:rPr lang="en-US" sz="1000" b="0" smtClean="0">
                <a:solidFill>
                  <a:srgbClr val="000000"/>
                </a:solidFill>
                <a:latin typeface="Times New Roman" pitchFamily="18" charset="0"/>
                <a:cs typeface="Arial" charset="0"/>
                <a:sym typeface="Times New Roman" pitchFamily="18" charset="0"/>
              </a:rPr>
              <a:t>ó</a:t>
            </a:r>
            <a:r>
              <a:rPr lang="en-US" sz="1000" b="0" smtClean="0">
                <a:solidFill>
                  <a:srgbClr val="000000"/>
                </a:solidFill>
                <a:cs typeface="Arial" charset="0"/>
                <a:sym typeface="Times New Roman" pitchFamily="18" charset="0"/>
              </a:rPr>
              <a:t>n, coloque letreros en el idioma materno de los residentes para advertirles a ellos y </a:t>
            </a:r>
            <a:r>
              <a:rPr lang="es-ES_tradnl" sz="1000" b="0" smtClean="0">
                <a:solidFill>
                  <a:srgbClr val="000000"/>
                </a:solidFill>
                <a:cs typeface="Arial" charset="0"/>
                <a:sym typeface="Times New Roman" pitchFamily="18" charset="0"/>
              </a:rPr>
              <a:t>a </a:t>
            </a:r>
            <a:r>
              <a:rPr lang="en-US" sz="1000" b="0" smtClean="0">
                <a:solidFill>
                  <a:srgbClr val="000000"/>
                </a:solidFill>
                <a:cs typeface="Arial" charset="0"/>
                <a:sym typeface="Times New Roman" pitchFamily="18" charset="0"/>
              </a:rPr>
              <a:t>otras personas que partici</a:t>
            </a:r>
            <a:r>
              <a:rPr lang="es-ES_tradnl" sz="1000" b="0" smtClean="0">
                <a:solidFill>
                  <a:srgbClr val="000000"/>
                </a:solidFill>
                <a:cs typeface="Arial" charset="0"/>
                <a:sym typeface="Times New Roman" pitchFamily="18" charset="0"/>
              </a:rPr>
              <a:t>pen</a:t>
            </a:r>
            <a:r>
              <a:rPr lang="en-US" sz="1000" b="0" smtClean="0">
                <a:solidFill>
                  <a:srgbClr val="000000"/>
                </a:solidFill>
                <a:cs typeface="Arial" charset="0"/>
                <a:sym typeface="Times New Roman" pitchFamily="18" charset="0"/>
              </a:rPr>
              <a:t> en las actividades de renovaci</a:t>
            </a:r>
            <a:r>
              <a:rPr lang="en-US" sz="1000" b="0" smtClean="0">
                <a:solidFill>
                  <a:srgbClr val="000000"/>
                </a:solidFill>
                <a:latin typeface="Times New Roman" pitchFamily="18" charset="0"/>
                <a:cs typeface="Arial" charset="0"/>
                <a:sym typeface="Times New Roman" pitchFamily="18" charset="0"/>
              </a:rPr>
              <a:t>ó</a:t>
            </a:r>
            <a:r>
              <a:rPr lang="en-US" sz="1000" b="0" smtClean="0">
                <a:solidFill>
                  <a:srgbClr val="000000"/>
                </a:solidFill>
                <a:cs typeface="Arial" charset="0"/>
                <a:sym typeface="Times New Roman" pitchFamily="18" charset="0"/>
              </a:rPr>
              <a:t>n que permanezcan fuera del </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rea de trabajo. Los letreros deben permanecer en lugares </a:t>
            </a:r>
            <a:r>
              <a:rPr lang="es-ES_tradnl" sz="1000" b="0" smtClean="0">
                <a:solidFill>
                  <a:srgbClr val="000000"/>
                </a:solidFill>
                <a:cs typeface="Arial" charset="0"/>
                <a:sym typeface="Times New Roman" pitchFamily="18" charset="0"/>
              </a:rPr>
              <a:t>visibles</a:t>
            </a:r>
            <a:r>
              <a:rPr lang="en-US" sz="1000" b="0" smtClean="0">
                <a:solidFill>
                  <a:srgbClr val="000000"/>
                </a:solidFill>
                <a:cs typeface="Arial" charset="0"/>
                <a:sym typeface="Times New Roman" pitchFamily="18" charset="0"/>
              </a:rPr>
              <a:t> y ser legibles hasta la finalizaci</a:t>
            </a:r>
            <a:r>
              <a:rPr lang="en-US" sz="1000" b="0" smtClean="0">
                <a:solidFill>
                  <a:srgbClr val="000000"/>
                </a:solidFill>
                <a:latin typeface="Times New Roman" pitchFamily="18" charset="0"/>
                <a:cs typeface="Arial" charset="0"/>
                <a:sym typeface="Times New Roman" pitchFamily="18" charset="0"/>
              </a:rPr>
              <a:t>ó</a:t>
            </a:r>
            <a:r>
              <a:rPr lang="en-US" sz="1000" b="0" smtClean="0">
                <a:solidFill>
                  <a:srgbClr val="000000"/>
                </a:solidFill>
                <a:cs typeface="Arial" charset="0"/>
                <a:sym typeface="Times New Roman" pitchFamily="18" charset="0"/>
              </a:rPr>
              <a:t>n de la renovaci</a:t>
            </a:r>
            <a:r>
              <a:rPr lang="en-US" sz="1000" b="0" smtClean="0">
                <a:solidFill>
                  <a:srgbClr val="000000"/>
                </a:solidFill>
                <a:latin typeface="Times New Roman" pitchFamily="18" charset="0"/>
                <a:cs typeface="Arial" charset="0"/>
                <a:sym typeface="Times New Roman" pitchFamily="18" charset="0"/>
              </a:rPr>
              <a:t>ó</a:t>
            </a:r>
            <a:r>
              <a:rPr lang="en-US" sz="1000" b="0" smtClean="0">
                <a:solidFill>
                  <a:srgbClr val="000000"/>
                </a:solidFill>
                <a:cs typeface="Arial" charset="0"/>
                <a:sym typeface="Times New Roman" pitchFamily="18" charset="0"/>
              </a:rPr>
              <a:t>n y durante la verificaci</a:t>
            </a:r>
            <a:r>
              <a:rPr lang="en-US" sz="1000" b="0" smtClean="0">
                <a:solidFill>
                  <a:srgbClr val="000000"/>
                </a:solidFill>
                <a:latin typeface="Times New Roman" pitchFamily="18" charset="0"/>
                <a:cs typeface="Arial" charset="0"/>
                <a:sym typeface="Times New Roman" pitchFamily="18" charset="0"/>
              </a:rPr>
              <a:t>ó</a:t>
            </a:r>
            <a:r>
              <a:rPr lang="en-US" sz="1000" b="0" smtClean="0">
                <a:solidFill>
                  <a:srgbClr val="000000"/>
                </a:solidFill>
                <a:cs typeface="Arial" charset="0"/>
                <a:sym typeface="Times New Roman" pitchFamily="18" charset="0"/>
              </a:rPr>
              <a:t>n de limpieza posterior a la renovaci</a:t>
            </a:r>
            <a:r>
              <a:rPr lang="en-US" sz="1000" b="0" smtClean="0">
                <a:solidFill>
                  <a:srgbClr val="000000"/>
                </a:solidFill>
                <a:latin typeface="Times New Roman" pitchFamily="18" charset="0"/>
                <a:cs typeface="Arial" charset="0"/>
                <a:sym typeface="Times New Roman" pitchFamily="18" charset="0"/>
              </a:rPr>
              <a:t>ó</a:t>
            </a:r>
            <a:r>
              <a:rPr lang="en-US" sz="1000" b="0" smtClean="0">
                <a:solidFill>
                  <a:srgbClr val="000000"/>
                </a:solidFill>
                <a:cs typeface="Arial" charset="0"/>
                <a:sym typeface="Times New Roman" pitchFamily="18" charset="0"/>
              </a:rPr>
              <a:t>n.</a:t>
            </a:r>
          </a:p>
          <a:p>
            <a:pPr marL="190500" indent="-190500">
              <a:lnSpc>
                <a:spcPct val="85000"/>
              </a:lnSpc>
              <a:spcBef>
                <a:spcPct val="10000"/>
              </a:spcBef>
              <a:buFontTx/>
              <a:buChar char="•"/>
            </a:pPr>
            <a:r>
              <a:rPr lang="en-US" sz="1000" b="0" smtClean="0">
                <a:solidFill>
                  <a:srgbClr val="000000"/>
                </a:solidFill>
                <a:cs typeface="Arial" charset="0"/>
                <a:sym typeface="Times New Roman" pitchFamily="18" charset="0"/>
              </a:rPr>
              <a:t>Se debe colocar un letrero de advertencia: en cada entrada a un </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rea de trabajo; o bien, en cada acceso principal y secundario a una construcci</a:t>
            </a:r>
            <a:r>
              <a:rPr lang="en-US" sz="1000" b="0" smtClean="0">
                <a:solidFill>
                  <a:srgbClr val="000000"/>
                </a:solidFill>
                <a:latin typeface="Times New Roman" pitchFamily="18" charset="0"/>
                <a:cs typeface="Arial" charset="0"/>
                <a:sym typeface="Times New Roman" pitchFamily="18" charset="0"/>
              </a:rPr>
              <a:t>ó</a:t>
            </a:r>
            <a:r>
              <a:rPr lang="en-US" sz="1000" b="0" smtClean="0">
                <a:solidFill>
                  <a:srgbClr val="000000"/>
                </a:solidFill>
                <a:cs typeface="Arial" charset="0"/>
                <a:sym typeface="Times New Roman" pitchFamily="18" charset="0"/>
              </a:rPr>
              <a:t>n donde sus ocupantes hayan sido reubicados; o bien, para trabajos exteriores, donde sea f</a:t>
            </a:r>
            <a:r>
              <a:rPr lang="en-US" sz="1000" b="0" smtClean="0">
                <a:solidFill>
                  <a:srgbClr val="000000"/>
                </a:solidFill>
                <a:latin typeface="Times New Roman" pitchFamily="18" charset="0"/>
                <a:cs typeface="Arial" charset="0"/>
                <a:sym typeface="Times New Roman" pitchFamily="18" charset="0"/>
              </a:rPr>
              <a:t>á</a:t>
            </a:r>
            <a:r>
              <a:rPr lang="en-US" sz="1000" b="0" smtClean="0">
                <a:solidFill>
                  <a:srgbClr val="000000"/>
                </a:solidFill>
                <a:cs typeface="Arial" charset="0"/>
                <a:sym typeface="Times New Roman" pitchFamily="18" charset="0"/>
              </a:rPr>
              <a:t>cil de leer a 20 pies (6 metros) del borde de la obra. </a:t>
            </a:r>
          </a:p>
        </p:txBody>
      </p:sp>
    </p:spTree>
    <p:extLst>
      <p:ext uri="{BB962C8B-B14F-4D97-AF65-F5344CB8AC3E}">
        <p14:creationId xmlns:p14="http://schemas.microsoft.com/office/powerpoint/2010/main" val="34373391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Grp="1" noChangeArrowheads="1"/>
          </p:cNvSpPr>
          <p:nvPr>
            <p:ph type="sldNum" sz="quarter" idx="5"/>
          </p:nvPr>
        </p:nvSpPr>
        <p:spPr>
          <a:noFill/>
        </p:spPr>
        <p:txBody>
          <a:bodyPr/>
          <a:lstStyle/>
          <a:p>
            <a:r>
              <a:rPr lang="en-US" smtClean="0"/>
              <a:t>4-</a:t>
            </a:r>
            <a:fld id="{FB343B6C-4BE2-4BF4-8744-900083E6AD1A}" type="slidenum">
              <a:rPr lang="en-US" smtClean="0"/>
              <a:pPr/>
              <a:t>47</a:t>
            </a:fld>
            <a:endParaRPr lang="en-US" smtClean="0"/>
          </a:p>
        </p:txBody>
      </p:sp>
      <p:sp>
        <p:nvSpPr>
          <p:cNvPr id="25603" name="Rectangle 12"/>
          <p:cNvSpPr>
            <a:spLocks noGrp="1" noChangeArrowheads="1"/>
          </p:cNvSpPr>
          <p:nvPr>
            <p:ph type="hdr" sz="quarter"/>
          </p:nvPr>
        </p:nvSpPr>
        <p:spPr>
          <a:noFill/>
        </p:spPr>
        <p:txBody>
          <a:bodyPr/>
          <a:lstStyle/>
          <a:p>
            <a:endParaRPr lang="en-US" smtClean="0"/>
          </a:p>
          <a:p>
            <a:r>
              <a:rPr lang="en-US" smtClean="0"/>
              <a:t>     </a:t>
            </a:r>
            <a:r>
              <a:rPr lang="es-ES_tradnl" smtClean="0"/>
              <a:t>Prácticas seguras con relación al plomo</a:t>
            </a:r>
            <a:r>
              <a:rPr lang="en-US" smtClean="0"/>
              <a:t> en labores de renovación, reparación y pintura</a:t>
            </a:r>
          </a:p>
        </p:txBody>
      </p:sp>
      <p:sp>
        <p:nvSpPr>
          <p:cNvPr id="25604" name="Rectangle 13"/>
          <p:cNvSpPr>
            <a:spLocks noGrp="1" noChangeArrowheads="1"/>
          </p:cNvSpPr>
          <p:nvPr>
            <p:ph type="dt" sz="quarter" idx="1"/>
          </p:nvPr>
        </p:nvSpPr>
        <p:spPr>
          <a:noFill/>
        </p:spPr>
        <p:txBody>
          <a:bodyPr/>
          <a:lstStyle/>
          <a:p>
            <a:r>
              <a:rPr lang="en-US" smtClean="0"/>
              <a:t>Octubre de 2011</a:t>
            </a:r>
          </a:p>
        </p:txBody>
      </p:sp>
      <p:sp>
        <p:nvSpPr>
          <p:cNvPr id="25605" name="Rectangle 4"/>
          <p:cNvSpPr>
            <a:spLocks noGrp="1" noRot="1" noChangeAspect="1" noChangeArrowheads="1" noTextEdit="1"/>
          </p:cNvSpPr>
          <p:nvPr>
            <p:ph type="sldImg"/>
          </p:nvPr>
        </p:nvSpPr>
        <p:spPr>
          <a:xfrm>
            <a:off x="1219200" y="685800"/>
            <a:ext cx="4649788" cy="3487738"/>
          </a:xfrm>
          <a:ln/>
        </p:spPr>
      </p:sp>
      <p:sp>
        <p:nvSpPr>
          <p:cNvPr id="25606" name="Rectangle 5"/>
          <p:cNvSpPr>
            <a:spLocks noGrp="1" noChangeArrowheads="1"/>
          </p:cNvSpPr>
          <p:nvPr>
            <p:ph type="body" idx="1"/>
          </p:nvPr>
        </p:nvSpPr>
        <p:spPr>
          <a:xfrm>
            <a:off x="1022350" y="4352925"/>
            <a:ext cx="5111750" cy="4244975"/>
          </a:xfrm>
          <a:noFill/>
          <a:ln/>
        </p:spPr>
        <p:txBody>
          <a:bodyPr/>
          <a:lstStyle/>
          <a:p>
            <a:r>
              <a:rPr lang="en-US" smtClean="0">
                <a:solidFill>
                  <a:srgbClr val="000000"/>
                </a:solidFill>
                <a:cs typeface="Arial" charset="0"/>
                <a:sym typeface="Times New Roman" pitchFamily="18" charset="0"/>
              </a:rPr>
              <a:t>Donde sea posible,</a:t>
            </a:r>
            <a:r>
              <a:rPr lang="en-US" b="0" smtClean="0">
                <a:solidFill>
                  <a:srgbClr val="000000"/>
                </a:solidFill>
                <a:cs typeface="Arial" charset="0"/>
                <a:sym typeface="Times New Roman" pitchFamily="18" charset="0"/>
              </a:rPr>
              <a:t> </a:t>
            </a:r>
            <a:r>
              <a:rPr lang="es-ES_tradnl" u="sng" smtClean="0">
                <a:solidFill>
                  <a:srgbClr val="000000"/>
                </a:solidFill>
                <a:cs typeface="Arial" charset="0"/>
                <a:sym typeface="Times New Roman" pitchFamily="18" charset="0"/>
              </a:rPr>
              <a:t>r</a:t>
            </a:r>
            <a:r>
              <a:rPr lang="en-US" u="sng" smtClean="0">
                <a:solidFill>
                  <a:srgbClr val="000000"/>
                </a:solidFill>
                <a:cs typeface="Arial" charset="0"/>
                <a:sym typeface="Times New Roman" pitchFamily="18" charset="0"/>
              </a:rPr>
              <a:t>etire</a:t>
            </a:r>
            <a:r>
              <a:rPr lang="en-US" smtClean="0">
                <a:solidFill>
                  <a:srgbClr val="000000"/>
                </a:solidFill>
                <a:cs typeface="Arial" charset="0"/>
                <a:sym typeface="Times New Roman" pitchFamily="18" charset="0"/>
              </a:rPr>
              <a:t> las pertenencias y </a:t>
            </a:r>
            <a:r>
              <a:rPr lang="es-ES_tradnl" smtClean="0">
                <a:solidFill>
                  <a:srgbClr val="000000"/>
                </a:solidFill>
                <a:cs typeface="Arial" charset="0"/>
                <a:sym typeface="Times New Roman" pitchFamily="18" charset="0"/>
              </a:rPr>
              <a:t>los </a:t>
            </a:r>
            <a:r>
              <a:rPr lang="en-US" smtClean="0">
                <a:solidFill>
                  <a:srgbClr val="000000"/>
                </a:solidFill>
                <a:cs typeface="Arial" charset="0"/>
                <a:sym typeface="Times New Roman" pitchFamily="18" charset="0"/>
              </a:rPr>
              <a:t>muebles del área de trabajo.</a:t>
            </a:r>
          </a:p>
          <a:p>
            <a:pPr lvl="1"/>
            <a:r>
              <a:rPr lang="es-ES_tradnl" sz="1000" smtClean="0">
                <a:solidFill>
                  <a:srgbClr val="000000"/>
                </a:solidFill>
                <a:cs typeface="Arial" charset="0"/>
                <a:sym typeface="Times New Roman" pitchFamily="18" charset="0"/>
              </a:rPr>
              <a:t>Se recomienda </a:t>
            </a:r>
            <a:r>
              <a:rPr lang="en-US" sz="1000" smtClean="0">
                <a:solidFill>
                  <a:srgbClr val="000000"/>
                </a:solidFill>
                <a:cs typeface="Arial" charset="0"/>
                <a:sym typeface="Times New Roman" pitchFamily="18" charset="0"/>
              </a:rPr>
              <a:t>retirar todos los objetos del área de trabajo, incluidos muebles, </a:t>
            </a:r>
            <a:r>
              <a:rPr lang="es-ES_tradnl" sz="1000" smtClean="0">
                <a:solidFill>
                  <a:srgbClr val="000000"/>
                </a:solidFill>
                <a:cs typeface="Arial" charset="0"/>
                <a:sym typeface="Times New Roman" pitchFamily="18" charset="0"/>
              </a:rPr>
              <a:t>alfombras </a:t>
            </a:r>
            <a:r>
              <a:rPr lang="en-US" sz="1000" smtClean="0">
                <a:solidFill>
                  <a:srgbClr val="000000"/>
                </a:solidFill>
                <a:cs typeface="Arial" charset="0"/>
                <a:sym typeface="Times New Roman" pitchFamily="18" charset="0"/>
              </a:rPr>
              <a:t>y cortinas. </a:t>
            </a:r>
            <a:r>
              <a:rPr lang="es-ES_tradnl" sz="1000" smtClean="0">
                <a:solidFill>
                  <a:srgbClr val="000000"/>
                </a:solidFill>
                <a:cs typeface="Arial" charset="0"/>
                <a:sym typeface="Times New Roman" pitchFamily="18" charset="0"/>
              </a:rPr>
              <a:t>La retirada </a:t>
            </a:r>
            <a:r>
              <a:rPr lang="en-US" sz="1000" smtClean="0">
                <a:solidFill>
                  <a:srgbClr val="000000"/>
                </a:solidFill>
                <a:cs typeface="Arial" charset="0"/>
                <a:sym typeface="Times New Roman" pitchFamily="18" charset="0"/>
              </a:rPr>
              <a:t>de estos elementos es la mejor opción para protegerlos </a:t>
            </a:r>
            <a:r>
              <a:rPr lang="es-ES_tradnl" sz="1000" smtClean="0">
                <a:solidFill>
                  <a:srgbClr val="000000"/>
                </a:solidFill>
                <a:cs typeface="Arial" charset="0"/>
                <a:sym typeface="Times New Roman" pitchFamily="18" charset="0"/>
              </a:rPr>
              <a:t>contra </a:t>
            </a:r>
            <a:r>
              <a:rPr lang="en-US" sz="1000" smtClean="0">
                <a:solidFill>
                  <a:srgbClr val="000000"/>
                </a:solidFill>
                <a:cs typeface="Arial" charset="0"/>
                <a:sym typeface="Times New Roman" pitchFamily="18" charset="0"/>
              </a:rPr>
              <a:t>la contaminación y reducir el tiempo (y costo) de </a:t>
            </a:r>
            <a:r>
              <a:rPr lang="es-ES_tradnl" sz="1000" smtClean="0">
                <a:solidFill>
                  <a:srgbClr val="000000"/>
                </a:solidFill>
                <a:cs typeface="Arial" charset="0"/>
                <a:sym typeface="Times New Roman" pitchFamily="18" charset="0"/>
              </a:rPr>
              <a:t>la </a:t>
            </a:r>
            <a:r>
              <a:rPr lang="en-US" sz="1000" smtClean="0">
                <a:solidFill>
                  <a:srgbClr val="000000"/>
                </a:solidFill>
                <a:cs typeface="Arial" charset="0"/>
                <a:sym typeface="Times New Roman" pitchFamily="18" charset="0"/>
              </a:rPr>
              <a:t>limpieza posterior a la renovación.</a:t>
            </a:r>
          </a:p>
          <a:p>
            <a:pPr lvl="1">
              <a:buFontTx/>
              <a:buNone/>
            </a:pPr>
            <a:endParaRPr lang="en-US" sz="1000" smtClean="0">
              <a:solidFill>
                <a:srgbClr val="000000"/>
              </a:solidFill>
              <a:cs typeface="Arial" charset="0"/>
              <a:sym typeface="Times New Roman" pitchFamily="18" charset="0"/>
            </a:endParaRPr>
          </a:p>
          <a:p>
            <a:r>
              <a:rPr lang="en-US" smtClean="0">
                <a:solidFill>
                  <a:srgbClr val="000000"/>
                </a:solidFill>
                <a:cs typeface="Arial" charset="0"/>
                <a:sym typeface="Times New Roman" pitchFamily="18" charset="0"/>
              </a:rPr>
              <a:t>Si no puede retira</a:t>
            </a:r>
            <a:r>
              <a:rPr lang="es-ES_tradnl" smtClean="0">
                <a:solidFill>
                  <a:srgbClr val="000000"/>
                </a:solidFill>
                <a:cs typeface="Arial" charset="0"/>
                <a:sym typeface="Times New Roman" pitchFamily="18" charset="0"/>
              </a:rPr>
              <a:t>rse </a:t>
            </a:r>
            <a:r>
              <a:rPr lang="en-US" smtClean="0">
                <a:solidFill>
                  <a:srgbClr val="000000"/>
                </a:solidFill>
                <a:cs typeface="Arial" charset="0"/>
                <a:sym typeface="Times New Roman" pitchFamily="18" charset="0"/>
              </a:rPr>
              <a:t>del área de trabajo, </a:t>
            </a:r>
            <a:r>
              <a:rPr lang="es-ES_tradnl" u="sng" smtClean="0">
                <a:solidFill>
                  <a:srgbClr val="000000"/>
                </a:solidFill>
                <a:cs typeface="Arial" charset="0"/>
                <a:sym typeface="Times New Roman" pitchFamily="18" charset="0"/>
              </a:rPr>
              <a:t>c</a:t>
            </a:r>
            <a:r>
              <a:rPr lang="en-US" u="sng" smtClean="0">
                <a:solidFill>
                  <a:srgbClr val="000000"/>
                </a:solidFill>
                <a:cs typeface="Arial" charset="0"/>
                <a:sym typeface="Times New Roman" pitchFamily="18" charset="0"/>
              </a:rPr>
              <a:t>úbralo</a:t>
            </a:r>
            <a:r>
              <a:rPr lang="en-US" smtClean="0">
                <a:solidFill>
                  <a:srgbClr val="000000"/>
                </a:solidFill>
                <a:cs typeface="Arial" charset="0"/>
                <a:sym typeface="Times New Roman" pitchFamily="18" charset="0"/>
              </a:rPr>
              <a:t>. </a:t>
            </a:r>
          </a:p>
          <a:p>
            <a:pPr lvl="1"/>
            <a:r>
              <a:rPr lang="en-US" sz="1000" smtClean="0">
                <a:solidFill>
                  <a:srgbClr val="000000"/>
                </a:solidFill>
                <a:cs typeface="Arial" charset="0"/>
                <a:sym typeface="Times New Roman" pitchFamily="18" charset="0"/>
              </a:rPr>
              <a:t>Cubra todos los objetos que no se retiraron del área de trabajo con láminas protectoras. Selle las juntas y bordes con cinta adhesiva. Cubra completamente todos los accesorios de iluminación inmóviles, muebles, alfombras y otros elementos personales con láminas protectoras. </a:t>
            </a:r>
          </a:p>
          <a:p>
            <a:pPr lvl="1"/>
            <a:r>
              <a:rPr lang="es-ES_tradnl" sz="1000" smtClean="0">
                <a:solidFill>
                  <a:srgbClr val="000000"/>
                </a:solidFill>
                <a:cs typeface="Arial" charset="0"/>
                <a:sym typeface="Times New Roman" pitchFamily="18" charset="0"/>
              </a:rPr>
              <a:t>Fije </a:t>
            </a:r>
            <a:r>
              <a:rPr lang="en-US" sz="1000" smtClean="0">
                <a:solidFill>
                  <a:srgbClr val="000000"/>
                </a:solidFill>
                <a:cs typeface="Arial" charset="0"/>
                <a:sym typeface="Times New Roman" pitchFamily="18" charset="0"/>
              </a:rPr>
              <a:t>las láminas protectoras al piso con cinta adhesiva, de modo que el polvo no pueda entrar </a:t>
            </a:r>
            <a:r>
              <a:rPr lang="es-ES_tradnl" sz="1000" smtClean="0">
                <a:solidFill>
                  <a:srgbClr val="000000"/>
                </a:solidFill>
                <a:cs typeface="Arial" charset="0"/>
                <a:sym typeface="Times New Roman" pitchFamily="18" charset="0"/>
              </a:rPr>
              <a:t>en</a:t>
            </a:r>
            <a:r>
              <a:rPr lang="en-US" sz="1000" smtClean="0">
                <a:solidFill>
                  <a:srgbClr val="000000"/>
                </a:solidFill>
                <a:cs typeface="Arial" charset="0"/>
                <a:sym typeface="Times New Roman" pitchFamily="18" charset="0"/>
              </a:rPr>
              <a:t> los elementos cubiertos.</a:t>
            </a:r>
          </a:p>
          <a:p>
            <a:pPr lvl="1"/>
            <a:r>
              <a:rPr lang="en-US" sz="1000" smtClean="0">
                <a:solidFill>
                  <a:srgbClr val="000000"/>
                </a:solidFill>
                <a:cs typeface="Arial" charset="0"/>
                <a:sym typeface="Times New Roman" pitchFamily="18" charset="0"/>
              </a:rPr>
              <a:t>En muchos trabajos de remodelaciones es común el uso de láminas protectoras, como por ejemplo láminas plásticas desechables de alta resistencia. </a:t>
            </a:r>
            <a:r>
              <a:rPr lang="es-ES_tradnl" sz="1000" smtClean="0">
                <a:solidFill>
                  <a:srgbClr val="000000"/>
                </a:solidFill>
                <a:cs typeface="Arial" charset="0"/>
                <a:sym typeface="Times New Roman" pitchFamily="18" charset="0"/>
              </a:rPr>
              <a:t>Se pueden </a:t>
            </a:r>
            <a:r>
              <a:rPr lang="en-US" sz="1000" smtClean="0">
                <a:solidFill>
                  <a:srgbClr val="000000"/>
                </a:solidFill>
                <a:cs typeface="Arial" charset="0"/>
                <a:sym typeface="Times New Roman" pitchFamily="18" charset="0"/>
              </a:rPr>
              <a:t> comprar láminas protectoras en la mayoría de las ferreterías.</a:t>
            </a:r>
          </a:p>
          <a:p>
            <a:pPr>
              <a:buFontTx/>
              <a:buChar char="•"/>
            </a:pPr>
            <a:endParaRPr lang="en-US" sz="1000" smtClean="0">
              <a:solidFill>
                <a:srgbClr val="000000"/>
              </a:solidFill>
              <a:cs typeface="Arial" charset="0"/>
              <a:sym typeface="Times New Roman" pitchFamily="18" charset="0"/>
            </a:endParaRPr>
          </a:p>
        </p:txBody>
      </p:sp>
    </p:spTree>
    <p:extLst>
      <p:ext uri="{BB962C8B-B14F-4D97-AF65-F5344CB8AC3E}">
        <p14:creationId xmlns:p14="http://schemas.microsoft.com/office/powerpoint/2010/main" val="30048127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1"/>
          <p:cNvSpPr>
            <a:spLocks noGrp="1" noChangeArrowheads="1"/>
          </p:cNvSpPr>
          <p:nvPr>
            <p:ph type="sldNum" sz="quarter" idx="5"/>
          </p:nvPr>
        </p:nvSpPr>
        <p:spPr>
          <a:noFill/>
        </p:spPr>
        <p:txBody>
          <a:bodyPr/>
          <a:lstStyle/>
          <a:p>
            <a:r>
              <a:rPr lang="en-US" smtClean="0"/>
              <a:t>4-</a:t>
            </a:r>
            <a:fld id="{D72AFD91-0AF5-47BD-8F93-089DB23D5C2D}" type="slidenum">
              <a:rPr lang="en-US" smtClean="0"/>
              <a:pPr/>
              <a:t>48</a:t>
            </a:fld>
            <a:endParaRPr lang="en-US" smtClean="0"/>
          </a:p>
        </p:txBody>
      </p:sp>
      <p:sp>
        <p:nvSpPr>
          <p:cNvPr id="26627" name="Rectangle 12"/>
          <p:cNvSpPr>
            <a:spLocks noGrp="1" noChangeArrowheads="1"/>
          </p:cNvSpPr>
          <p:nvPr>
            <p:ph type="hdr" sz="quarter"/>
          </p:nvPr>
        </p:nvSpPr>
        <p:spPr>
          <a:noFill/>
        </p:spPr>
        <p:txBody>
          <a:bodyPr/>
          <a:lstStyle/>
          <a:p>
            <a:endParaRPr lang="en-US" smtClean="0"/>
          </a:p>
          <a:p>
            <a:r>
              <a:rPr lang="en-US" smtClean="0"/>
              <a:t>     </a:t>
            </a:r>
            <a:r>
              <a:rPr lang="es-ES_tradnl" smtClean="0"/>
              <a:t>Prácticas seguras con relación al plomo</a:t>
            </a:r>
            <a:r>
              <a:rPr lang="en-US" smtClean="0"/>
              <a:t> en labores de renovación, reparación y pintura</a:t>
            </a:r>
          </a:p>
        </p:txBody>
      </p:sp>
      <p:sp>
        <p:nvSpPr>
          <p:cNvPr id="26628" name="Rectangle 13"/>
          <p:cNvSpPr>
            <a:spLocks noGrp="1" noChangeArrowheads="1"/>
          </p:cNvSpPr>
          <p:nvPr>
            <p:ph type="dt" sz="quarter" idx="1"/>
          </p:nvPr>
        </p:nvSpPr>
        <p:spPr>
          <a:noFill/>
        </p:spPr>
        <p:txBody>
          <a:bodyPr/>
          <a:lstStyle/>
          <a:p>
            <a:r>
              <a:rPr lang="en-US" smtClean="0"/>
              <a:t>Octubre de 2011</a:t>
            </a:r>
          </a:p>
        </p:txBody>
      </p:sp>
      <p:sp>
        <p:nvSpPr>
          <p:cNvPr id="26629" name="Rectangle 4"/>
          <p:cNvSpPr>
            <a:spLocks noGrp="1" noRot="1" noChangeAspect="1" noChangeArrowheads="1" noTextEdit="1"/>
          </p:cNvSpPr>
          <p:nvPr>
            <p:ph type="sldImg"/>
          </p:nvPr>
        </p:nvSpPr>
        <p:spPr>
          <a:ln/>
        </p:spPr>
      </p:sp>
      <p:sp>
        <p:nvSpPr>
          <p:cNvPr id="26630" name="Rectangle 5"/>
          <p:cNvSpPr>
            <a:spLocks noGrp="1" noChangeArrowheads="1"/>
          </p:cNvSpPr>
          <p:nvPr>
            <p:ph type="body" idx="1"/>
          </p:nvPr>
        </p:nvSpPr>
        <p:spPr>
          <a:xfrm>
            <a:off x="804863" y="4279900"/>
            <a:ext cx="5475287" cy="4318000"/>
          </a:xfrm>
          <a:noFill/>
          <a:ln/>
        </p:spPr>
        <p:txBody>
          <a:bodyPr/>
          <a:lstStyle/>
          <a:p>
            <a:pPr>
              <a:lnSpc>
                <a:spcPct val="95000"/>
              </a:lnSpc>
            </a:pPr>
            <a:r>
              <a:rPr lang="en-US" sz="1100" smtClean="0">
                <a:solidFill>
                  <a:srgbClr val="000000"/>
                </a:solidFill>
                <a:cs typeface="Arial" charset="0"/>
                <a:sym typeface="Times New Roman" pitchFamily="18" charset="0"/>
              </a:rPr>
              <a:t>Cubra los pisos</a:t>
            </a:r>
          </a:p>
          <a:p>
            <a:pPr lvl="1">
              <a:lnSpc>
                <a:spcPct val="95000"/>
              </a:lnSpc>
            </a:pPr>
            <a:r>
              <a:rPr lang="en-US" sz="900" smtClean="0">
                <a:solidFill>
                  <a:srgbClr val="000000"/>
                </a:solidFill>
                <a:cs typeface="Arial" charset="0"/>
                <a:sym typeface="Times New Roman" pitchFamily="18" charset="0"/>
              </a:rPr>
              <a:t>Use láminas protectoras para cubrir todo el piso del área de trabajo, incluida la alfombra instalada. La lámina protectora debe extenderse un mínimo de 6 pies a la izquierda, </a:t>
            </a:r>
            <a:r>
              <a:rPr lang="es-ES_tradnl" sz="900" smtClean="0">
                <a:solidFill>
                  <a:srgbClr val="000000"/>
                </a:solidFill>
                <a:cs typeface="Arial" charset="0"/>
                <a:sym typeface="Times New Roman" pitchFamily="18" charset="0"/>
              </a:rPr>
              <a:t>a la </a:t>
            </a:r>
            <a:r>
              <a:rPr lang="en-US" sz="900" smtClean="0">
                <a:solidFill>
                  <a:srgbClr val="000000"/>
                </a:solidFill>
                <a:cs typeface="Arial" charset="0"/>
                <a:sym typeface="Times New Roman" pitchFamily="18" charset="0"/>
              </a:rPr>
              <a:t>derecha y hacia adelante, y en algunos casos, hacia atrás del área donde se realizará el trabajo. Debe asegurarse firmemente al </a:t>
            </a:r>
            <a:r>
              <a:rPr lang="es-ES_tradnl" sz="900" smtClean="0">
                <a:solidFill>
                  <a:srgbClr val="000000"/>
                </a:solidFill>
                <a:cs typeface="Arial" charset="0"/>
                <a:sym typeface="Times New Roman" pitchFamily="18" charset="0"/>
              </a:rPr>
              <a:t>zócalo </a:t>
            </a:r>
            <a:r>
              <a:rPr lang="en-US" sz="900" smtClean="0">
                <a:solidFill>
                  <a:srgbClr val="000000"/>
                </a:solidFill>
                <a:cs typeface="Arial" charset="0"/>
                <a:sym typeface="Times New Roman" pitchFamily="18" charset="0"/>
              </a:rPr>
              <a:t>o piso con cinta </a:t>
            </a:r>
            <a:r>
              <a:rPr lang="es-ES_tradnl" sz="900" smtClean="0">
                <a:solidFill>
                  <a:srgbClr val="000000"/>
                </a:solidFill>
                <a:cs typeface="Arial" charset="0"/>
                <a:sym typeface="Times New Roman" pitchFamily="18" charset="0"/>
              </a:rPr>
              <a:t>adhesiva </a:t>
            </a:r>
            <a:r>
              <a:rPr lang="en-US" sz="900" smtClean="0">
                <a:solidFill>
                  <a:srgbClr val="000000"/>
                </a:solidFill>
                <a:cs typeface="Arial" charset="0"/>
                <a:sym typeface="Times New Roman" pitchFamily="18" charset="0"/>
              </a:rPr>
              <a:t>para conductos (si corresponde), </a:t>
            </a:r>
            <a:r>
              <a:rPr lang="es-ES_tradnl" sz="900" smtClean="0">
                <a:solidFill>
                  <a:srgbClr val="000000"/>
                </a:solidFill>
                <a:cs typeface="Arial" charset="0"/>
                <a:sym typeface="Times New Roman" pitchFamily="18" charset="0"/>
              </a:rPr>
              <a:t>para </a:t>
            </a:r>
            <a:r>
              <a:rPr lang="en-US" sz="900" smtClean="0">
                <a:solidFill>
                  <a:srgbClr val="000000"/>
                </a:solidFill>
                <a:cs typeface="Arial" charset="0"/>
                <a:sym typeface="Times New Roman" pitchFamily="18" charset="0"/>
              </a:rPr>
              <a:t>pintores o de protección. El borde de la esquina de la lámina protectora debe reforzarse con cinta </a:t>
            </a:r>
            <a:r>
              <a:rPr lang="es-ES_tradnl" sz="900" smtClean="0">
                <a:solidFill>
                  <a:srgbClr val="000000"/>
                </a:solidFill>
                <a:cs typeface="Arial" charset="0"/>
                <a:sym typeface="Times New Roman" pitchFamily="18" charset="0"/>
              </a:rPr>
              <a:t>adhesiva </a:t>
            </a:r>
            <a:r>
              <a:rPr lang="en-US" sz="900" smtClean="0">
                <a:solidFill>
                  <a:srgbClr val="000000"/>
                </a:solidFill>
                <a:cs typeface="Arial" charset="0"/>
                <a:sym typeface="Times New Roman" pitchFamily="18" charset="0"/>
              </a:rPr>
              <a:t>para conductos o grapas.</a:t>
            </a:r>
          </a:p>
          <a:p>
            <a:pPr lvl="1">
              <a:lnSpc>
                <a:spcPct val="95000"/>
              </a:lnSpc>
            </a:pPr>
            <a:r>
              <a:rPr lang="en-US" sz="900" smtClean="0">
                <a:solidFill>
                  <a:srgbClr val="000000"/>
                </a:solidFill>
                <a:cs typeface="Arial" charset="0"/>
                <a:sym typeface="Times New Roman" pitchFamily="18" charset="0"/>
              </a:rPr>
              <a:t>Tome precauciones especiales con las alfombras del área de trabajo. Las alfombras son un medio importante de </a:t>
            </a:r>
            <a:r>
              <a:rPr lang="es-ES_tradnl" sz="900" smtClean="0">
                <a:solidFill>
                  <a:srgbClr val="000000"/>
                </a:solidFill>
                <a:cs typeface="Arial" charset="0"/>
                <a:sym typeface="Times New Roman" pitchFamily="18" charset="0"/>
              </a:rPr>
              <a:t>acumulación</a:t>
            </a:r>
            <a:r>
              <a:rPr lang="en-US" sz="900" smtClean="0">
                <a:solidFill>
                  <a:srgbClr val="000000"/>
                </a:solidFill>
                <a:cs typeface="Arial" charset="0"/>
                <a:sym typeface="Times New Roman" pitchFamily="18" charset="0"/>
              </a:rPr>
              <a:t> de polvo y es muy difícil extraer éste último cuando se han contaminado. Cuando el área de trabajo incluye alfombras, debe cubrir todas las áreas alfombradas con al menos una capa de lámina plástica sellada. </a:t>
            </a:r>
          </a:p>
          <a:p>
            <a:pPr lvl="1">
              <a:lnSpc>
                <a:spcPct val="95000"/>
              </a:lnSpc>
            </a:pPr>
            <a:r>
              <a:rPr lang="en-US" sz="900" smtClean="0">
                <a:solidFill>
                  <a:srgbClr val="000000"/>
                </a:solidFill>
                <a:cs typeface="Arial" charset="0"/>
                <a:sym typeface="Times New Roman" pitchFamily="18" charset="0"/>
              </a:rPr>
              <a:t>Considere cubrir los zapatos con cubiertas extraíbles, limpiar el calzado en su parte superior y en la suela con una toalla de papel húmeda cada vez que pise la lámina o usar una almohadilla adhesiva desechable que elimine el polvo de las suelas de los zapatos. Coloque de inmediato las toallas de papel usadas en un recipiente para basura con tapa. Puede encontrar almohadillas adhesivas en las ferreterías o comprarlas a través de un catálogo de </a:t>
            </a:r>
            <a:r>
              <a:rPr lang="es-ES_tradnl" sz="900" smtClean="0">
                <a:solidFill>
                  <a:srgbClr val="000000"/>
                </a:solidFill>
                <a:cs typeface="Arial" charset="0"/>
                <a:sym typeface="Times New Roman" pitchFamily="18" charset="0"/>
              </a:rPr>
              <a:t>artículos</a:t>
            </a:r>
            <a:r>
              <a:rPr lang="en-US" sz="900" smtClean="0">
                <a:solidFill>
                  <a:srgbClr val="000000"/>
                </a:solidFill>
                <a:cs typeface="Arial" charset="0"/>
                <a:sym typeface="Times New Roman" pitchFamily="18" charset="0"/>
              </a:rPr>
              <a:t>. Una almohadilla adhesiva es una lámina sobre la cual puede caminar para retirar el polvo de las suelas de los zapatos. La almohadilla adhesiva desechable puede pegarse con cinta a un extremo exterior de la lámina. Reemplace la almohadilla adhesiva todos los días. </a:t>
            </a:r>
          </a:p>
          <a:p>
            <a:pPr lvl="1">
              <a:lnSpc>
                <a:spcPct val="95000"/>
              </a:lnSpc>
            </a:pPr>
            <a:r>
              <a:rPr lang="es-ES_tradnl" sz="900" smtClean="0">
                <a:solidFill>
                  <a:srgbClr val="000000"/>
                </a:solidFill>
                <a:cs typeface="Arial" charset="0"/>
                <a:sym typeface="Times New Roman" pitchFamily="18" charset="0"/>
              </a:rPr>
              <a:t>Tal vez vea que es </a:t>
            </a:r>
            <a:r>
              <a:rPr lang="en-US" sz="900" smtClean="0">
                <a:solidFill>
                  <a:srgbClr val="000000"/>
                </a:solidFill>
                <a:cs typeface="Arial" charset="0"/>
                <a:sym typeface="Times New Roman" pitchFamily="18" charset="0"/>
              </a:rPr>
              <a:t>útil usar aspiradoras HEPA para limpiar zapatos y ropa y así controlar el polvo que el personal de trabajo puede transportar al salir del área. Esto se llama “descontaminación seca” y da buenos resultados.</a:t>
            </a:r>
          </a:p>
          <a:p>
            <a:pPr lvl="1">
              <a:lnSpc>
                <a:spcPct val="95000"/>
              </a:lnSpc>
            </a:pPr>
            <a:r>
              <a:rPr lang="en-US" sz="900" smtClean="0">
                <a:solidFill>
                  <a:srgbClr val="000000"/>
                </a:solidFill>
                <a:cs typeface="Arial" charset="0"/>
                <a:sym typeface="Times New Roman" pitchFamily="18" charset="0"/>
              </a:rPr>
              <a:t>En el caso de uso de decapantes químicos debe usarse una segunda capa de láminas protectoras. Esta segunda capa debe adherirse con cinta a la superficie de la primera capa. Coloque la segunda capa inmediatamente debajo del área de trabajo. Esta capa capturará salpicaduras y desperdicios y permitirá que el desorden creado por los decapantes químicos se limpie de inmediato después del uso.</a:t>
            </a:r>
          </a:p>
          <a:p>
            <a:pPr lvl="1">
              <a:lnSpc>
                <a:spcPct val="95000"/>
              </a:lnSpc>
            </a:pPr>
            <a:r>
              <a:rPr lang="es-ES_tradnl" sz="900" smtClean="0">
                <a:solidFill>
                  <a:srgbClr val="000000"/>
                </a:solidFill>
                <a:cs typeface="Arial" charset="0"/>
                <a:sym typeface="Times New Roman" pitchFamily="18" charset="0"/>
              </a:rPr>
              <a:t>Use </a:t>
            </a:r>
            <a:r>
              <a:rPr lang="en-US" sz="900" smtClean="0">
                <a:solidFill>
                  <a:srgbClr val="000000"/>
                </a:solidFill>
                <a:cs typeface="Arial" charset="0"/>
                <a:sym typeface="Times New Roman" pitchFamily="18" charset="0"/>
              </a:rPr>
              <a:t>precauciones para asegurarse de que todo el personal, herramientas y otros elementos, incluidos los exteriores de los contenedores de residuos estén libres de polvo y escombros antes de retirarlos del área de trabajo.  Para dicha limpieza es útil tener un contenedor de toallitas húmedas.</a:t>
            </a:r>
          </a:p>
        </p:txBody>
      </p:sp>
    </p:spTree>
    <p:extLst>
      <p:ext uri="{BB962C8B-B14F-4D97-AF65-F5344CB8AC3E}">
        <p14:creationId xmlns:p14="http://schemas.microsoft.com/office/powerpoint/2010/main" val="4817016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a:spLocks noGrp="1" noChangeArrowheads="1"/>
          </p:cNvSpPr>
          <p:nvPr>
            <p:ph type="sldNum" sz="quarter" idx="5"/>
          </p:nvPr>
        </p:nvSpPr>
        <p:spPr>
          <a:noFill/>
        </p:spPr>
        <p:txBody>
          <a:bodyPr/>
          <a:lstStyle/>
          <a:p>
            <a:r>
              <a:rPr lang="en-US" smtClean="0"/>
              <a:t>4-</a:t>
            </a:r>
            <a:fld id="{BF4EB623-5773-4D53-BAD3-8FDD70077D1E}" type="slidenum">
              <a:rPr lang="en-US" smtClean="0"/>
              <a:pPr/>
              <a:t>49</a:t>
            </a:fld>
            <a:endParaRPr lang="en-US" smtClean="0"/>
          </a:p>
        </p:txBody>
      </p:sp>
      <p:sp>
        <p:nvSpPr>
          <p:cNvPr id="27651" name="Rectangle 12"/>
          <p:cNvSpPr>
            <a:spLocks noGrp="1" noChangeArrowheads="1"/>
          </p:cNvSpPr>
          <p:nvPr>
            <p:ph type="hdr" sz="quarter"/>
          </p:nvPr>
        </p:nvSpPr>
        <p:spPr>
          <a:noFill/>
        </p:spPr>
        <p:txBody>
          <a:bodyPr/>
          <a:lstStyle/>
          <a:p>
            <a:endParaRPr lang="en-US" smtClean="0"/>
          </a:p>
          <a:p>
            <a:r>
              <a:rPr lang="en-US" smtClean="0"/>
              <a:t>     </a:t>
            </a:r>
            <a:r>
              <a:rPr lang="es-ES_tradnl" smtClean="0"/>
              <a:t>Prácticas seguras con relación al plomo</a:t>
            </a:r>
            <a:r>
              <a:rPr lang="en-US" smtClean="0"/>
              <a:t> en labores de renovación, reparación y pintura</a:t>
            </a:r>
          </a:p>
        </p:txBody>
      </p:sp>
      <p:sp>
        <p:nvSpPr>
          <p:cNvPr id="27652" name="Rectangle 13"/>
          <p:cNvSpPr>
            <a:spLocks noGrp="1" noChangeArrowheads="1"/>
          </p:cNvSpPr>
          <p:nvPr>
            <p:ph type="dt" sz="quarter" idx="1"/>
          </p:nvPr>
        </p:nvSpPr>
        <p:spPr>
          <a:noFill/>
        </p:spPr>
        <p:txBody>
          <a:bodyPr/>
          <a:lstStyle/>
          <a:p>
            <a:r>
              <a:rPr lang="en-US" smtClean="0"/>
              <a:t>Octubre de 2011</a:t>
            </a:r>
          </a:p>
        </p:txBody>
      </p:sp>
      <p:sp>
        <p:nvSpPr>
          <p:cNvPr id="27653" name="Rectangle 6"/>
          <p:cNvSpPr>
            <a:spLocks noGrp="1" noRot="1" noChangeAspect="1" noChangeArrowheads="1" noTextEdit="1"/>
          </p:cNvSpPr>
          <p:nvPr>
            <p:ph type="sldImg"/>
          </p:nvPr>
        </p:nvSpPr>
        <p:spPr>
          <a:xfrm>
            <a:off x="1217613" y="663575"/>
            <a:ext cx="4649787" cy="3487738"/>
          </a:xfrm>
          <a:ln/>
        </p:spPr>
      </p:sp>
      <p:sp>
        <p:nvSpPr>
          <p:cNvPr id="102407" name="Rectangle 7"/>
          <p:cNvSpPr>
            <a:spLocks noGrp="1" noChangeArrowheads="1"/>
          </p:cNvSpPr>
          <p:nvPr>
            <p:ph type="body" idx="1"/>
          </p:nvPr>
        </p:nvSpPr>
        <p:spPr>
          <a:xfrm>
            <a:off x="803275" y="4279900"/>
            <a:ext cx="5549900" cy="4406900"/>
          </a:xfrm>
        </p:spPr>
        <p:txBody>
          <a:bodyPr/>
          <a:lstStyle/>
          <a:p>
            <a:pPr>
              <a:spcBef>
                <a:spcPct val="10000"/>
              </a:spcBef>
              <a:defRPr/>
            </a:pPr>
            <a:r>
              <a:rPr lang="en-US" sz="950" dirty="0" err="1" smtClean="0">
                <a:solidFill>
                  <a:srgbClr val="000000"/>
                </a:solidFill>
                <a:cs typeface="Times New Roman" charset="0"/>
                <a:sym typeface="Times New Roman" charset="0"/>
              </a:rPr>
              <a:t>Cierre</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las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ventanas</a:t>
            </a:r>
            <a:endParaRPr lang="en-US" sz="950" dirty="0" smtClean="0">
              <a:solidFill>
                <a:srgbClr val="000000"/>
              </a:solidFill>
              <a:cs typeface="Times New Roman" charset="0"/>
              <a:sym typeface="Times New Roman" charset="0"/>
            </a:endParaRPr>
          </a:p>
          <a:p>
            <a:pPr lvl="1">
              <a:spcBef>
                <a:spcPct val="10000"/>
              </a:spcBef>
              <a:defRPr/>
            </a:pPr>
            <a:r>
              <a:rPr lang="en-US" sz="950" dirty="0" err="1" smtClean="0">
                <a:solidFill>
                  <a:srgbClr val="000000"/>
                </a:solidFill>
                <a:cs typeface="Arial" charset="0"/>
                <a:sym typeface="Times New Roman" charset="0"/>
              </a:rPr>
              <a:t>Cierre</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todas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las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ventanas</a:t>
            </a:r>
            <a:r>
              <a:rPr lang="en-US" sz="950" dirty="0" smtClean="0">
                <a:solidFill>
                  <a:srgbClr val="000000"/>
                </a:solidFill>
                <a:cs typeface="Arial" charset="0"/>
                <a:sym typeface="Times New Roman" charset="0"/>
              </a:rPr>
              <a:t> del </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rea</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trabajo</a:t>
            </a:r>
            <a:r>
              <a:rPr lang="en-US" sz="950" dirty="0" smtClean="0">
                <a:solidFill>
                  <a:srgbClr val="000000"/>
                </a:solidFill>
                <a:cs typeface="Arial" charset="0"/>
                <a:sym typeface="Times New Roman" charset="0"/>
              </a:rPr>
              <a:t>.</a:t>
            </a:r>
          </a:p>
          <a:p>
            <a:pPr lvl="1">
              <a:spcBef>
                <a:spcPct val="10000"/>
              </a:spcBef>
              <a:defRPr/>
            </a:pPr>
            <a:r>
              <a:rPr lang="en-US" sz="950" dirty="0" err="1" smtClean="0">
                <a:solidFill>
                  <a:srgbClr val="000000"/>
                </a:solidFill>
                <a:cs typeface="Arial" charset="0"/>
                <a:sym typeface="Times New Roman" charset="0"/>
              </a:rPr>
              <a:t>Cuando</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lleve</a:t>
            </a:r>
            <a:r>
              <a:rPr lang="en-US" sz="950" dirty="0" smtClean="0">
                <a:solidFill>
                  <a:srgbClr val="000000"/>
                </a:solidFill>
                <a:cs typeface="Arial" charset="0"/>
                <a:sym typeface="Times New Roman" charset="0"/>
              </a:rPr>
              <a:t> a </a:t>
            </a:r>
            <a:r>
              <a:rPr lang="en-US" sz="950" dirty="0" err="1" smtClean="0">
                <a:solidFill>
                  <a:srgbClr val="000000"/>
                </a:solidFill>
                <a:cs typeface="Arial" charset="0"/>
                <a:sym typeface="Times New Roman" charset="0"/>
              </a:rPr>
              <a:t>cabo</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reemplazos</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ventanas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desde</a:t>
            </a:r>
            <a:r>
              <a:rPr lang="en-US" sz="950" dirty="0" smtClean="0">
                <a:solidFill>
                  <a:srgbClr val="000000"/>
                </a:solidFill>
                <a:cs typeface="Arial" charset="0"/>
                <a:sym typeface="Times New Roman" charset="0"/>
              </a:rPr>
              <a:t> el interior, </a:t>
            </a:r>
            <a:r>
              <a:rPr lang="en-US" sz="950" dirty="0" err="1" smtClean="0">
                <a:solidFill>
                  <a:srgbClr val="000000"/>
                </a:solidFill>
                <a:cs typeface="Arial" charset="0"/>
                <a:sym typeface="Times New Roman" charset="0"/>
              </a:rPr>
              <a:t>considere</a:t>
            </a:r>
            <a:r>
              <a:rPr lang="en-US" sz="950" dirty="0" smtClean="0">
                <a:solidFill>
                  <a:srgbClr val="000000"/>
                </a:solidFill>
                <a:cs typeface="Arial" charset="0"/>
                <a:sym typeface="Times New Roman" charset="0"/>
              </a:rPr>
              <a:t> </a:t>
            </a:r>
            <a:r>
              <a:rPr lang="es-ES_tradnl" sz="950" dirty="0" smtClean="0">
                <a:solidFill>
                  <a:srgbClr val="000000"/>
                </a:solidFill>
                <a:cs typeface="Arial" charset="0"/>
                <a:sym typeface="Times New Roman" charset="0"/>
              </a:rPr>
              <a:t>sujetar </a:t>
            </a:r>
            <a:r>
              <a:rPr lang="en-US" sz="950" dirty="0" err="1" smtClean="0">
                <a:solidFill>
                  <a:srgbClr val="000000"/>
                </a:solidFill>
                <a:cs typeface="Arial" charset="0"/>
                <a:sym typeface="Times New Roman" charset="0"/>
              </a:rPr>
              <a:t>l</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minas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pl</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sticas</a:t>
            </a:r>
            <a:r>
              <a:rPr lang="en-US" sz="950" dirty="0" smtClean="0">
                <a:solidFill>
                  <a:srgbClr val="000000"/>
                </a:solidFill>
                <a:cs typeface="Arial" charset="0"/>
                <a:sym typeface="Times New Roman" charset="0"/>
              </a:rPr>
              <a:t> al exterior de la </a:t>
            </a:r>
            <a:r>
              <a:rPr lang="en-US" sz="950" dirty="0" err="1" smtClean="0">
                <a:solidFill>
                  <a:srgbClr val="000000"/>
                </a:solidFill>
                <a:cs typeface="Arial" charset="0"/>
                <a:sym typeface="Times New Roman" charset="0"/>
              </a:rPr>
              <a:t>ventana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para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evitar</a:t>
            </a:r>
            <a:r>
              <a:rPr lang="en-US" sz="950" dirty="0" smtClean="0">
                <a:solidFill>
                  <a:srgbClr val="000000"/>
                </a:solidFill>
                <a:cs typeface="Arial" charset="0"/>
                <a:sym typeface="Times New Roman" charset="0"/>
              </a:rPr>
              <a:t> la </a:t>
            </a:r>
            <a:r>
              <a:rPr lang="en-US" sz="950" dirty="0" err="1" smtClean="0">
                <a:solidFill>
                  <a:srgbClr val="000000"/>
                </a:solidFill>
                <a:cs typeface="Arial" charset="0"/>
                <a:sym typeface="Times New Roman" charset="0"/>
              </a:rPr>
              <a:t>propagaci</a:t>
            </a:r>
            <a:r>
              <a:rPr lang="en-US" sz="950" dirty="0" err="1" smtClean="0">
                <a:solidFill>
                  <a:srgbClr val="000000"/>
                </a:solidFill>
                <a:latin typeface="Times New Roman"/>
                <a:cs typeface="Arial" charset="0"/>
                <a:sym typeface="Times New Roman" charset="0"/>
              </a:rPr>
              <a:t>ó</a:t>
            </a:r>
            <a:r>
              <a:rPr lang="en-US" sz="950" dirty="0" err="1" smtClean="0">
                <a:solidFill>
                  <a:srgbClr val="000000"/>
                </a:solidFill>
                <a:cs typeface="Arial" charset="0"/>
                <a:sym typeface="Times New Roman" charset="0"/>
              </a:rPr>
              <a:t>n</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polvo</a:t>
            </a:r>
            <a:r>
              <a:rPr lang="en-US" sz="950" dirty="0" smtClean="0">
                <a:solidFill>
                  <a:srgbClr val="000000"/>
                </a:solidFill>
                <a:cs typeface="Arial" charset="0"/>
                <a:sym typeface="Times New Roman" charset="0"/>
              </a:rPr>
              <a:t> y </a:t>
            </a:r>
            <a:r>
              <a:rPr lang="en-US" sz="950" dirty="0" err="1" smtClean="0">
                <a:solidFill>
                  <a:srgbClr val="000000"/>
                </a:solidFill>
                <a:cs typeface="Arial" charset="0"/>
                <a:sym typeface="Times New Roman" charset="0"/>
              </a:rPr>
              <a:t>escombros</a:t>
            </a:r>
            <a:r>
              <a:rPr lang="en-US" sz="950" dirty="0" smtClean="0">
                <a:solidFill>
                  <a:srgbClr val="000000"/>
                </a:solidFill>
                <a:cs typeface="Arial" charset="0"/>
                <a:sym typeface="Times New Roman" charset="0"/>
              </a:rPr>
              <a:t> al </a:t>
            </a:r>
            <a:r>
              <a:rPr lang="en-US" sz="950" dirty="0" err="1" smtClean="0">
                <a:solidFill>
                  <a:srgbClr val="000000"/>
                </a:solidFill>
                <a:cs typeface="Arial" charset="0"/>
                <a:sym typeface="Times New Roman" charset="0"/>
              </a:rPr>
              <a:t>suelo</a:t>
            </a:r>
            <a:r>
              <a:rPr lang="en-US" sz="950" dirty="0" smtClean="0">
                <a:solidFill>
                  <a:srgbClr val="000000"/>
                </a:solidFill>
                <a:cs typeface="Arial" charset="0"/>
                <a:sym typeface="Times New Roman" charset="0"/>
              </a:rPr>
              <a:t> y a </a:t>
            </a:r>
            <a:r>
              <a:rPr lang="en-US" sz="950" dirty="0" err="1" smtClean="0">
                <a:solidFill>
                  <a:srgbClr val="000000"/>
                </a:solidFill>
                <a:cs typeface="Arial" charset="0"/>
                <a:sym typeface="Times New Roman" charset="0"/>
              </a:rPr>
              <a:t>otras</a:t>
            </a:r>
            <a:r>
              <a:rPr lang="en-US" sz="950" dirty="0" smtClean="0">
                <a:solidFill>
                  <a:srgbClr val="000000"/>
                </a:solidFill>
                <a:cs typeface="Arial" charset="0"/>
                <a:sym typeface="Times New Roman" charset="0"/>
              </a:rPr>
              <a:t> superficies </a:t>
            </a:r>
            <a:r>
              <a:rPr lang="en-US" sz="950" dirty="0" err="1" smtClean="0">
                <a:solidFill>
                  <a:srgbClr val="000000"/>
                </a:solidFill>
                <a:cs typeface="Arial" charset="0"/>
                <a:sym typeface="Times New Roman" charset="0"/>
              </a:rPr>
              <a:t>que</a:t>
            </a:r>
            <a:r>
              <a:rPr lang="en-US" sz="950" dirty="0" smtClean="0">
                <a:solidFill>
                  <a:srgbClr val="000000"/>
                </a:solidFill>
                <a:cs typeface="Arial" charset="0"/>
                <a:sym typeface="Times New Roman" charset="0"/>
              </a:rPr>
              <a:t> se </a:t>
            </a:r>
            <a:r>
              <a:rPr lang="en-US" sz="950" dirty="0" err="1" smtClean="0">
                <a:solidFill>
                  <a:srgbClr val="000000"/>
                </a:solidFill>
                <a:cs typeface="Arial" charset="0"/>
                <a:sym typeface="Times New Roman" charset="0"/>
              </a:rPr>
              <a:t>encuentren</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debajo</a:t>
            </a:r>
            <a:r>
              <a:rPr lang="en-US" sz="950" dirty="0" smtClean="0">
                <a:solidFill>
                  <a:srgbClr val="000000"/>
                </a:solidFill>
                <a:cs typeface="Arial" charset="0"/>
                <a:sym typeface="Times New Roman" charset="0"/>
              </a:rPr>
              <a:t> de la </a:t>
            </a:r>
            <a:r>
              <a:rPr lang="en-US" sz="950" dirty="0" err="1" smtClean="0">
                <a:solidFill>
                  <a:srgbClr val="000000"/>
                </a:solidFill>
                <a:cs typeface="Arial" charset="0"/>
                <a:sym typeface="Times New Roman" charset="0"/>
              </a:rPr>
              <a:t>ventana</a:t>
            </a:r>
            <a:r>
              <a:rPr lang="en-US" sz="950" dirty="0" smtClean="0">
                <a:solidFill>
                  <a:srgbClr val="000000"/>
                </a:solidFill>
                <a:cs typeface="Arial" charset="0"/>
                <a:sym typeface="Times New Roman" charset="0"/>
              </a:rPr>
              <a:t>. Si el </a:t>
            </a:r>
            <a:r>
              <a:rPr lang="en-US" sz="950" dirty="0" err="1" smtClean="0">
                <a:solidFill>
                  <a:srgbClr val="000000"/>
                </a:solidFill>
                <a:cs typeface="Arial" charset="0"/>
                <a:sym typeface="Times New Roman" charset="0"/>
              </a:rPr>
              <a:t>reemplazo</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ventanas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afecta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las</a:t>
            </a:r>
            <a:r>
              <a:rPr lang="en-US" sz="950" dirty="0" smtClean="0">
                <a:solidFill>
                  <a:srgbClr val="000000"/>
                </a:solidFill>
                <a:cs typeface="Arial" charset="0"/>
                <a:sym typeface="Times New Roman" charset="0"/>
              </a:rPr>
              <a:t> superficies </a:t>
            </a:r>
            <a:r>
              <a:rPr lang="en-US" sz="950" dirty="0" err="1" smtClean="0">
                <a:solidFill>
                  <a:srgbClr val="000000"/>
                </a:solidFill>
                <a:cs typeface="Arial" charset="0"/>
                <a:sym typeface="Times New Roman" charset="0"/>
              </a:rPr>
              <a:t>interiores</a:t>
            </a:r>
            <a:r>
              <a:rPr lang="en-US" sz="950" dirty="0" smtClean="0">
                <a:solidFill>
                  <a:srgbClr val="000000"/>
                </a:solidFill>
                <a:cs typeface="Arial" charset="0"/>
                <a:sym typeface="Times New Roman" charset="0"/>
              </a:rPr>
              <a:t> y </a:t>
            </a:r>
            <a:r>
              <a:rPr lang="en-US" sz="950" dirty="0" err="1" smtClean="0">
                <a:solidFill>
                  <a:srgbClr val="000000"/>
                </a:solidFill>
                <a:cs typeface="Arial" charset="0"/>
                <a:sym typeface="Times New Roman" charset="0"/>
              </a:rPr>
              <a:t>exteriores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entonces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instale</a:t>
            </a:r>
            <a:r>
              <a:rPr lang="en-US" sz="950" dirty="0" smtClean="0">
                <a:solidFill>
                  <a:srgbClr val="000000"/>
                </a:solidFill>
                <a:cs typeface="Arial" charset="0"/>
                <a:sym typeface="Times New Roman" charset="0"/>
              </a:rPr>
              <a:t> la </a:t>
            </a:r>
            <a:r>
              <a:rPr lang="en-US" sz="950" dirty="0" err="1" smtClean="0">
                <a:solidFill>
                  <a:srgbClr val="000000"/>
                </a:solidFill>
                <a:cs typeface="Arial" charset="0"/>
                <a:sym typeface="Times New Roman" charset="0"/>
              </a:rPr>
              <a:t>contenci</a:t>
            </a:r>
            <a:r>
              <a:rPr lang="en-US" sz="950" dirty="0" err="1" smtClean="0">
                <a:solidFill>
                  <a:srgbClr val="000000"/>
                </a:solidFill>
                <a:latin typeface="Times New Roman"/>
                <a:cs typeface="Arial" charset="0"/>
                <a:sym typeface="Times New Roman" charset="0"/>
              </a:rPr>
              <a:t>ó</a:t>
            </a:r>
            <a:r>
              <a:rPr lang="en-US" sz="950" dirty="0" err="1" smtClean="0">
                <a:solidFill>
                  <a:srgbClr val="000000"/>
                </a:solidFill>
                <a:cs typeface="Arial" charset="0"/>
                <a:sym typeface="Times New Roman" charset="0"/>
              </a:rPr>
              <a:t>n</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para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ambas</a:t>
            </a:r>
            <a:r>
              <a:rPr lang="en-US" sz="950" dirty="0" smtClean="0">
                <a:solidFill>
                  <a:srgbClr val="000000"/>
                </a:solidFill>
                <a:cs typeface="Arial" charset="0"/>
                <a:sym typeface="Times New Roman" charset="0"/>
              </a:rPr>
              <a:t> </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reas</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trabajo</a:t>
            </a:r>
            <a:r>
              <a:rPr lang="en-US" sz="950" dirty="0" smtClean="0">
                <a:solidFill>
                  <a:srgbClr val="000000"/>
                </a:solidFill>
                <a:cs typeface="Arial" charset="0"/>
                <a:sym typeface="Times New Roman" charset="0"/>
              </a:rPr>
              <a:t>.</a:t>
            </a:r>
          </a:p>
          <a:p>
            <a:pPr lvl="1">
              <a:spcBef>
                <a:spcPct val="10000"/>
              </a:spcBef>
              <a:defRPr/>
            </a:pPr>
            <a:r>
              <a:rPr lang="en-US" sz="950" dirty="0" smtClean="0">
                <a:solidFill>
                  <a:srgbClr val="000000"/>
                </a:solidFill>
                <a:cs typeface="Arial" charset="0"/>
                <a:sym typeface="Times New Roman" charset="0"/>
              </a:rPr>
              <a:t>Para </a:t>
            </a:r>
            <a:r>
              <a:rPr lang="en-US" sz="950" dirty="0" err="1" smtClean="0">
                <a:solidFill>
                  <a:srgbClr val="000000"/>
                </a:solidFill>
                <a:cs typeface="Arial" charset="0"/>
                <a:sym typeface="Times New Roman" charset="0"/>
              </a:rPr>
              <a:t>trabajos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polvorientos</a:t>
            </a:r>
            <a:r>
              <a:rPr lang="en-US" sz="950" dirty="0" smtClean="0">
                <a:solidFill>
                  <a:srgbClr val="000000"/>
                </a:solidFill>
                <a:cs typeface="Arial" charset="0"/>
                <a:sym typeface="Times New Roman" charset="0"/>
              </a:rPr>
              <a:t>, se </a:t>
            </a:r>
            <a:r>
              <a:rPr lang="en-US" sz="950" dirty="0" err="1" smtClean="0">
                <a:solidFill>
                  <a:srgbClr val="000000"/>
                </a:solidFill>
                <a:cs typeface="Arial" charset="0"/>
                <a:sym typeface="Times New Roman" charset="0"/>
              </a:rPr>
              <a:t>recomienda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encarecidamente</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sellar</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las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ventanas</a:t>
            </a:r>
            <a:r>
              <a:rPr lang="en-US" sz="950" dirty="0" smtClean="0">
                <a:solidFill>
                  <a:srgbClr val="000000"/>
                </a:solidFill>
                <a:cs typeface="Arial" charset="0"/>
                <a:sym typeface="Times New Roman" charset="0"/>
              </a:rPr>
              <a:t> del </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rea</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trabajo</a:t>
            </a:r>
            <a:r>
              <a:rPr lang="en-US" sz="950" dirty="0" smtClean="0">
                <a:solidFill>
                  <a:srgbClr val="000000"/>
                </a:solidFill>
                <a:cs typeface="Arial" charset="0"/>
                <a:sym typeface="Times New Roman" charset="0"/>
              </a:rPr>
              <a:t> con </a:t>
            </a:r>
            <a:r>
              <a:rPr lang="en-US" sz="950" dirty="0" err="1" smtClean="0">
                <a:solidFill>
                  <a:srgbClr val="000000"/>
                </a:solidFill>
                <a:cs typeface="Arial" charset="0"/>
                <a:sym typeface="Times New Roman" charset="0"/>
              </a:rPr>
              <a:t>l</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minas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protectoras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para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evitar</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que</a:t>
            </a:r>
            <a:r>
              <a:rPr lang="en-US" sz="950" dirty="0" smtClean="0">
                <a:solidFill>
                  <a:srgbClr val="000000"/>
                </a:solidFill>
                <a:cs typeface="Arial" charset="0"/>
                <a:sym typeface="Times New Roman" charset="0"/>
              </a:rPr>
              <a:t> el </a:t>
            </a:r>
            <a:r>
              <a:rPr lang="en-US" sz="950" dirty="0" err="1" smtClean="0">
                <a:solidFill>
                  <a:srgbClr val="000000"/>
                </a:solidFill>
                <a:cs typeface="Arial" charset="0"/>
                <a:sym typeface="Times New Roman" charset="0"/>
              </a:rPr>
              <a:t>polvo</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ingrese</a:t>
            </a:r>
            <a:r>
              <a:rPr lang="en-US" sz="950" dirty="0" smtClean="0">
                <a:solidFill>
                  <a:srgbClr val="000000"/>
                </a:solidFill>
                <a:cs typeface="Arial" charset="0"/>
                <a:sym typeface="Times New Roman" charset="0"/>
              </a:rPr>
              <a:t> a </a:t>
            </a:r>
            <a:r>
              <a:rPr lang="en-US" sz="950" dirty="0" err="1" smtClean="0">
                <a:solidFill>
                  <a:srgbClr val="000000"/>
                </a:solidFill>
                <a:cs typeface="Arial" charset="0"/>
                <a:sym typeface="Times New Roman" charset="0"/>
              </a:rPr>
              <a:t>trav</a:t>
            </a:r>
            <a:r>
              <a:rPr lang="en-US" sz="950" dirty="0" err="1" smtClean="0">
                <a:solidFill>
                  <a:srgbClr val="000000"/>
                </a:solidFill>
                <a:latin typeface="Times New Roman"/>
                <a:cs typeface="Arial" charset="0"/>
                <a:sym typeface="Times New Roman" charset="0"/>
              </a:rPr>
              <a:t>é</a:t>
            </a:r>
            <a:r>
              <a:rPr lang="en-US" sz="950" dirty="0" err="1" smtClean="0">
                <a:solidFill>
                  <a:srgbClr val="000000"/>
                </a:solidFill>
                <a:cs typeface="Arial" charset="0"/>
                <a:sym typeface="Times New Roman" charset="0"/>
              </a:rPr>
              <a:t>s</a:t>
            </a:r>
            <a:r>
              <a:rPr lang="en-US" sz="950" dirty="0" smtClean="0">
                <a:solidFill>
                  <a:srgbClr val="000000"/>
                </a:solidFill>
                <a:cs typeface="Arial" charset="0"/>
                <a:sym typeface="Times New Roman" charset="0"/>
              </a:rPr>
              <a:t> del </a:t>
            </a:r>
            <a:r>
              <a:rPr lang="es-ES_tradnl" sz="950" dirty="0" smtClean="0">
                <a:solidFill>
                  <a:srgbClr val="000000"/>
                </a:solidFill>
                <a:cs typeface="Arial" charset="0"/>
                <a:sym typeface="Times New Roman" charset="0"/>
              </a:rPr>
              <a:t>antepecho</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dificultando</a:t>
            </a:r>
            <a:r>
              <a:rPr lang="en-US" sz="950" dirty="0" smtClean="0">
                <a:solidFill>
                  <a:srgbClr val="000000"/>
                </a:solidFill>
                <a:cs typeface="Arial" charset="0"/>
                <a:sym typeface="Times New Roman" charset="0"/>
              </a:rPr>
              <a:t> la </a:t>
            </a:r>
            <a:r>
              <a:rPr lang="en-US" sz="950" dirty="0" err="1" smtClean="0">
                <a:solidFill>
                  <a:srgbClr val="000000"/>
                </a:solidFill>
                <a:cs typeface="Arial" charset="0"/>
                <a:sym typeface="Times New Roman" charset="0"/>
              </a:rPr>
              <a:t>limpieza</a:t>
            </a:r>
            <a:r>
              <a:rPr lang="en-US" sz="950" dirty="0" smtClean="0">
                <a:solidFill>
                  <a:srgbClr val="000000"/>
                </a:solidFill>
                <a:cs typeface="Arial" charset="0"/>
                <a:sym typeface="Times New Roman" charset="0"/>
              </a:rPr>
              <a:t>.</a:t>
            </a:r>
          </a:p>
          <a:p>
            <a:pPr lvl="1">
              <a:spcBef>
                <a:spcPct val="10000"/>
              </a:spcBef>
              <a:defRPr/>
            </a:pPr>
            <a:r>
              <a:rPr lang="en-US" sz="950" dirty="0" err="1" smtClean="0">
                <a:solidFill>
                  <a:srgbClr val="000000"/>
                </a:solidFill>
                <a:cs typeface="Arial" charset="0"/>
                <a:sym typeface="Times New Roman" charset="0"/>
              </a:rPr>
              <a:t>Cuando</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selle</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ventanas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corte</a:t>
            </a:r>
            <a:r>
              <a:rPr lang="en-US" sz="950" dirty="0" smtClean="0">
                <a:solidFill>
                  <a:srgbClr val="000000"/>
                </a:solidFill>
                <a:cs typeface="Arial" charset="0"/>
                <a:sym typeface="Times New Roman" charset="0"/>
              </a:rPr>
              <a:t> la </a:t>
            </a:r>
            <a:r>
              <a:rPr lang="en-US" sz="950" dirty="0" err="1" smtClean="0">
                <a:solidFill>
                  <a:srgbClr val="000000"/>
                </a:solidFill>
                <a:cs typeface="Arial" charset="0"/>
                <a:sym typeface="Times New Roman" charset="0"/>
              </a:rPr>
              <a:t>capa</a:t>
            </a:r>
            <a:r>
              <a:rPr lang="en-US" sz="950" dirty="0" smtClean="0">
                <a:solidFill>
                  <a:srgbClr val="000000"/>
                </a:solidFill>
                <a:cs typeface="Arial" charset="0"/>
                <a:sym typeface="Times New Roman" charset="0"/>
              </a:rPr>
              <a:t> de la </a:t>
            </a:r>
            <a:r>
              <a:rPr lang="en-US" sz="950" dirty="0" err="1" smtClean="0">
                <a:solidFill>
                  <a:srgbClr val="000000"/>
                </a:solidFill>
                <a:cs typeface="Arial" charset="0"/>
                <a:sym typeface="Times New Roman" charset="0"/>
              </a:rPr>
              <a:t>l</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mina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pl</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stica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ligeramente</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m</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larga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que</a:t>
            </a:r>
            <a:r>
              <a:rPr lang="en-US" sz="950" dirty="0" smtClean="0">
                <a:solidFill>
                  <a:srgbClr val="000000"/>
                </a:solidFill>
                <a:cs typeface="Arial" charset="0"/>
                <a:sym typeface="Times New Roman" charset="0"/>
              </a:rPr>
              <a:t> la </a:t>
            </a:r>
            <a:r>
              <a:rPr lang="en-US" sz="950" dirty="0" err="1" smtClean="0">
                <a:solidFill>
                  <a:srgbClr val="000000"/>
                </a:solidFill>
                <a:cs typeface="Arial" charset="0"/>
                <a:sym typeface="Times New Roman" charset="0"/>
              </a:rPr>
              <a:t>ventana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que</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desea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cubrir</a:t>
            </a:r>
            <a:r>
              <a:rPr lang="en-US" sz="950" dirty="0" smtClean="0">
                <a:solidFill>
                  <a:srgbClr val="000000"/>
                </a:solidFill>
                <a:cs typeface="Arial" charset="0"/>
                <a:sym typeface="Times New Roman" charset="0"/>
              </a:rPr>
              <a:t>.</a:t>
            </a:r>
          </a:p>
          <a:p>
            <a:pPr lvl="1">
              <a:spcBef>
                <a:spcPct val="10000"/>
              </a:spcBef>
              <a:defRPr/>
            </a:pPr>
            <a:r>
              <a:rPr lang="en-US" sz="950" dirty="0" err="1" smtClean="0">
                <a:solidFill>
                  <a:srgbClr val="000000"/>
                </a:solidFill>
                <a:cs typeface="Arial" charset="0"/>
                <a:sym typeface="Times New Roman" charset="0"/>
              </a:rPr>
              <a:t>Pegue</a:t>
            </a:r>
            <a:r>
              <a:rPr lang="en-US" sz="950" dirty="0" smtClean="0">
                <a:solidFill>
                  <a:srgbClr val="000000"/>
                </a:solidFill>
                <a:cs typeface="Arial" charset="0"/>
                <a:sym typeface="Times New Roman" charset="0"/>
              </a:rPr>
              <a:t> la </a:t>
            </a:r>
            <a:r>
              <a:rPr lang="en-US" sz="950" dirty="0" err="1" smtClean="0">
                <a:solidFill>
                  <a:srgbClr val="000000"/>
                </a:solidFill>
                <a:cs typeface="Arial" charset="0"/>
                <a:sym typeface="Times New Roman" charset="0"/>
              </a:rPr>
              <a:t>l</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mina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pl</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stica</a:t>
            </a:r>
            <a:r>
              <a:rPr lang="en-US" sz="950" dirty="0" smtClean="0">
                <a:solidFill>
                  <a:srgbClr val="000000"/>
                </a:solidFill>
                <a:cs typeface="Arial" charset="0"/>
                <a:sym typeface="Times New Roman" charset="0"/>
              </a:rPr>
              <a:t> con </a:t>
            </a:r>
            <a:r>
              <a:rPr lang="en-US" sz="950" dirty="0" err="1" smtClean="0">
                <a:solidFill>
                  <a:srgbClr val="000000"/>
                </a:solidFill>
                <a:cs typeface="Arial" charset="0"/>
                <a:sym typeface="Times New Roman" charset="0"/>
              </a:rPr>
              <a:t>cinta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adhesiva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sobre</a:t>
            </a:r>
            <a:r>
              <a:rPr lang="en-US" sz="950" dirty="0" smtClean="0">
                <a:solidFill>
                  <a:srgbClr val="000000"/>
                </a:solidFill>
                <a:cs typeface="Arial" charset="0"/>
                <a:sym typeface="Times New Roman" charset="0"/>
              </a:rPr>
              <a:t> la </a:t>
            </a:r>
            <a:r>
              <a:rPr lang="en-US" sz="950" dirty="0" err="1" smtClean="0">
                <a:solidFill>
                  <a:srgbClr val="000000"/>
                </a:solidFill>
                <a:cs typeface="Arial" charset="0"/>
                <a:sym typeface="Times New Roman" charset="0"/>
              </a:rPr>
              <a:t>ventana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para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sellarla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por</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completo</a:t>
            </a:r>
            <a:r>
              <a:rPr lang="en-US" sz="950" dirty="0" smtClean="0">
                <a:solidFill>
                  <a:srgbClr val="000000"/>
                </a:solidFill>
                <a:cs typeface="Arial" charset="0"/>
                <a:sym typeface="Times New Roman" charset="0"/>
              </a:rPr>
              <a:t>.</a:t>
            </a:r>
          </a:p>
          <a:p>
            <a:pPr lvl="1">
              <a:spcBef>
                <a:spcPct val="10000"/>
              </a:spcBef>
              <a:defRPr/>
            </a:pPr>
            <a:r>
              <a:rPr lang="en-US" sz="950" dirty="0" err="1" smtClean="0">
                <a:solidFill>
                  <a:srgbClr val="000000"/>
                </a:solidFill>
                <a:cs typeface="Arial" charset="0"/>
                <a:sym typeface="Times New Roman" charset="0"/>
              </a:rPr>
              <a:t>Aseg</a:t>
            </a:r>
            <a:r>
              <a:rPr lang="en-US" sz="950" dirty="0" err="1" smtClean="0">
                <a:solidFill>
                  <a:srgbClr val="000000"/>
                </a:solidFill>
                <a:latin typeface="Times New Roman"/>
                <a:cs typeface="Arial" charset="0"/>
                <a:sym typeface="Times New Roman" charset="0"/>
              </a:rPr>
              <a:t>ú</a:t>
            </a:r>
            <a:r>
              <a:rPr lang="en-US" sz="950" dirty="0" err="1" smtClean="0">
                <a:solidFill>
                  <a:srgbClr val="000000"/>
                </a:solidFill>
                <a:cs typeface="Arial" charset="0"/>
                <a:sym typeface="Times New Roman" charset="0"/>
              </a:rPr>
              <a:t>rese</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que</a:t>
            </a:r>
            <a:r>
              <a:rPr lang="en-US" sz="950" dirty="0" smtClean="0">
                <a:solidFill>
                  <a:srgbClr val="000000"/>
                </a:solidFill>
                <a:cs typeface="Arial" charset="0"/>
                <a:sym typeface="Times New Roman" charset="0"/>
              </a:rPr>
              <a:t> la </a:t>
            </a:r>
            <a:r>
              <a:rPr lang="en-US" sz="950" dirty="0" err="1" smtClean="0">
                <a:solidFill>
                  <a:srgbClr val="000000"/>
                </a:solidFill>
                <a:cs typeface="Arial" charset="0"/>
                <a:sym typeface="Times New Roman" charset="0"/>
              </a:rPr>
              <a:t>cinta</a:t>
            </a:r>
            <a:r>
              <a:rPr lang="en-US" sz="950" dirty="0" smtClean="0">
                <a:solidFill>
                  <a:srgbClr val="000000"/>
                </a:solidFill>
                <a:cs typeface="Arial" charset="0"/>
                <a:sym typeface="Times New Roman" charset="0"/>
              </a:rPr>
              <a:t> o la </a:t>
            </a:r>
            <a:r>
              <a:rPr lang="en-US" sz="950" dirty="0" err="1" smtClean="0">
                <a:solidFill>
                  <a:srgbClr val="000000"/>
                </a:solidFill>
                <a:cs typeface="Arial" charset="0"/>
                <a:sym typeface="Times New Roman" charset="0"/>
              </a:rPr>
              <a:t>l</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mina</a:t>
            </a:r>
            <a:r>
              <a:rPr lang="en-US" sz="950" dirty="0" smtClean="0">
                <a:solidFill>
                  <a:srgbClr val="000000"/>
                </a:solidFill>
                <a:cs typeface="Arial" charset="0"/>
                <a:sym typeface="Times New Roman" charset="0"/>
              </a:rPr>
              <a:t> no </a:t>
            </a:r>
            <a:r>
              <a:rPr lang="en-US" sz="950" dirty="0" err="1" smtClean="0">
                <a:solidFill>
                  <a:srgbClr val="000000"/>
                </a:solidFill>
                <a:cs typeface="Arial" charset="0"/>
                <a:sym typeface="Times New Roman" charset="0"/>
              </a:rPr>
              <a:t>cubra</a:t>
            </a:r>
            <a:r>
              <a:rPr lang="en-US" sz="950" dirty="0" smtClean="0">
                <a:solidFill>
                  <a:srgbClr val="000000"/>
                </a:solidFill>
                <a:cs typeface="Arial" charset="0"/>
                <a:sym typeface="Times New Roman" charset="0"/>
              </a:rPr>
              <a:t> parte del </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rea</a:t>
            </a:r>
            <a:r>
              <a:rPr lang="en-US" sz="950" dirty="0" smtClean="0">
                <a:solidFill>
                  <a:srgbClr val="000000"/>
                </a:solidFill>
                <a:cs typeface="Arial" charset="0"/>
                <a:sym typeface="Times New Roman" charset="0"/>
              </a:rPr>
              <a:t> en la </a:t>
            </a:r>
            <a:r>
              <a:rPr lang="en-US" sz="950" dirty="0" err="1" smtClean="0">
                <a:solidFill>
                  <a:srgbClr val="000000"/>
                </a:solidFill>
                <a:cs typeface="Arial" charset="0"/>
                <a:sym typeface="Times New Roman" charset="0"/>
              </a:rPr>
              <a:t>cual</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est</a:t>
            </a:r>
            <a:r>
              <a:rPr lang="en-US" sz="950" dirty="0" err="1" smtClean="0">
                <a:solidFill>
                  <a:srgbClr val="000000"/>
                </a:solidFill>
                <a:latin typeface="Times New Roman"/>
                <a:cs typeface="Arial" charset="0"/>
                <a:sym typeface="Times New Roman" charset="0"/>
              </a:rPr>
              <a:t>é</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trabajando</a:t>
            </a:r>
            <a:r>
              <a:rPr lang="en-US" sz="950" dirty="0" smtClean="0">
                <a:solidFill>
                  <a:srgbClr val="000000"/>
                </a:solidFill>
                <a:cs typeface="Arial" charset="0"/>
                <a:sym typeface="Times New Roman" charset="0"/>
              </a:rPr>
              <a:t>.</a:t>
            </a:r>
          </a:p>
          <a:p>
            <a:pPr>
              <a:spcBef>
                <a:spcPct val="10000"/>
              </a:spcBef>
              <a:defRPr/>
            </a:pPr>
            <a:r>
              <a:rPr lang="en-US" sz="950" dirty="0" err="1" smtClean="0">
                <a:solidFill>
                  <a:srgbClr val="000000"/>
                </a:solidFill>
                <a:cs typeface="Times New Roman" charset="0"/>
                <a:sym typeface="Times New Roman" charset="0"/>
              </a:rPr>
              <a:t>Cierre</a:t>
            </a:r>
            <a:r>
              <a:rPr lang="en-US" sz="950" dirty="0" smtClean="0">
                <a:solidFill>
                  <a:srgbClr val="000000"/>
                </a:solidFill>
                <a:cs typeface="Times New Roman" charset="0"/>
                <a:sym typeface="Times New Roman" charset="0"/>
              </a:rPr>
              <a:t> y </a:t>
            </a:r>
            <a:r>
              <a:rPr lang="en-US" sz="950" dirty="0" err="1" smtClean="0">
                <a:solidFill>
                  <a:srgbClr val="000000"/>
                </a:solidFill>
                <a:cs typeface="Times New Roman" charset="0"/>
                <a:sym typeface="Times New Roman" charset="0"/>
              </a:rPr>
              <a:t>selle</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las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puertas</a:t>
            </a:r>
            <a:endParaRPr lang="en-US" sz="950" dirty="0" smtClean="0">
              <a:solidFill>
                <a:srgbClr val="000000"/>
              </a:solidFill>
              <a:cs typeface="Times New Roman" charset="0"/>
              <a:sym typeface="Times New Roman" charset="0"/>
            </a:endParaRPr>
          </a:p>
          <a:p>
            <a:pPr lvl="1">
              <a:spcBef>
                <a:spcPct val="10000"/>
              </a:spcBef>
              <a:defRPr/>
            </a:pPr>
            <a:r>
              <a:rPr lang="en-US" sz="950" dirty="0" err="1" smtClean="0">
                <a:solidFill>
                  <a:srgbClr val="000000"/>
                </a:solidFill>
                <a:cs typeface="Arial" charset="0"/>
                <a:sym typeface="Times New Roman" charset="0"/>
              </a:rPr>
              <a:t>Cierre</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todas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las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puertas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incluidas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las</a:t>
            </a:r>
            <a:r>
              <a:rPr lang="en-US" sz="950" dirty="0" smtClean="0">
                <a:solidFill>
                  <a:srgbClr val="000000"/>
                </a:solidFill>
                <a:cs typeface="Arial" charset="0"/>
                <a:sym typeface="Times New Roman" charset="0"/>
              </a:rPr>
              <a:t> de los </a:t>
            </a:r>
            <a:r>
              <a:rPr lang="en-US" sz="950" dirty="0" err="1" smtClean="0">
                <a:solidFill>
                  <a:srgbClr val="000000"/>
                </a:solidFill>
                <a:cs typeface="Arial" charset="0"/>
                <a:sym typeface="Times New Roman" charset="0"/>
              </a:rPr>
              <a:t>armarios</a:t>
            </a:r>
            <a:r>
              <a:rPr lang="en-US" sz="950" dirty="0" smtClean="0">
                <a:solidFill>
                  <a:srgbClr val="000000"/>
                </a:solidFill>
                <a:cs typeface="Arial" charset="0"/>
                <a:sym typeface="Times New Roman" charset="0"/>
              </a:rPr>
              <a:t> y </a:t>
            </a:r>
            <a:r>
              <a:rPr lang="en-US" sz="950" dirty="0" err="1" smtClean="0">
                <a:solidFill>
                  <a:srgbClr val="000000"/>
                </a:solidFill>
                <a:cs typeface="Arial" charset="0"/>
                <a:sym typeface="Times New Roman" charset="0"/>
              </a:rPr>
              <a:t>gabinetes</a:t>
            </a:r>
            <a:r>
              <a:rPr lang="en-US" sz="950" dirty="0" smtClean="0">
                <a:solidFill>
                  <a:srgbClr val="000000"/>
                </a:solidFill>
                <a:cs typeface="Arial" charset="0"/>
                <a:sym typeface="Times New Roman" charset="0"/>
              </a:rPr>
              <a:t> del </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rea</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trabajo</a:t>
            </a:r>
            <a:r>
              <a:rPr lang="en-US" sz="950" dirty="0" smtClean="0">
                <a:solidFill>
                  <a:srgbClr val="000000"/>
                </a:solidFill>
                <a:cs typeface="Arial" charset="0"/>
                <a:sym typeface="Times New Roman" charset="0"/>
              </a:rPr>
              <a:t> y </a:t>
            </a:r>
            <a:r>
              <a:rPr lang="en-US" sz="950" dirty="0" err="1" smtClean="0">
                <a:solidFill>
                  <a:srgbClr val="000000"/>
                </a:solidFill>
                <a:cs typeface="Arial" charset="0"/>
                <a:sym typeface="Times New Roman" charset="0"/>
              </a:rPr>
              <a:t>c</a:t>
            </a:r>
            <a:r>
              <a:rPr lang="en-US" sz="950" dirty="0" err="1" smtClean="0">
                <a:solidFill>
                  <a:srgbClr val="000000"/>
                </a:solidFill>
                <a:latin typeface="Times New Roman"/>
                <a:cs typeface="Arial" charset="0"/>
                <a:sym typeface="Times New Roman" charset="0"/>
              </a:rPr>
              <a:t>ú</a:t>
            </a:r>
            <a:r>
              <a:rPr lang="en-US" sz="950" dirty="0" err="1" smtClean="0">
                <a:solidFill>
                  <a:srgbClr val="000000"/>
                </a:solidFill>
                <a:cs typeface="Arial" charset="0"/>
                <a:sym typeface="Times New Roman" charset="0"/>
              </a:rPr>
              <a:t>bralas</a:t>
            </a:r>
            <a:r>
              <a:rPr lang="en-US" sz="950" dirty="0" smtClean="0">
                <a:solidFill>
                  <a:srgbClr val="000000"/>
                </a:solidFill>
                <a:cs typeface="Arial" charset="0"/>
                <a:sym typeface="Times New Roman" charset="0"/>
              </a:rPr>
              <a:t> con </a:t>
            </a:r>
            <a:r>
              <a:rPr lang="en-US" sz="950" dirty="0" err="1" smtClean="0">
                <a:solidFill>
                  <a:srgbClr val="000000"/>
                </a:solidFill>
                <a:cs typeface="Arial" charset="0"/>
                <a:sym typeface="Times New Roman" charset="0"/>
              </a:rPr>
              <a:t>l</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minas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pl</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sticas</a:t>
            </a:r>
            <a:r>
              <a:rPr lang="en-US" sz="950" dirty="0" smtClean="0">
                <a:solidFill>
                  <a:srgbClr val="000000"/>
                </a:solidFill>
                <a:cs typeface="Arial" charset="0"/>
                <a:sym typeface="Times New Roman" charset="0"/>
              </a:rPr>
              <a:t>.</a:t>
            </a:r>
          </a:p>
          <a:p>
            <a:pPr lvl="1">
              <a:spcBef>
                <a:spcPct val="10000"/>
              </a:spcBef>
              <a:defRPr/>
            </a:pPr>
            <a:r>
              <a:rPr lang="en-US" sz="950" dirty="0" smtClean="0">
                <a:solidFill>
                  <a:srgbClr val="000000"/>
                </a:solidFill>
                <a:cs typeface="Arial" charset="0"/>
                <a:sym typeface="Times New Roman" charset="0"/>
              </a:rPr>
              <a:t>Las </a:t>
            </a:r>
            <a:r>
              <a:rPr lang="en-US" sz="950" dirty="0" err="1" smtClean="0">
                <a:solidFill>
                  <a:srgbClr val="000000"/>
                </a:solidFill>
                <a:cs typeface="Arial" charset="0"/>
                <a:sym typeface="Times New Roman" charset="0"/>
              </a:rPr>
              <a:t>puertas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que</a:t>
            </a:r>
            <a:r>
              <a:rPr lang="en-US" sz="950" dirty="0" smtClean="0">
                <a:solidFill>
                  <a:srgbClr val="000000"/>
                </a:solidFill>
                <a:cs typeface="Arial" charset="0"/>
                <a:sym typeface="Times New Roman" charset="0"/>
              </a:rPr>
              <a:t> se </a:t>
            </a:r>
            <a:r>
              <a:rPr lang="en-US" sz="950" dirty="0" err="1" smtClean="0">
                <a:solidFill>
                  <a:srgbClr val="000000"/>
                </a:solidFill>
                <a:cs typeface="Arial" charset="0"/>
                <a:sym typeface="Times New Roman" charset="0"/>
              </a:rPr>
              <a:t>utilizan</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como</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entrada</a:t>
            </a:r>
            <a:r>
              <a:rPr lang="en-US" sz="950" dirty="0" smtClean="0">
                <a:solidFill>
                  <a:srgbClr val="000000"/>
                </a:solidFill>
                <a:cs typeface="Arial" charset="0"/>
                <a:sym typeface="Times New Roman" charset="0"/>
              </a:rPr>
              <a:t> al </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rea</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trabajo</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deben</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cubrirse</a:t>
            </a:r>
            <a:r>
              <a:rPr lang="en-US" sz="950" dirty="0" smtClean="0">
                <a:solidFill>
                  <a:srgbClr val="000000"/>
                </a:solidFill>
                <a:cs typeface="Arial" charset="0"/>
                <a:sym typeface="Times New Roman" charset="0"/>
              </a:rPr>
              <a:t> con </a:t>
            </a:r>
            <a:r>
              <a:rPr lang="en-US" sz="950" dirty="0" err="1" smtClean="0">
                <a:solidFill>
                  <a:srgbClr val="000000"/>
                </a:solidFill>
                <a:cs typeface="Arial" charset="0"/>
                <a:sym typeface="Times New Roman" charset="0"/>
              </a:rPr>
              <a:t>l</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minas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pl</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sticas</a:t>
            </a:r>
            <a:r>
              <a:rPr lang="en-US" sz="950" dirty="0" smtClean="0">
                <a:solidFill>
                  <a:srgbClr val="000000"/>
                </a:solidFill>
                <a:cs typeface="Arial" charset="0"/>
                <a:sym typeface="Times New Roman" charset="0"/>
              </a:rPr>
              <a:t> u </a:t>
            </a:r>
            <a:r>
              <a:rPr lang="en-US" sz="950" dirty="0" err="1" smtClean="0">
                <a:solidFill>
                  <a:srgbClr val="000000"/>
                </a:solidFill>
                <a:cs typeface="Arial" charset="0"/>
                <a:sym typeface="Times New Roman" charset="0"/>
              </a:rPr>
              <a:t>otro</a:t>
            </a:r>
            <a:r>
              <a:rPr lang="en-US" sz="950" dirty="0" smtClean="0">
                <a:solidFill>
                  <a:srgbClr val="000000"/>
                </a:solidFill>
                <a:cs typeface="Arial" charset="0"/>
                <a:sym typeface="Times New Roman" charset="0"/>
              </a:rPr>
              <a:t> material impermeable, de forma </a:t>
            </a:r>
            <a:r>
              <a:rPr lang="en-US" sz="950" dirty="0" err="1" smtClean="0">
                <a:solidFill>
                  <a:srgbClr val="000000"/>
                </a:solidFill>
                <a:cs typeface="Arial" charset="0"/>
                <a:sym typeface="Times New Roman" charset="0"/>
              </a:rPr>
              <a:t>que</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permita</a:t>
            </a:r>
            <a:r>
              <a:rPr lang="en-US" sz="950" dirty="0" smtClean="0">
                <a:solidFill>
                  <a:srgbClr val="000000"/>
                </a:solidFill>
                <a:cs typeface="Arial" charset="0"/>
                <a:sym typeface="Times New Roman" charset="0"/>
              </a:rPr>
              <a:t> a los </a:t>
            </a:r>
            <a:r>
              <a:rPr lang="en-US" sz="950" dirty="0" err="1" smtClean="0">
                <a:solidFill>
                  <a:srgbClr val="000000"/>
                </a:solidFill>
                <a:cs typeface="Arial" charset="0"/>
                <a:sym typeface="Times New Roman" charset="0"/>
              </a:rPr>
              <a:t>trabajadores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pasar</a:t>
            </a:r>
            <a:r>
              <a:rPr lang="en-US" sz="950" dirty="0" smtClean="0">
                <a:solidFill>
                  <a:srgbClr val="000000"/>
                </a:solidFill>
                <a:cs typeface="Arial" charset="0"/>
                <a:sym typeface="Times New Roman" charset="0"/>
              </a:rPr>
              <a:t> a </a:t>
            </a:r>
            <a:r>
              <a:rPr lang="en-US" sz="950" dirty="0" err="1" smtClean="0">
                <a:solidFill>
                  <a:srgbClr val="000000"/>
                </a:solidFill>
                <a:cs typeface="Arial" charset="0"/>
                <a:sym typeface="Times New Roman" charset="0"/>
              </a:rPr>
              <a:t>trav</a:t>
            </a:r>
            <a:r>
              <a:rPr lang="en-US" sz="950" dirty="0" err="1" smtClean="0">
                <a:solidFill>
                  <a:srgbClr val="000000"/>
                </a:solidFill>
                <a:latin typeface="Times New Roman"/>
                <a:cs typeface="Arial" charset="0"/>
                <a:sym typeface="Times New Roman" charset="0"/>
              </a:rPr>
              <a:t>é</a:t>
            </a:r>
            <a:r>
              <a:rPr lang="en-US" sz="950" dirty="0" err="1" smtClean="0">
                <a:solidFill>
                  <a:srgbClr val="000000"/>
                </a:solidFill>
                <a:cs typeface="Arial" charset="0"/>
                <a:sym typeface="Times New Roman" charset="0"/>
              </a:rPr>
              <a:t>s</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ellas</a:t>
            </a:r>
            <a:r>
              <a:rPr lang="en-US" sz="950" dirty="0" smtClean="0">
                <a:solidFill>
                  <a:srgbClr val="000000"/>
                </a:solidFill>
                <a:cs typeface="Arial" charset="0"/>
                <a:sym typeface="Times New Roman" charset="0"/>
              </a:rPr>
              <a:t> y </a:t>
            </a:r>
            <a:r>
              <a:rPr lang="en-US" sz="950" dirty="0" err="1" smtClean="0">
                <a:solidFill>
                  <a:srgbClr val="000000"/>
                </a:solidFill>
                <a:cs typeface="Arial" charset="0"/>
                <a:sym typeface="Times New Roman" charset="0"/>
              </a:rPr>
              <a:t>dejar</a:t>
            </a:r>
            <a:r>
              <a:rPr lang="en-US" sz="950" dirty="0" smtClean="0">
                <a:solidFill>
                  <a:srgbClr val="000000"/>
                </a:solidFill>
                <a:cs typeface="Arial" charset="0"/>
                <a:sym typeface="Times New Roman" charset="0"/>
              </a:rPr>
              <a:t> el </a:t>
            </a:r>
            <a:r>
              <a:rPr lang="en-US" sz="950" dirty="0" err="1" smtClean="0">
                <a:solidFill>
                  <a:srgbClr val="000000"/>
                </a:solidFill>
                <a:cs typeface="Arial" charset="0"/>
                <a:sym typeface="Times New Roman" charset="0"/>
              </a:rPr>
              <a:t>polvo</a:t>
            </a:r>
            <a:r>
              <a:rPr lang="en-US" sz="950" dirty="0" smtClean="0">
                <a:solidFill>
                  <a:srgbClr val="000000"/>
                </a:solidFill>
                <a:cs typeface="Arial" charset="0"/>
                <a:sym typeface="Times New Roman" charset="0"/>
              </a:rPr>
              <a:t> y los </a:t>
            </a:r>
            <a:r>
              <a:rPr lang="en-US" sz="950" dirty="0" err="1" smtClean="0">
                <a:solidFill>
                  <a:srgbClr val="000000"/>
                </a:solidFill>
                <a:cs typeface="Arial" charset="0"/>
                <a:sym typeface="Times New Roman" charset="0"/>
              </a:rPr>
              <a:t>escombros</a:t>
            </a:r>
            <a:r>
              <a:rPr lang="en-US" sz="950" dirty="0" smtClean="0">
                <a:solidFill>
                  <a:srgbClr val="000000"/>
                </a:solidFill>
                <a:cs typeface="Arial" charset="0"/>
                <a:sym typeface="Times New Roman" charset="0"/>
              </a:rPr>
              <a:t> en el </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rea</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trabajo</a:t>
            </a:r>
            <a:r>
              <a:rPr lang="en-US" sz="950" b="1" dirty="0" smtClean="0">
                <a:solidFill>
                  <a:srgbClr val="000000"/>
                </a:solidFill>
                <a:cs typeface="Arial" charset="0"/>
                <a:sym typeface="Times New Roman" charset="0"/>
              </a:rPr>
              <a:t>.</a:t>
            </a:r>
          </a:p>
          <a:p>
            <a:pPr lvl="1">
              <a:spcBef>
                <a:spcPct val="10000"/>
              </a:spcBef>
              <a:defRPr/>
            </a:pPr>
            <a:r>
              <a:rPr lang="en-US" sz="950" dirty="0" smtClean="0">
                <a:solidFill>
                  <a:srgbClr val="000000"/>
                </a:solidFill>
                <a:cs typeface="Arial" charset="0"/>
                <a:sym typeface="Times New Roman" charset="0"/>
              </a:rPr>
              <a:t>Como </a:t>
            </a:r>
            <a:r>
              <a:rPr lang="en-US" sz="950" dirty="0" err="1" smtClean="0">
                <a:solidFill>
                  <a:srgbClr val="000000"/>
                </a:solidFill>
                <a:cs typeface="Arial" charset="0"/>
                <a:sym typeface="Times New Roman" charset="0"/>
              </a:rPr>
              <a:t>alternativa</a:t>
            </a:r>
            <a:r>
              <a:rPr lang="en-US" sz="950" dirty="0" smtClean="0">
                <a:solidFill>
                  <a:srgbClr val="000000"/>
                </a:solidFill>
                <a:cs typeface="Arial" charset="0"/>
                <a:sym typeface="Times New Roman" charset="0"/>
              </a:rPr>
              <a:t> a la </a:t>
            </a:r>
            <a:r>
              <a:rPr lang="en-US" sz="950" dirty="0" err="1" smtClean="0">
                <a:solidFill>
                  <a:srgbClr val="000000"/>
                </a:solidFill>
                <a:cs typeface="Arial" charset="0"/>
                <a:sym typeface="Times New Roman" charset="0"/>
              </a:rPr>
              <a:t>colocaci</a:t>
            </a:r>
            <a:r>
              <a:rPr lang="en-US" sz="950" dirty="0" err="1" smtClean="0">
                <a:solidFill>
                  <a:srgbClr val="000000"/>
                </a:solidFill>
                <a:latin typeface="Times New Roman"/>
                <a:cs typeface="Arial" charset="0"/>
                <a:sym typeface="Times New Roman" charset="0"/>
              </a:rPr>
              <a:t>ó</a:t>
            </a:r>
            <a:r>
              <a:rPr lang="en-US" sz="950" dirty="0" err="1" smtClean="0">
                <a:solidFill>
                  <a:srgbClr val="000000"/>
                </a:solidFill>
                <a:cs typeface="Arial" charset="0"/>
                <a:sym typeface="Times New Roman" charset="0"/>
              </a:rPr>
              <a:t>n</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pl</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sticos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las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puertas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pueden</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cerrarse</a:t>
            </a:r>
            <a:r>
              <a:rPr lang="en-US" sz="950" dirty="0" smtClean="0">
                <a:solidFill>
                  <a:srgbClr val="000000"/>
                </a:solidFill>
                <a:cs typeface="Arial" charset="0"/>
                <a:sym typeface="Times New Roman" charset="0"/>
              </a:rPr>
              <a:t> y </a:t>
            </a:r>
            <a:r>
              <a:rPr lang="en-US" sz="950" dirty="0" err="1" smtClean="0">
                <a:solidFill>
                  <a:srgbClr val="000000"/>
                </a:solidFill>
                <a:cs typeface="Arial" charset="0"/>
                <a:sym typeface="Times New Roman" charset="0"/>
              </a:rPr>
              <a:t>sellarse</a:t>
            </a:r>
            <a:r>
              <a:rPr lang="en-US" sz="950" dirty="0" smtClean="0">
                <a:solidFill>
                  <a:srgbClr val="000000"/>
                </a:solidFill>
                <a:cs typeface="Arial" charset="0"/>
                <a:sym typeface="Times New Roman" charset="0"/>
              </a:rPr>
              <a:t> con </a:t>
            </a:r>
            <a:r>
              <a:rPr lang="en-US" sz="950" dirty="0" err="1" smtClean="0">
                <a:solidFill>
                  <a:srgbClr val="000000"/>
                </a:solidFill>
                <a:cs typeface="Arial" charset="0"/>
                <a:sym typeface="Times New Roman" charset="0"/>
              </a:rPr>
              <a:t>cinta</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pintores</a:t>
            </a:r>
            <a:r>
              <a:rPr lang="en-US" sz="950" dirty="0" smtClean="0">
                <a:solidFill>
                  <a:srgbClr val="000000"/>
                </a:solidFill>
                <a:cs typeface="Arial" charset="0"/>
                <a:sym typeface="Times New Roman" charset="0"/>
              </a:rPr>
              <a:t>.</a:t>
            </a:r>
          </a:p>
          <a:p>
            <a:pPr lvl="1">
              <a:spcBef>
                <a:spcPct val="10000"/>
              </a:spcBef>
              <a:buFontTx/>
              <a:buNone/>
              <a:defRPr/>
            </a:pPr>
            <a:r>
              <a:rPr lang="en-US" sz="950" b="1" dirty="0" err="1" smtClean="0">
                <a:solidFill>
                  <a:srgbClr val="000000"/>
                </a:solidFill>
                <a:cs typeface="Times New Roman" charset="0"/>
                <a:sym typeface="Times New Roman" charset="0"/>
              </a:rPr>
              <a:t>Cierre</a:t>
            </a:r>
            <a:r>
              <a:rPr lang="en-US" sz="950" b="1" dirty="0" smtClean="0">
                <a:solidFill>
                  <a:srgbClr val="000000"/>
                </a:solidFill>
                <a:cs typeface="Times New Roman" charset="0"/>
                <a:sym typeface="Times New Roman" charset="0"/>
              </a:rPr>
              <a:t> y </a:t>
            </a:r>
            <a:r>
              <a:rPr lang="en-US" sz="950" b="1" dirty="0" err="1" smtClean="0">
                <a:solidFill>
                  <a:srgbClr val="000000"/>
                </a:solidFill>
                <a:cs typeface="Times New Roman" charset="0"/>
                <a:sym typeface="Times New Roman" charset="0"/>
              </a:rPr>
              <a:t>selle</a:t>
            </a:r>
            <a:r>
              <a:rPr lang="en-US" sz="950" b="1" dirty="0" smtClean="0">
                <a:solidFill>
                  <a:srgbClr val="000000"/>
                </a:solidFill>
                <a:cs typeface="Times New Roman" charset="0"/>
                <a:sym typeface="Times New Roman" charset="0"/>
              </a:rPr>
              <a:t> los </a:t>
            </a:r>
            <a:r>
              <a:rPr lang="en-US" sz="950" b="1" dirty="0" err="1" smtClean="0">
                <a:solidFill>
                  <a:srgbClr val="000000"/>
                </a:solidFill>
                <a:cs typeface="Times New Roman" charset="0"/>
                <a:sym typeface="Times New Roman" charset="0"/>
              </a:rPr>
              <a:t>sistemas</a:t>
            </a:r>
            <a:r>
              <a:rPr lang="en-US" sz="950" b="1" dirty="0" smtClean="0">
                <a:solidFill>
                  <a:srgbClr val="000000"/>
                </a:solidFill>
                <a:cs typeface="Times New Roman" charset="0"/>
                <a:sym typeface="Times New Roman" charset="0"/>
              </a:rPr>
              <a:t> de </a:t>
            </a:r>
            <a:r>
              <a:rPr lang="en-US" sz="950" b="1" dirty="0" err="1" smtClean="0">
                <a:solidFill>
                  <a:srgbClr val="000000"/>
                </a:solidFill>
                <a:cs typeface="Times New Roman" charset="0"/>
                <a:sym typeface="Times New Roman" charset="0"/>
              </a:rPr>
              <a:t>climatizaci</a:t>
            </a:r>
            <a:r>
              <a:rPr lang="en-US" sz="950" b="1" dirty="0" err="1" smtClean="0">
                <a:solidFill>
                  <a:srgbClr val="000000"/>
                </a:solidFill>
                <a:latin typeface="Times New Roman"/>
                <a:cs typeface="Times New Roman" charset="0"/>
                <a:sym typeface="Times New Roman" charset="0"/>
              </a:rPr>
              <a:t>ó</a:t>
            </a:r>
            <a:r>
              <a:rPr lang="en-US" sz="950" b="1" dirty="0" err="1" smtClean="0">
                <a:solidFill>
                  <a:srgbClr val="000000"/>
                </a:solidFill>
                <a:cs typeface="Times New Roman" charset="0"/>
                <a:sym typeface="Times New Roman" charset="0"/>
              </a:rPr>
              <a:t>n</a:t>
            </a:r>
            <a:endParaRPr lang="en-US" sz="950" b="1" dirty="0" smtClean="0">
              <a:solidFill>
                <a:srgbClr val="000000"/>
              </a:solidFill>
              <a:cs typeface="Times New Roman" charset="0"/>
              <a:sym typeface="Times New Roman" charset="0"/>
            </a:endParaRPr>
          </a:p>
          <a:p>
            <a:pPr lvl="1">
              <a:spcBef>
                <a:spcPct val="10000"/>
              </a:spcBef>
              <a:defRPr/>
            </a:pPr>
            <a:r>
              <a:rPr lang="en-US" sz="950" dirty="0" smtClean="0">
                <a:solidFill>
                  <a:srgbClr val="000000"/>
                </a:solidFill>
                <a:cs typeface="Arial" charset="0"/>
                <a:sym typeface="Times New Roman" charset="0"/>
              </a:rPr>
              <a:t>Los </a:t>
            </a:r>
            <a:r>
              <a:rPr lang="en-US" sz="950" dirty="0" err="1" smtClean="0">
                <a:solidFill>
                  <a:srgbClr val="000000"/>
                </a:solidFill>
                <a:cs typeface="Arial" charset="0"/>
                <a:sym typeface="Times New Roman" charset="0"/>
              </a:rPr>
              <a:t>sistemas</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climatizaci</a:t>
            </a:r>
            <a:r>
              <a:rPr lang="en-US" sz="950" dirty="0" err="1" smtClean="0">
                <a:solidFill>
                  <a:srgbClr val="000000"/>
                </a:solidFill>
                <a:latin typeface="Times New Roman"/>
                <a:cs typeface="Arial" charset="0"/>
                <a:sym typeface="Times New Roman" charset="0"/>
              </a:rPr>
              <a:t>ó</a:t>
            </a:r>
            <a:r>
              <a:rPr lang="en-US" sz="950" dirty="0" err="1" smtClean="0">
                <a:solidFill>
                  <a:srgbClr val="000000"/>
                </a:solidFill>
                <a:cs typeface="Arial" charset="0"/>
                <a:sym typeface="Times New Roman" charset="0"/>
              </a:rPr>
              <a:t>n</a:t>
            </a:r>
            <a:r>
              <a:rPr lang="en-US" sz="950" dirty="0" smtClean="0">
                <a:solidFill>
                  <a:srgbClr val="000000"/>
                </a:solidFill>
                <a:cs typeface="Arial" charset="0"/>
                <a:sym typeface="Times New Roman" charset="0"/>
              </a:rPr>
              <a:t> (HVAC, </a:t>
            </a:r>
            <a:r>
              <a:rPr lang="en-US" sz="950" dirty="0" err="1" smtClean="0">
                <a:solidFill>
                  <a:srgbClr val="000000"/>
                </a:solidFill>
                <a:cs typeface="Arial" charset="0"/>
                <a:sym typeface="Times New Roman" charset="0"/>
              </a:rPr>
              <a:t>por</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sus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siglas</a:t>
            </a:r>
            <a:r>
              <a:rPr lang="en-US" sz="950" dirty="0" smtClean="0">
                <a:solidFill>
                  <a:srgbClr val="000000"/>
                </a:solidFill>
                <a:cs typeface="Arial" charset="0"/>
                <a:sym typeface="Times New Roman" charset="0"/>
              </a:rPr>
              <a:t> en </a:t>
            </a:r>
            <a:r>
              <a:rPr lang="en-US" sz="950" dirty="0" err="1" smtClean="0">
                <a:solidFill>
                  <a:srgbClr val="000000"/>
                </a:solidFill>
                <a:cs typeface="Arial" charset="0"/>
                <a:sym typeface="Times New Roman" charset="0"/>
              </a:rPr>
              <a:t>ingl</a:t>
            </a:r>
            <a:r>
              <a:rPr lang="en-US" sz="950" dirty="0" err="1" smtClean="0">
                <a:solidFill>
                  <a:srgbClr val="000000"/>
                </a:solidFill>
                <a:latin typeface="Times New Roman"/>
                <a:cs typeface="Arial" charset="0"/>
                <a:sym typeface="Times New Roman" charset="0"/>
              </a:rPr>
              <a:t>é</a:t>
            </a:r>
            <a:r>
              <a:rPr lang="en-US" sz="950" dirty="0" err="1" smtClean="0">
                <a:solidFill>
                  <a:srgbClr val="000000"/>
                </a:solidFill>
                <a:cs typeface="Arial" charset="0"/>
                <a:sym typeface="Times New Roman" charset="0"/>
              </a:rPr>
              <a:t>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distribuyen</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aire</a:t>
            </a:r>
            <a:r>
              <a:rPr lang="en-US" sz="950" dirty="0" smtClean="0">
                <a:solidFill>
                  <a:srgbClr val="000000"/>
                </a:solidFill>
                <a:cs typeface="Arial" charset="0"/>
                <a:sym typeface="Times New Roman" charset="0"/>
              </a:rPr>
              <a:t> a </a:t>
            </a:r>
            <a:r>
              <a:rPr lang="en-US" sz="950" dirty="0" err="1" smtClean="0">
                <a:solidFill>
                  <a:srgbClr val="000000"/>
                </a:solidFill>
                <a:cs typeface="Arial" charset="0"/>
                <a:sym typeface="Times New Roman" charset="0"/>
              </a:rPr>
              <a:t>trav</a:t>
            </a:r>
            <a:r>
              <a:rPr lang="en-US" sz="950" dirty="0" err="1" smtClean="0">
                <a:solidFill>
                  <a:srgbClr val="000000"/>
                </a:solidFill>
                <a:latin typeface="Times New Roman"/>
                <a:cs typeface="Arial" charset="0"/>
                <a:sym typeface="Times New Roman" charset="0"/>
              </a:rPr>
              <a:t>é</a:t>
            </a:r>
            <a:r>
              <a:rPr lang="en-US" sz="950" dirty="0" err="1" smtClean="0">
                <a:solidFill>
                  <a:srgbClr val="000000"/>
                </a:solidFill>
                <a:cs typeface="Arial" charset="0"/>
                <a:sym typeface="Times New Roman" charset="0"/>
              </a:rPr>
              <a:t>s</a:t>
            </a:r>
            <a:r>
              <a:rPr lang="en-US" sz="950" dirty="0" smtClean="0">
                <a:solidFill>
                  <a:srgbClr val="000000"/>
                </a:solidFill>
                <a:cs typeface="Arial" charset="0"/>
                <a:sym typeface="Times New Roman" charset="0"/>
              </a:rPr>
              <a:t> de la </a:t>
            </a:r>
            <a:r>
              <a:rPr lang="en-US" sz="950" dirty="0" err="1" smtClean="0">
                <a:solidFill>
                  <a:srgbClr val="000000"/>
                </a:solidFill>
                <a:cs typeface="Arial" charset="0"/>
                <a:sym typeface="Times New Roman" charset="0"/>
              </a:rPr>
              <a:t>construcci</a:t>
            </a:r>
            <a:r>
              <a:rPr lang="en-US" sz="950" dirty="0" err="1" smtClean="0">
                <a:solidFill>
                  <a:srgbClr val="000000"/>
                </a:solidFill>
                <a:latin typeface="Times New Roman"/>
                <a:cs typeface="Arial" charset="0"/>
                <a:sym typeface="Times New Roman" charset="0"/>
              </a:rPr>
              <a:t>ó</a:t>
            </a:r>
            <a:r>
              <a:rPr lang="en-US" sz="950" dirty="0" err="1" smtClean="0">
                <a:solidFill>
                  <a:srgbClr val="000000"/>
                </a:solidFill>
                <a:cs typeface="Arial" charset="0"/>
                <a:sym typeface="Times New Roman" charset="0"/>
              </a:rPr>
              <a:t>n</a:t>
            </a:r>
            <a:r>
              <a:rPr lang="en-US" sz="950" dirty="0" smtClean="0">
                <a:solidFill>
                  <a:srgbClr val="000000"/>
                </a:solidFill>
                <a:cs typeface="Arial" charset="0"/>
                <a:sym typeface="Times New Roman" charset="0"/>
              </a:rPr>
              <a:t> y </a:t>
            </a:r>
            <a:r>
              <a:rPr lang="en-US" sz="950" dirty="0" err="1" smtClean="0">
                <a:solidFill>
                  <a:srgbClr val="000000"/>
                </a:solidFill>
                <a:cs typeface="Arial" charset="0"/>
                <a:sym typeface="Times New Roman" charset="0"/>
              </a:rPr>
              <a:t>tambi</a:t>
            </a:r>
            <a:r>
              <a:rPr lang="en-US" sz="950" dirty="0" err="1" smtClean="0">
                <a:solidFill>
                  <a:srgbClr val="000000"/>
                </a:solidFill>
                <a:latin typeface="Times New Roman"/>
                <a:cs typeface="Arial" charset="0"/>
                <a:sym typeface="Times New Roman" charset="0"/>
              </a:rPr>
              <a:t>é</a:t>
            </a:r>
            <a:r>
              <a:rPr lang="en-US" sz="950" dirty="0" err="1" smtClean="0">
                <a:solidFill>
                  <a:srgbClr val="000000"/>
                </a:solidFill>
                <a:cs typeface="Arial" charset="0"/>
                <a:sym typeface="Times New Roman" charset="0"/>
              </a:rPr>
              <a:t>n</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pueden</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transportar</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polvo</a:t>
            </a:r>
            <a:r>
              <a:rPr lang="en-US" sz="950" dirty="0" smtClean="0">
                <a:solidFill>
                  <a:srgbClr val="000000"/>
                </a:solidFill>
                <a:cs typeface="Arial" charset="0"/>
                <a:sym typeface="Times New Roman" charset="0"/>
              </a:rPr>
              <a:t> a </a:t>
            </a:r>
            <a:r>
              <a:rPr lang="en-US" sz="950" dirty="0" err="1" smtClean="0">
                <a:solidFill>
                  <a:srgbClr val="000000"/>
                </a:solidFill>
                <a:cs typeface="Arial" charset="0"/>
                <a:sym typeface="Times New Roman" charset="0"/>
              </a:rPr>
              <a:t>otras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habitaciones</a:t>
            </a:r>
            <a:r>
              <a:rPr lang="en-US" sz="950" dirty="0" smtClean="0">
                <a:solidFill>
                  <a:srgbClr val="000000"/>
                </a:solidFill>
                <a:cs typeface="Arial" charset="0"/>
                <a:sym typeface="Times New Roman" charset="0"/>
              </a:rPr>
              <a:t>. Si </a:t>
            </a:r>
            <a:r>
              <a:rPr lang="en-US" sz="950" dirty="0" err="1" smtClean="0">
                <a:solidFill>
                  <a:srgbClr val="000000"/>
                </a:solidFill>
                <a:cs typeface="Arial" charset="0"/>
                <a:sym typeface="Times New Roman" charset="0"/>
              </a:rPr>
              <a:t>es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posible</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apague</a:t>
            </a:r>
            <a:r>
              <a:rPr lang="en-US" sz="950" dirty="0" smtClean="0">
                <a:solidFill>
                  <a:srgbClr val="000000"/>
                </a:solidFill>
                <a:cs typeface="Arial" charset="0"/>
                <a:sym typeface="Times New Roman" charset="0"/>
              </a:rPr>
              <a:t> el </a:t>
            </a:r>
            <a:r>
              <a:rPr lang="en-US" sz="950" dirty="0" err="1" smtClean="0">
                <a:solidFill>
                  <a:srgbClr val="000000"/>
                </a:solidFill>
                <a:cs typeface="Arial" charset="0"/>
                <a:sym typeface="Times New Roman" charset="0"/>
              </a:rPr>
              <a:t>sistema</a:t>
            </a:r>
            <a:r>
              <a:rPr lang="en-US" sz="950" dirty="0" smtClean="0">
                <a:solidFill>
                  <a:srgbClr val="000000"/>
                </a:solidFill>
                <a:cs typeface="Arial" charset="0"/>
                <a:sym typeface="Times New Roman" charset="0"/>
              </a:rPr>
              <a:t> HVAC </a:t>
            </a:r>
            <a:r>
              <a:rPr lang="en-US" sz="950" dirty="0" err="1" smtClean="0">
                <a:solidFill>
                  <a:srgbClr val="000000"/>
                </a:solidFill>
                <a:cs typeface="Arial" charset="0"/>
                <a:sym typeface="Times New Roman" charset="0"/>
              </a:rPr>
              <a:t>para</a:t>
            </a:r>
            <a:r>
              <a:rPr lang="en-US" sz="950" dirty="0" smtClean="0">
                <a:solidFill>
                  <a:srgbClr val="000000"/>
                </a:solidFill>
                <a:cs typeface="Arial" charset="0"/>
                <a:sym typeface="Times New Roman" charset="0"/>
              </a:rPr>
              <a:t> el </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rea</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trabajo</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Cierre</a:t>
            </a:r>
            <a:r>
              <a:rPr lang="en-US" sz="950" dirty="0" smtClean="0">
                <a:solidFill>
                  <a:srgbClr val="000000"/>
                </a:solidFill>
                <a:cs typeface="Arial" charset="0"/>
                <a:sym typeface="Times New Roman" charset="0"/>
              </a:rPr>
              <a:t> el </a:t>
            </a:r>
            <a:r>
              <a:rPr lang="en-US" sz="950" dirty="0" err="1" smtClean="0">
                <a:solidFill>
                  <a:srgbClr val="000000"/>
                </a:solidFill>
                <a:cs typeface="Arial" charset="0"/>
                <a:sym typeface="Times New Roman" charset="0"/>
              </a:rPr>
              <a:t>suministro</a:t>
            </a:r>
            <a:r>
              <a:rPr lang="en-US" sz="950" dirty="0" smtClean="0">
                <a:solidFill>
                  <a:srgbClr val="000000"/>
                </a:solidFill>
                <a:cs typeface="Arial" charset="0"/>
                <a:sym typeface="Times New Roman" charset="0"/>
              </a:rPr>
              <a:t> HVAC y </a:t>
            </a:r>
            <a:r>
              <a:rPr lang="en-US" sz="950" dirty="0" err="1" smtClean="0">
                <a:solidFill>
                  <a:srgbClr val="000000"/>
                </a:solidFill>
                <a:cs typeface="Arial" charset="0"/>
                <a:sym typeface="Times New Roman" charset="0"/>
              </a:rPr>
              <a:t>conductos</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retorno</a:t>
            </a:r>
            <a:r>
              <a:rPr lang="en-US" sz="950" dirty="0" smtClean="0">
                <a:solidFill>
                  <a:srgbClr val="000000"/>
                </a:solidFill>
                <a:cs typeface="Arial" charset="0"/>
                <a:sym typeface="Times New Roman" charset="0"/>
              </a:rPr>
              <a:t> en el </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rea</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trabajo</a:t>
            </a:r>
            <a:r>
              <a:rPr lang="en-US" sz="950" dirty="0" smtClean="0">
                <a:solidFill>
                  <a:srgbClr val="000000"/>
                </a:solidFill>
                <a:cs typeface="Arial" charset="0"/>
                <a:sym typeface="Times New Roman" charset="0"/>
              </a:rPr>
              <a:t> y </a:t>
            </a:r>
            <a:r>
              <a:rPr lang="en-US" sz="950" dirty="0" err="1" smtClean="0">
                <a:solidFill>
                  <a:srgbClr val="000000"/>
                </a:solidFill>
                <a:cs typeface="Arial" charset="0"/>
                <a:sym typeface="Times New Roman" charset="0"/>
              </a:rPr>
              <a:t>c</a:t>
            </a:r>
            <a:r>
              <a:rPr lang="en-US" sz="950" dirty="0" err="1" smtClean="0">
                <a:solidFill>
                  <a:srgbClr val="000000"/>
                </a:solidFill>
                <a:latin typeface="Times New Roman"/>
                <a:cs typeface="Arial" charset="0"/>
                <a:sym typeface="Times New Roman" charset="0"/>
              </a:rPr>
              <a:t>ú</a:t>
            </a:r>
            <a:r>
              <a:rPr lang="en-US" sz="950" dirty="0" err="1" smtClean="0">
                <a:solidFill>
                  <a:srgbClr val="000000"/>
                </a:solidFill>
                <a:cs typeface="Arial" charset="0"/>
                <a:sym typeface="Times New Roman" charset="0"/>
              </a:rPr>
              <a:t>bralos</a:t>
            </a:r>
            <a:r>
              <a:rPr lang="en-US" sz="950" dirty="0" smtClean="0">
                <a:solidFill>
                  <a:srgbClr val="000000"/>
                </a:solidFill>
                <a:cs typeface="Arial" charset="0"/>
                <a:sym typeface="Times New Roman" charset="0"/>
              </a:rPr>
              <a:t> con </a:t>
            </a:r>
            <a:r>
              <a:rPr lang="en-US" sz="950" dirty="0" err="1" smtClean="0">
                <a:solidFill>
                  <a:srgbClr val="000000"/>
                </a:solidFill>
                <a:cs typeface="Arial" charset="0"/>
                <a:sym typeface="Times New Roman" charset="0"/>
              </a:rPr>
              <a:t>l</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minas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pl</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sticas</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para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impedir</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que</a:t>
            </a:r>
            <a:r>
              <a:rPr lang="en-US" sz="950" dirty="0" smtClean="0">
                <a:solidFill>
                  <a:srgbClr val="000000"/>
                </a:solidFill>
                <a:cs typeface="Arial" charset="0"/>
                <a:sym typeface="Times New Roman" charset="0"/>
              </a:rPr>
              <a:t> el </a:t>
            </a:r>
            <a:r>
              <a:rPr lang="en-US" sz="950" dirty="0" err="1" smtClean="0">
                <a:solidFill>
                  <a:srgbClr val="000000"/>
                </a:solidFill>
                <a:cs typeface="Arial" charset="0"/>
                <a:sym typeface="Times New Roman" charset="0"/>
              </a:rPr>
              <a:t>aire</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circule</a:t>
            </a:r>
            <a:r>
              <a:rPr lang="en-US" sz="950" dirty="0" smtClean="0">
                <a:solidFill>
                  <a:srgbClr val="000000"/>
                </a:solidFill>
                <a:cs typeface="Arial" charset="0"/>
                <a:sym typeface="Times New Roman" charset="0"/>
              </a:rPr>
              <a:t> y </a:t>
            </a:r>
            <a:r>
              <a:rPr lang="en-US" sz="950" dirty="0" err="1" smtClean="0">
                <a:solidFill>
                  <a:srgbClr val="000000"/>
                </a:solidFill>
                <a:cs typeface="Arial" charset="0"/>
                <a:sym typeface="Times New Roman" charset="0"/>
              </a:rPr>
              <a:t>vuele</a:t>
            </a:r>
            <a:r>
              <a:rPr lang="en-US" sz="950" dirty="0" smtClean="0">
                <a:solidFill>
                  <a:srgbClr val="000000"/>
                </a:solidFill>
                <a:cs typeface="Arial" charset="0"/>
                <a:sym typeface="Times New Roman" charset="0"/>
              </a:rPr>
              <a:t> el </a:t>
            </a:r>
            <a:r>
              <a:rPr lang="en-US" sz="950" dirty="0" err="1" smtClean="0">
                <a:solidFill>
                  <a:srgbClr val="000000"/>
                </a:solidFill>
                <a:cs typeface="Arial" charset="0"/>
                <a:sym typeface="Times New Roman" charset="0"/>
              </a:rPr>
              <a:t>polvo</a:t>
            </a:r>
            <a:r>
              <a:rPr lang="en-US" sz="950" dirty="0" smtClean="0">
                <a:solidFill>
                  <a:srgbClr val="000000"/>
                </a:solidFill>
                <a:cs typeface="Arial" charset="0"/>
                <a:sym typeface="Times New Roman" charset="0"/>
              </a:rPr>
              <a:t> del </a:t>
            </a:r>
            <a:r>
              <a:rPr lang="en-US" sz="950" dirty="0" err="1" smtClean="0">
                <a:solidFill>
                  <a:srgbClr val="000000"/>
                </a:solidFill>
                <a:latin typeface="Times New Roman"/>
                <a:cs typeface="Arial" charset="0"/>
                <a:sym typeface="Times New Roman" charset="0"/>
              </a:rPr>
              <a:t>á</a:t>
            </a:r>
            <a:r>
              <a:rPr lang="en-US" sz="950" dirty="0" err="1" smtClean="0">
                <a:solidFill>
                  <a:srgbClr val="000000"/>
                </a:solidFill>
                <a:cs typeface="Arial" charset="0"/>
                <a:sym typeface="Times New Roman" charset="0"/>
              </a:rPr>
              <a:t>rea</a:t>
            </a:r>
            <a:r>
              <a:rPr lang="en-US" sz="950" dirty="0" smtClean="0">
                <a:solidFill>
                  <a:srgbClr val="000000"/>
                </a:solidFill>
                <a:cs typeface="Arial" charset="0"/>
                <a:sym typeface="Times New Roman" charset="0"/>
              </a:rPr>
              <a:t> de </a:t>
            </a:r>
            <a:r>
              <a:rPr lang="en-US" sz="950" dirty="0" err="1" smtClean="0">
                <a:solidFill>
                  <a:srgbClr val="000000"/>
                </a:solidFill>
                <a:cs typeface="Arial" charset="0"/>
                <a:sym typeface="Times New Roman" charset="0"/>
              </a:rPr>
              <a:t>trabajo</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contenida</a:t>
            </a:r>
            <a:r>
              <a:rPr lang="en-US" sz="950" dirty="0" smtClean="0">
                <a:solidFill>
                  <a:srgbClr val="000000"/>
                </a:solidFill>
                <a:cs typeface="Arial" charset="0"/>
                <a:sym typeface="Times New Roman" charset="0"/>
              </a:rPr>
              <a:t> y </a:t>
            </a:r>
            <a:r>
              <a:rPr lang="en-US" sz="950" dirty="0" err="1" smtClean="0">
                <a:solidFill>
                  <a:srgbClr val="000000"/>
                </a:solidFill>
                <a:cs typeface="Arial" charset="0"/>
                <a:sym typeface="Times New Roman" charset="0"/>
              </a:rPr>
              <a:t>para</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evitar</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que</a:t>
            </a:r>
            <a:r>
              <a:rPr lang="en-US" sz="950" dirty="0" smtClean="0">
                <a:solidFill>
                  <a:srgbClr val="000000"/>
                </a:solidFill>
                <a:cs typeface="Arial" charset="0"/>
                <a:sym typeface="Times New Roman" charset="0"/>
              </a:rPr>
              <a:t> </a:t>
            </a:r>
            <a:r>
              <a:rPr lang="en-US" sz="950" dirty="0" err="1" smtClean="0">
                <a:solidFill>
                  <a:srgbClr val="000000"/>
                </a:solidFill>
                <a:latin typeface="Times New Roman"/>
                <a:cs typeface="Arial" charset="0"/>
                <a:sym typeface="Times New Roman" charset="0"/>
              </a:rPr>
              <a:t>é</a:t>
            </a:r>
            <a:r>
              <a:rPr lang="en-US" sz="950" dirty="0" err="1" smtClean="0">
                <a:solidFill>
                  <a:srgbClr val="000000"/>
                </a:solidFill>
                <a:cs typeface="Arial" charset="0"/>
                <a:sym typeface="Times New Roman" charset="0"/>
              </a:rPr>
              <a:t>ste</a:t>
            </a:r>
            <a:r>
              <a:rPr lang="en-US" sz="950" dirty="0" smtClean="0">
                <a:solidFill>
                  <a:srgbClr val="000000"/>
                </a:solidFill>
                <a:cs typeface="Arial" charset="0"/>
                <a:sym typeface="Times New Roman" charset="0"/>
              </a:rPr>
              <a:t> </a:t>
            </a:r>
            <a:r>
              <a:rPr lang="en-US" sz="950" dirty="0" err="1" smtClean="0">
                <a:solidFill>
                  <a:srgbClr val="000000"/>
                </a:solidFill>
                <a:cs typeface="Arial" charset="0"/>
                <a:sym typeface="Times New Roman" charset="0"/>
              </a:rPr>
              <a:t>ingrese</a:t>
            </a:r>
            <a:r>
              <a:rPr lang="en-US" sz="950" dirty="0" smtClean="0">
                <a:solidFill>
                  <a:srgbClr val="000000"/>
                </a:solidFill>
                <a:cs typeface="Arial" charset="0"/>
                <a:sym typeface="Times New Roman" charset="0"/>
              </a:rPr>
              <a:t> al </a:t>
            </a:r>
            <a:r>
              <a:rPr lang="en-US" sz="950" dirty="0" err="1" smtClean="0">
                <a:solidFill>
                  <a:srgbClr val="000000"/>
                </a:solidFill>
                <a:cs typeface="Arial" charset="0"/>
                <a:sym typeface="Times New Roman" charset="0"/>
              </a:rPr>
              <a:t>sistema</a:t>
            </a:r>
            <a:r>
              <a:rPr lang="en-US" sz="950" dirty="0" smtClean="0">
                <a:solidFill>
                  <a:srgbClr val="000000"/>
                </a:solidFill>
                <a:cs typeface="Arial" charset="0"/>
                <a:sym typeface="Times New Roman" charset="0"/>
              </a:rPr>
              <a:t> HVAC.</a:t>
            </a:r>
          </a:p>
        </p:txBody>
      </p:sp>
    </p:spTree>
    <p:extLst>
      <p:ext uri="{BB962C8B-B14F-4D97-AF65-F5344CB8AC3E}">
        <p14:creationId xmlns:p14="http://schemas.microsoft.com/office/powerpoint/2010/main" val="12307555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1"/>
          <p:cNvSpPr>
            <a:spLocks noGrp="1" noChangeArrowheads="1"/>
          </p:cNvSpPr>
          <p:nvPr>
            <p:ph type="sldNum" sz="quarter" idx="5"/>
          </p:nvPr>
        </p:nvSpPr>
        <p:spPr>
          <a:noFill/>
        </p:spPr>
        <p:txBody>
          <a:bodyPr/>
          <a:lstStyle/>
          <a:p>
            <a:r>
              <a:rPr lang="en-US" smtClean="0"/>
              <a:t>4-</a:t>
            </a:r>
            <a:fld id="{58003916-0FC5-43BA-AC5E-CD19C995A6BD}" type="slidenum">
              <a:rPr lang="en-US" smtClean="0"/>
              <a:pPr/>
              <a:t>50</a:t>
            </a:fld>
            <a:endParaRPr lang="en-US" smtClean="0"/>
          </a:p>
        </p:txBody>
      </p:sp>
      <p:sp>
        <p:nvSpPr>
          <p:cNvPr id="28675" name="Rectangle 12"/>
          <p:cNvSpPr>
            <a:spLocks noGrp="1" noChangeArrowheads="1"/>
          </p:cNvSpPr>
          <p:nvPr>
            <p:ph type="hdr" sz="quarter"/>
          </p:nvPr>
        </p:nvSpPr>
        <p:spPr>
          <a:noFill/>
        </p:spPr>
        <p:txBody>
          <a:bodyPr/>
          <a:lstStyle/>
          <a:p>
            <a:endParaRPr lang="en-US" smtClean="0"/>
          </a:p>
          <a:p>
            <a:r>
              <a:rPr lang="en-US" smtClean="0"/>
              <a:t>     </a:t>
            </a:r>
            <a:r>
              <a:rPr lang="es-ES_tradnl" smtClean="0"/>
              <a:t>Prácticas seguras con relación al plomo</a:t>
            </a:r>
            <a:r>
              <a:rPr lang="en-US" smtClean="0"/>
              <a:t> en labores de renovación, reparación y pintura</a:t>
            </a:r>
          </a:p>
        </p:txBody>
      </p:sp>
      <p:sp>
        <p:nvSpPr>
          <p:cNvPr id="28676" name="Rectangle 13"/>
          <p:cNvSpPr>
            <a:spLocks noGrp="1" noChangeArrowheads="1"/>
          </p:cNvSpPr>
          <p:nvPr>
            <p:ph type="dt" sz="quarter" idx="1"/>
          </p:nvPr>
        </p:nvSpPr>
        <p:spPr>
          <a:noFill/>
        </p:spPr>
        <p:txBody>
          <a:bodyPr/>
          <a:lstStyle/>
          <a:p>
            <a:r>
              <a:rPr lang="en-US" smtClean="0"/>
              <a:t>Octubre de 2011</a:t>
            </a:r>
          </a:p>
        </p:txBody>
      </p:sp>
      <p:sp>
        <p:nvSpPr>
          <p:cNvPr id="28677" name="Rectangle 2"/>
          <p:cNvSpPr>
            <a:spLocks noGrp="1" noRot="1" noChangeAspect="1" noChangeArrowheads="1" noTextEdit="1"/>
          </p:cNvSpPr>
          <p:nvPr>
            <p:ph type="sldImg"/>
          </p:nvPr>
        </p:nvSpPr>
        <p:spPr>
          <a:ln/>
        </p:spPr>
      </p:sp>
      <p:sp>
        <p:nvSpPr>
          <p:cNvPr id="28678" name="Rectangle 3"/>
          <p:cNvSpPr>
            <a:spLocks noGrp="1" noChangeArrowheads="1"/>
          </p:cNvSpPr>
          <p:nvPr>
            <p:ph type="body" idx="1"/>
          </p:nvPr>
        </p:nvSpPr>
        <p:spPr>
          <a:xfrm>
            <a:off x="657225" y="4352925"/>
            <a:ext cx="5768975" cy="4486275"/>
          </a:xfrm>
          <a:noFill/>
          <a:ln/>
        </p:spPr>
        <p:txBody>
          <a:bodyPr/>
          <a:lstStyle/>
          <a:p>
            <a:pPr marL="342900" lvl="1" indent="-228600">
              <a:lnSpc>
                <a:spcPct val="90000"/>
              </a:lnSpc>
              <a:spcBef>
                <a:spcPct val="10000"/>
              </a:spcBef>
            </a:pPr>
            <a:r>
              <a:rPr lang="en-US" sz="900" smtClean="0">
                <a:solidFill>
                  <a:srgbClr val="000000"/>
                </a:solidFill>
                <a:cs typeface="Times New Roman" pitchFamily="18" charset="0"/>
                <a:sym typeface="Times New Roman" pitchFamily="18" charset="0"/>
              </a:rPr>
              <a:t>Puede colocar una barrera f</a:t>
            </a:r>
            <a:r>
              <a:rPr lang="en-US" sz="900" smtClean="0">
                <a:solidFill>
                  <a:srgbClr val="000000"/>
                </a:solidFill>
                <a:latin typeface="Times New Roman" pitchFamily="18" charset="0"/>
                <a:cs typeface="Times New Roman" pitchFamily="18" charset="0"/>
                <a:sym typeface="Times New Roman" pitchFamily="18" charset="0"/>
              </a:rPr>
              <a:t>í</a:t>
            </a:r>
            <a:r>
              <a:rPr lang="en-US" sz="900" smtClean="0">
                <a:solidFill>
                  <a:srgbClr val="000000"/>
                </a:solidFill>
                <a:cs typeface="Times New Roman" pitchFamily="18" charset="0"/>
                <a:sym typeface="Times New Roman" pitchFamily="18" charset="0"/>
              </a:rPr>
              <a:t>sica, como un cono o </a:t>
            </a:r>
            <a:r>
              <a:rPr lang="es-ES_tradnl" sz="900" smtClean="0">
                <a:solidFill>
                  <a:srgbClr val="000000"/>
                </a:solidFill>
                <a:cs typeface="Times New Roman" pitchFamily="18" charset="0"/>
                <a:sym typeface="Times New Roman" pitchFamily="18" charset="0"/>
              </a:rPr>
              <a:t>una </a:t>
            </a:r>
            <a:r>
              <a:rPr lang="en-US" sz="900" smtClean="0">
                <a:solidFill>
                  <a:srgbClr val="000000"/>
                </a:solidFill>
                <a:cs typeface="Times New Roman" pitchFamily="18" charset="0"/>
                <a:sym typeface="Times New Roman" pitchFamily="18" charset="0"/>
              </a:rPr>
              <a:t>cinta de advertencia, fuera de la entrada para recordar a los residentes que se mantengan alejados del </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rea de trabajo, especialmente en construcciones donde viven varias familias. La doble capa de pl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stico en la puerta de ingreso y otras barreras sirven para recordar a los residentes que personas y mascotas no deben ingresar al </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rea de trabajo y adem</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s indican que el </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rea a</a:t>
            </a:r>
            <a:r>
              <a:rPr lang="en-US" sz="900" smtClean="0">
                <a:solidFill>
                  <a:srgbClr val="000000"/>
                </a:solidFill>
                <a:latin typeface="Times New Roman" pitchFamily="18" charset="0"/>
                <a:cs typeface="Times New Roman" pitchFamily="18" charset="0"/>
                <a:sym typeface="Times New Roman" pitchFamily="18" charset="0"/>
              </a:rPr>
              <a:t>ú</a:t>
            </a:r>
            <a:r>
              <a:rPr lang="en-US" sz="900" smtClean="0">
                <a:solidFill>
                  <a:srgbClr val="000000"/>
                </a:solidFill>
                <a:cs typeface="Times New Roman" pitchFamily="18" charset="0"/>
                <a:sym typeface="Times New Roman" pitchFamily="18" charset="0"/>
              </a:rPr>
              <a:t>n no ha sido limpiada.</a:t>
            </a:r>
          </a:p>
          <a:p>
            <a:pPr marL="342900" lvl="1" indent="-228600">
              <a:lnSpc>
                <a:spcPct val="90000"/>
              </a:lnSpc>
              <a:spcBef>
                <a:spcPct val="10000"/>
              </a:spcBef>
              <a:buFontTx/>
              <a:buNone/>
            </a:pPr>
            <a:endParaRPr lang="en-US" sz="900" smtClean="0">
              <a:solidFill>
                <a:srgbClr val="000000"/>
              </a:solidFill>
              <a:cs typeface="Times New Roman" pitchFamily="18" charset="0"/>
              <a:sym typeface="Times New Roman" pitchFamily="18" charset="0"/>
            </a:endParaRPr>
          </a:p>
          <a:p>
            <a:pPr>
              <a:lnSpc>
                <a:spcPct val="90000"/>
              </a:lnSpc>
              <a:spcBef>
                <a:spcPct val="10000"/>
              </a:spcBef>
            </a:pPr>
            <a:r>
              <a:rPr lang="en-US" sz="900" smtClean="0">
                <a:solidFill>
                  <a:srgbClr val="000000"/>
                </a:solidFill>
                <a:cs typeface="Times New Roman" pitchFamily="18" charset="0"/>
                <a:sym typeface="Times New Roman" pitchFamily="18" charset="0"/>
              </a:rPr>
              <a:t>Cuando los l</a:t>
            </a:r>
            <a:r>
              <a:rPr lang="en-US" sz="900" smtClean="0">
                <a:solidFill>
                  <a:srgbClr val="000000"/>
                </a:solidFill>
                <a:latin typeface="Times New Roman" pitchFamily="18" charset="0"/>
                <a:cs typeface="Times New Roman" pitchFamily="18" charset="0"/>
                <a:sym typeface="Times New Roman" pitchFamily="18" charset="0"/>
              </a:rPr>
              <a:t>í</a:t>
            </a:r>
            <a:r>
              <a:rPr lang="en-US" sz="900" smtClean="0">
                <a:solidFill>
                  <a:srgbClr val="000000"/>
                </a:solidFill>
                <a:cs typeface="Times New Roman" pitchFamily="18" charset="0"/>
                <a:sym typeface="Times New Roman" pitchFamily="18" charset="0"/>
              </a:rPr>
              <a:t>mites del </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rea de trabajo incluyan la puerta utiliza</a:t>
            </a:r>
            <a:r>
              <a:rPr lang="es-ES_tradnl" sz="900" smtClean="0">
                <a:solidFill>
                  <a:srgbClr val="000000"/>
                </a:solidFill>
                <a:cs typeface="Times New Roman" pitchFamily="18" charset="0"/>
                <a:sym typeface="Times New Roman" pitchFamily="18" charset="0"/>
              </a:rPr>
              <a:t>da</a:t>
            </a:r>
            <a:r>
              <a:rPr lang="en-US" sz="900" smtClean="0">
                <a:solidFill>
                  <a:srgbClr val="000000"/>
                </a:solidFill>
                <a:cs typeface="Times New Roman" pitchFamily="18" charset="0"/>
                <a:sym typeface="Times New Roman" pitchFamily="18" charset="0"/>
              </a:rPr>
              <a:t> para acceder a </a:t>
            </a:r>
            <a:r>
              <a:rPr lang="es-ES_tradnl" sz="900" smtClean="0">
                <a:solidFill>
                  <a:srgbClr val="000000"/>
                </a:solidFill>
                <a:cs typeface="Times New Roman" pitchFamily="18" charset="0"/>
                <a:sym typeface="Times New Roman" pitchFamily="18" charset="0"/>
              </a:rPr>
              <a:t>la misma</a:t>
            </a:r>
            <a:r>
              <a:rPr lang="en-US" sz="900" smtClean="0">
                <a:solidFill>
                  <a:srgbClr val="000000"/>
                </a:solidFill>
                <a:cs typeface="Times New Roman" pitchFamily="18" charset="0"/>
                <a:sym typeface="Times New Roman" pitchFamily="18" charset="0"/>
              </a:rPr>
              <a:t>, cubra la puerta con dos capas de 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minas protectoras como se describe a continuaci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a:t>
            </a:r>
          </a:p>
          <a:p>
            <a:pPr marL="342900" lvl="1" indent="-228600">
              <a:lnSpc>
                <a:spcPct val="90000"/>
              </a:lnSpc>
              <a:spcBef>
                <a:spcPct val="10000"/>
              </a:spcBef>
            </a:pPr>
            <a:r>
              <a:rPr lang="en-US" sz="900" smtClean="0">
                <a:solidFill>
                  <a:srgbClr val="000000"/>
                </a:solidFill>
                <a:cs typeface="Times New Roman" pitchFamily="18" charset="0"/>
                <a:sym typeface="Times New Roman" pitchFamily="18" charset="0"/>
              </a:rPr>
              <a:t>Instale una barrera de entrada de dos capas con protecciones que se cierren en el ingreso al </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rea de trabajo, de modo que los trabajadores puedan pasar a trav</a:t>
            </a:r>
            <a:r>
              <a:rPr lang="en-US" sz="900" smtClean="0">
                <a:solidFill>
                  <a:srgbClr val="000000"/>
                </a:solidFill>
                <a:latin typeface="Times New Roman" pitchFamily="18" charset="0"/>
                <a:cs typeface="Times New Roman" pitchFamily="18" charset="0"/>
                <a:sym typeface="Times New Roman" pitchFamily="18" charset="0"/>
              </a:rPr>
              <a:t>é</a:t>
            </a:r>
            <a:r>
              <a:rPr lang="en-US" sz="900" smtClean="0">
                <a:solidFill>
                  <a:srgbClr val="000000"/>
                </a:solidFill>
                <a:cs typeface="Times New Roman" pitchFamily="18" charset="0"/>
                <a:sym typeface="Times New Roman" pitchFamily="18" charset="0"/>
              </a:rPr>
              <a:t>s de </a:t>
            </a:r>
            <a:r>
              <a:rPr lang="es-ES_tradnl" sz="900" smtClean="0">
                <a:solidFill>
                  <a:srgbClr val="000000"/>
                </a:solidFill>
                <a:cs typeface="Times New Roman" pitchFamily="18" charset="0"/>
                <a:sym typeface="Times New Roman" pitchFamily="18" charset="0"/>
              </a:rPr>
              <a:t>la misma</a:t>
            </a:r>
            <a:r>
              <a:rPr lang="en-US" sz="900" smtClean="0">
                <a:solidFill>
                  <a:srgbClr val="000000"/>
                </a:solidFill>
                <a:cs typeface="Times New Roman" pitchFamily="18" charset="0"/>
                <a:sym typeface="Times New Roman" pitchFamily="18" charset="0"/>
              </a:rPr>
              <a:t>, pero que el polvo y los escombros se mantengan en el </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rea de trabajo. Cubrir la puerta con este sistema de dos capas ayudar</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 a contener el polvo dentro del </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rea de trabajo. Siga los pasos que se indican a continuaci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a:t>
            </a:r>
          </a:p>
          <a:p>
            <a:pPr marL="685800" lvl="2" indent="-228600">
              <a:lnSpc>
                <a:spcPct val="90000"/>
              </a:lnSpc>
              <a:spcBef>
                <a:spcPct val="10000"/>
              </a:spcBef>
              <a:buFontTx/>
              <a:buAutoNum type="arabicParenR"/>
            </a:pPr>
            <a:r>
              <a:rPr lang="en-US" sz="900" smtClean="0">
                <a:solidFill>
                  <a:srgbClr val="000000"/>
                </a:solidFill>
                <a:cs typeface="Times New Roman" pitchFamily="18" charset="0"/>
                <a:sym typeface="Times New Roman" pitchFamily="18" charset="0"/>
              </a:rPr>
              <a:t>Corte la primera capa de 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mina de protecci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a:t>
            </a:r>
            <a:r>
              <a:rPr lang="es-ES_tradnl" sz="900" smtClean="0">
                <a:solidFill>
                  <a:srgbClr val="000000"/>
                </a:solidFill>
                <a:cs typeface="Times New Roman" pitchFamily="18" charset="0"/>
                <a:sym typeface="Times New Roman" pitchFamily="18" charset="0"/>
              </a:rPr>
              <a:t>un poco </a:t>
            </a:r>
            <a:r>
              <a:rPr lang="en-US" sz="900" smtClean="0">
                <a:solidFill>
                  <a:srgbClr val="000000"/>
                </a:solidFill>
                <a:cs typeface="Times New Roman" pitchFamily="18" charset="0"/>
                <a:sym typeface="Times New Roman" pitchFamily="18" charset="0"/>
              </a:rPr>
              <a:t>m</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s ancha y larga (tres pulgadas) que el marco de la puerta.</a:t>
            </a:r>
          </a:p>
          <a:p>
            <a:pPr marL="685800" lvl="2" indent="-228600">
              <a:lnSpc>
                <a:spcPct val="90000"/>
              </a:lnSpc>
              <a:spcBef>
                <a:spcPct val="10000"/>
              </a:spcBef>
              <a:buFontTx/>
              <a:buAutoNum type="arabicParenR"/>
            </a:pPr>
            <a:r>
              <a:rPr lang="en-US" sz="900" smtClean="0">
                <a:solidFill>
                  <a:srgbClr val="000000"/>
                </a:solidFill>
                <a:cs typeface="Times New Roman" pitchFamily="18" charset="0"/>
                <a:sym typeface="Times New Roman" pitchFamily="18" charset="0"/>
              </a:rPr>
              <a:t>Haga un peque</a:t>
            </a:r>
            <a:r>
              <a:rPr lang="en-US" sz="900" smtClean="0">
                <a:solidFill>
                  <a:srgbClr val="000000"/>
                </a:solidFill>
                <a:latin typeface="Times New Roman" pitchFamily="18" charset="0"/>
                <a:cs typeface="Times New Roman" pitchFamily="18" charset="0"/>
                <a:sym typeface="Times New Roman" pitchFamily="18" charset="0"/>
              </a:rPr>
              <a:t>ñ</a:t>
            </a:r>
            <a:r>
              <a:rPr lang="en-US" sz="900" smtClean="0">
                <a:solidFill>
                  <a:srgbClr val="000000"/>
                </a:solidFill>
                <a:cs typeface="Times New Roman" pitchFamily="18" charset="0"/>
                <a:sym typeface="Times New Roman" pitchFamily="18" charset="0"/>
              </a:rPr>
              <a:t>o pliegue en forma de </a:t>
            </a:r>
            <a:r>
              <a:rPr lang="en-US" sz="900" smtClean="0">
                <a:solidFill>
                  <a:srgbClr val="000000"/>
                </a:solidFill>
                <a:latin typeface="Times New Roman" pitchFamily="18" charset="0"/>
                <a:cs typeface="Times New Roman" pitchFamily="18" charset="0"/>
                <a:sym typeface="Times New Roman" pitchFamily="18" charset="0"/>
              </a:rPr>
              <a:t>“</a:t>
            </a:r>
            <a:r>
              <a:rPr lang="en-US" sz="900" smtClean="0">
                <a:solidFill>
                  <a:srgbClr val="000000"/>
                </a:solidFill>
                <a:cs typeface="Times New Roman" pitchFamily="18" charset="0"/>
                <a:sym typeface="Times New Roman" pitchFamily="18" charset="0"/>
              </a:rPr>
              <a:t>S</a:t>
            </a:r>
            <a:r>
              <a:rPr lang="en-US" sz="900" smtClean="0">
                <a:solidFill>
                  <a:srgbClr val="000000"/>
                </a:solidFill>
                <a:latin typeface="Times New Roman" pitchFamily="18" charset="0"/>
                <a:cs typeface="Times New Roman" pitchFamily="18" charset="0"/>
                <a:sym typeface="Times New Roman" pitchFamily="18" charset="0"/>
              </a:rPr>
              <a:t>”</a:t>
            </a:r>
            <a:r>
              <a:rPr lang="en-US" sz="900" smtClean="0">
                <a:solidFill>
                  <a:srgbClr val="000000"/>
                </a:solidFill>
                <a:cs typeface="Times New Roman" pitchFamily="18" charset="0"/>
                <a:sym typeface="Times New Roman" pitchFamily="18" charset="0"/>
              </a:rPr>
              <a:t> en la parte superior de la 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mina y p</a:t>
            </a:r>
            <a:r>
              <a:rPr lang="en-US" sz="900" smtClean="0">
                <a:solidFill>
                  <a:srgbClr val="000000"/>
                </a:solidFill>
                <a:latin typeface="Times New Roman" pitchFamily="18" charset="0"/>
                <a:cs typeface="Times New Roman" pitchFamily="18" charset="0"/>
                <a:sym typeface="Times New Roman" pitchFamily="18" charset="0"/>
              </a:rPr>
              <a:t>é</a:t>
            </a:r>
            <a:r>
              <a:rPr lang="en-US" sz="900" smtClean="0">
                <a:solidFill>
                  <a:srgbClr val="000000"/>
                </a:solidFill>
                <a:cs typeface="Times New Roman" pitchFamily="18" charset="0"/>
                <a:sym typeface="Times New Roman" pitchFamily="18" charset="0"/>
              </a:rPr>
              <a:t>guelo con cinta adhesiva a la parte superior del marco de la puerta. Haga un pliegue similar en forma de </a:t>
            </a:r>
            <a:r>
              <a:rPr lang="en-US" sz="900" smtClean="0">
                <a:solidFill>
                  <a:srgbClr val="000000"/>
                </a:solidFill>
                <a:latin typeface="Times New Roman" pitchFamily="18" charset="0"/>
                <a:cs typeface="Times New Roman" pitchFamily="18" charset="0"/>
                <a:sym typeface="Times New Roman" pitchFamily="18" charset="0"/>
              </a:rPr>
              <a:t>“</a:t>
            </a:r>
            <a:r>
              <a:rPr lang="en-US" sz="900" smtClean="0">
                <a:solidFill>
                  <a:srgbClr val="000000"/>
                </a:solidFill>
                <a:cs typeface="Times New Roman" pitchFamily="18" charset="0"/>
                <a:sym typeface="Times New Roman" pitchFamily="18" charset="0"/>
              </a:rPr>
              <a:t>S</a:t>
            </a:r>
            <a:r>
              <a:rPr lang="en-US" sz="900" smtClean="0">
                <a:solidFill>
                  <a:srgbClr val="000000"/>
                </a:solidFill>
                <a:latin typeface="Times New Roman" pitchFamily="18" charset="0"/>
                <a:cs typeface="Times New Roman" pitchFamily="18" charset="0"/>
                <a:sym typeface="Times New Roman" pitchFamily="18" charset="0"/>
              </a:rPr>
              <a:t>”</a:t>
            </a:r>
            <a:r>
              <a:rPr lang="en-US" sz="900" smtClean="0">
                <a:solidFill>
                  <a:srgbClr val="000000"/>
                </a:solidFill>
                <a:cs typeface="Times New Roman" pitchFamily="18" charset="0"/>
                <a:sym typeface="Times New Roman" pitchFamily="18" charset="0"/>
              </a:rPr>
              <a:t> en la parte inferior de la 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mina y p</a:t>
            </a:r>
            <a:r>
              <a:rPr lang="en-US" sz="900" smtClean="0">
                <a:solidFill>
                  <a:srgbClr val="000000"/>
                </a:solidFill>
                <a:latin typeface="Times New Roman" pitchFamily="18" charset="0"/>
                <a:cs typeface="Times New Roman" pitchFamily="18" charset="0"/>
                <a:sym typeface="Times New Roman" pitchFamily="18" charset="0"/>
              </a:rPr>
              <a:t>é</a:t>
            </a:r>
            <a:r>
              <a:rPr lang="en-US" sz="900" smtClean="0">
                <a:solidFill>
                  <a:srgbClr val="000000"/>
                </a:solidFill>
                <a:cs typeface="Times New Roman" pitchFamily="18" charset="0"/>
                <a:sym typeface="Times New Roman" pitchFamily="18" charset="0"/>
              </a:rPr>
              <a:t>guelo al piso con cinta adhesiva. Esto garantizar</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 que el pl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stico no quede tirante.</a:t>
            </a:r>
          </a:p>
          <a:p>
            <a:pPr marL="685800" lvl="2" indent="-228600">
              <a:lnSpc>
                <a:spcPct val="90000"/>
              </a:lnSpc>
              <a:spcBef>
                <a:spcPct val="10000"/>
              </a:spcBef>
              <a:buFontTx/>
              <a:buAutoNum type="arabicParenR"/>
            </a:pPr>
            <a:r>
              <a:rPr lang="es-ES_tradnl" sz="900" smtClean="0">
                <a:solidFill>
                  <a:srgbClr val="000000"/>
                </a:solidFill>
                <a:cs typeface="Times New Roman" pitchFamily="18" charset="0"/>
                <a:sym typeface="Times New Roman" pitchFamily="18" charset="0"/>
              </a:rPr>
              <a:t>Fije </a:t>
            </a:r>
            <a:r>
              <a:rPr lang="en-US" sz="900" smtClean="0">
                <a:solidFill>
                  <a:srgbClr val="000000"/>
                </a:solidFill>
                <a:cs typeface="Times New Roman" pitchFamily="18" charset="0"/>
                <a:sym typeface="Times New Roman" pitchFamily="18" charset="0"/>
              </a:rPr>
              <a:t>los extremos superiores al marco de la puerta como refuerzo.</a:t>
            </a:r>
          </a:p>
          <a:p>
            <a:pPr marL="685800" lvl="2" indent="-228600">
              <a:lnSpc>
                <a:spcPct val="90000"/>
              </a:lnSpc>
              <a:spcBef>
                <a:spcPct val="10000"/>
              </a:spcBef>
              <a:buFontTx/>
              <a:buAutoNum type="arabicParenR"/>
            </a:pPr>
            <a:r>
              <a:rPr lang="en-US" sz="900" smtClean="0">
                <a:solidFill>
                  <a:srgbClr val="000000"/>
                </a:solidFill>
                <a:cs typeface="Times New Roman" pitchFamily="18" charset="0"/>
                <a:sym typeface="Times New Roman" pitchFamily="18" charset="0"/>
              </a:rPr>
              <a:t>Para entrar y salir de la habitaci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pegue con cinta adhesiva una l</a:t>
            </a:r>
            <a:r>
              <a:rPr lang="en-US" sz="900" smtClean="0">
                <a:solidFill>
                  <a:srgbClr val="000000"/>
                </a:solidFill>
                <a:latin typeface="Times New Roman" pitchFamily="18" charset="0"/>
                <a:cs typeface="Times New Roman" pitchFamily="18" charset="0"/>
                <a:sym typeface="Times New Roman" pitchFamily="18" charset="0"/>
              </a:rPr>
              <a:t>í</a:t>
            </a:r>
            <a:r>
              <a:rPr lang="en-US" sz="900" smtClean="0">
                <a:solidFill>
                  <a:srgbClr val="000000"/>
                </a:solidFill>
                <a:cs typeface="Times New Roman" pitchFamily="18" charset="0"/>
                <a:sym typeface="Times New Roman" pitchFamily="18" charset="0"/>
              </a:rPr>
              <a:t>nea vertical de la altura de un hombre desde el piso hasta la cabeza en ambos costados del pl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stico. Corte una rendija vertical larga en la cinta, a la mitad de la 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mina protectora. Deje aproximadamente 6 pulgadas en la parte superior e inferior sin cortar. Refuerce la parte superior e inferior de la rendija con cinta adhesiva para evitar que el pl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stico se rasgue.</a:t>
            </a:r>
          </a:p>
          <a:p>
            <a:pPr marL="685800" lvl="2" indent="-228600">
              <a:lnSpc>
                <a:spcPct val="90000"/>
              </a:lnSpc>
              <a:spcBef>
                <a:spcPct val="10000"/>
              </a:spcBef>
              <a:buFontTx/>
              <a:buAutoNum type="arabicParenR"/>
            </a:pPr>
            <a:r>
              <a:rPr lang="en-US" sz="900" smtClean="0">
                <a:solidFill>
                  <a:srgbClr val="000000"/>
                </a:solidFill>
                <a:cs typeface="Times New Roman" pitchFamily="18" charset="0"/>
                <a:sym typeface="Times New Roman" pitchFamily="18" charset="0"/>
              </a:rPr>
              <a:t>Aplique cinta adhesiva a la segunda capa de la 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mina protectora en la parte superior del marco de la puerta. Esta capa se corta un poco m</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s corta que el marco de la puerta, de modo que cuelgue plana contra la primera 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mina de pl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stico.</a:t>
            </a:r>
          </a:p>
          <a:p>
            <a:pPr marL="685800" lvl="2" indent="-228600">
              <a:lnSpc>
                <a:spcPct val="90000"/>
              </a:lnSpc>
              <a:spcBef>
                <a:spcPct val="10000"/>
              </a:spcBef>
              <a:buFontTx/>
              <a:buAutoNum type="arabicParenR"/>
            </a:pPr>
            <a:r>
              <a:rPr lang="en-US" sz="900" smtClean="0">
                <a:solidFill>
                  <a:srgbClr val="000000"/>
                </a:solidFill>
                <a:cs typeface="Times New Roman" pitchFamily="18" charset="0"/>
                <a:sym typeface="Times New Roman" pitchFamily="18" charset="0"/>
              </a:rPr>
              <a:t>Aplique cinta y asegure a los extremos superiores de la segunda capa del marco de la puerta y a la primera capa. Deje que cuelgue sobre la primera capa. Apl</a:t>
            </a:r>
            <a:r>
              <a:rPr lang="en-US" sz="900" smtClean="0">
                <a:solidFill>
                  <a:srgbClr val="000000"/>
                </a:solidFill>
                <a:latin typeface="Times New Roman" pitchFamily="18" charset="0"/>
                <a:cs typeface="Times New Roman" pitchFamily="18" charset="0"/>
                <a:sym typeface="Times New Roman" pitchFamily="18" charset="0"/>
              </a:rPr>
              <a:t>í</a:t>
            </a:r>
            <a:r>
              <a:rPr lang="en-US" sz="900" smtClean="0">
                <a:solidFill>
                  <a:srgbClr val="000000"/>
                </a:solidFill>
                <a:cs typeface="Times New Roman" pitchFamily="18" charset="0"/>
                <a:sym typeface="Times New Roman" pitchFamily="18" charset="0"/>
              </a:rPr>
              <a:t>quele peso a la parte inferior de la protecci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con una espiga para mantenerla en su lugar. Si es necesario, puede agregarse otra protecci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con espiga al otro lado de la puerta para proporcionar una tercera capa de 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mina pl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stica.</a:t>
            </a:r>
          </a:p>
          <a:p>
            <a:pPr marL="342900" lvl="1" indent="-228600">
              <a:lnSpc>
                <a:spcPct val="90000"/>
              </a:lnSpc>
              <a:spcBef>
                <a:spcPct val="10000"/>
              </a:spcBef>
            </a:pPr>
            <a:r>
              <a:rPr lang="en-US" sz="900" b="1" smtClean="0">
                <a:solidFill>
                  <a:srgbClr val="000000"/>
                </a:solidFill>
                <a:cs typeface="Times New Roman" pitchFamily="18" charset="0"/>
                <a:sym typeface="Times New Roman" pitchFamily="18" charset="0"/>
              </a:rPr>
              <a:t>Consulte el Ap</a:t>
            </a:r>
            <a:r>
              <a:rPr lang="en-US" sz="900" b="1" smtClean="0">
                <a:solidFill>
                  <a:srgbClr val="000000"/>
                </a:solidFill>
                <a:latin typeface="Times New Roman" pitchFamily="18" charset="0"/>
                <a:cs typeface="Times New Roman" pitchFamily="18" charset="0"/>
                <a:sym typeface="Times New Roman" pitchFamily="18" charset="0"/>
              </a:rPr>
              <a:t>é</a:t>
            </a:r>
            <a:r>
              <a:rPr lang="en-US" sz="900" b="1" smtClean="0">
                <a:solidFill>
                  <a:srgbClr val="000000"/>
                </a:solidFill>
                <a:cs typeface="Times New Roman" pitchFamily="18" charset="0"/>
                <a:sym typeface="Times New Roman" pitchFamily="18" charset="0"/>
              </a:rPr>
              <a:t>ndice 5 </a:t>
            </a:r>
            <a:r>
              <a:rPr lang="en-US" sz="900" b="1" i="1" smtClean="0">
                <a:solidFill>
                  <a:srgbClr val="000000"/>
                </a:solidFill>
                <a:cs typeface="Times New Roman" pitchFamily="18" charset="0"/>
                <a:sym typeface="Times New Roman" pitchFamily="18" charset="0"/>
              </a:rPr>
              <a:t>Pasos para la renovaci</a:t>
            </a:r>
            <a:r>
              <a:rPr lang="en-US" sz="900" b="1" i="1" smtClean="0">
                <a:solidFill>
                  <a:srgbClr val="000000"/>
                </a:solidFill>
                <a:latin typeface="Times New Roman" pitchFamily="18" charset="0"/>
                <a:cs typeface="Times New Roman" pitchFamily="18" charset="0"/>
                <a:sym typeface="Times New Roman" pitchFamily="18" charset="0"/>
              </a:rPr>
              <a:t>ó</a:t>
            </a:r>
            <a:r>
              <a:rPr lang="en-US" sz="900" b="1" i="1" smtClean="0">
                <a:solidFill>
                  <a:srgbClr val="000000"/>
                </a:solidFill>
                <a:cs typeface="Times New Roman" pitchFamily="18" charset="0"/>
                <a:sym typeface="Times New Roman" pitchFamily="18" charset="0"/>
              </a:rPr>
              <a:t>n, reparaci</a:t>
            </a:r>
            <a:r>
              <a:rPr lang="en-US" sz="900" b="1" i="1" smtClean="0">
                <a:solidFill>
                  <a:srgbClr val="000000"/>
                </a:solidFill>
                <a:latin typeface="Times New Roman" pitchFamily="18" charset="0"/>
                <a:cs typeface="Times New Roman" pitchFamily="18" charset="0"/>
                <a:sym typeface="Times New Roman" pitchFamily="18" charset="0"/>
              </a:rPr>
              <a:t>ó</a:t>
            </a:r>
            <a:r>
              <a:rPr lang="en-US" sz="900" b="1" i="1" smtClean="0">
                <a:solidFill>
                  <a:srgbClr val="000000"/>
                </a:solidFill>
                <a:cs typeface="Times New Roman" pitchFamily="18" charset="0"/>
                <a:sym typeface="Times New Roman" pitchFamily="18" charset="0"/>
              </a:rPr>
              <a:t>n y pintura SEGURAS CON EL PLOMO</a:t>
            </a:r>
            <a:r>
              <a:rPr lang="en-US" sz="900" b="1" smtClean="0">
                <a:solidFill>
                  <a:srgbClr val="000000"/>
                </a:solidFill>
                <a:cs typeface="Times New Roman" pitchFamily="18" charset="0"/>
                <a:sym typeface="Times New Roman" pitchFamily="18" charset="0"/>
              </a:rPr>
              <a:t> para obtener m</a:t>
            </a:r>
            <a:r>
              <a:rPr lang="en-US" sz="900" b="1" smtClean="0">
                <a:solidFill>
                  <a:srgbClr val="000000"/>
                </a:solidFill>
                <a:latin typeface="Times New Roman" pitchFamily="18" charset="0"/>
                <a:cs typeface="Times New Roman" pitchFamily="18" charset="0"/>
                <a:sym typeface="Times New Roman" pitchFamily="18" charset="0"/>
              </a:rPr>
              <a:t>á</a:t>
            </a:r>
            <a:r>
              <a:rPr lang="en-US" sz="900" b="1" smtClean="0">
                <a:solidFill>
                  <a:srgbClr val="000000"/>
                </a:solidFill>
                <a:cs typeface="Times New Roman" pitchFamily="18" charset="0"/>
                <a:sym typeface="Times New Roman" pitchFamily="18" charset="0"/>
              </a:rPr>
              <a:t>s informaci</a:t>
            </a:r>
            <a:r>
              <a:rPr lang="en-US" sz="900" b="1" smtClean="0">
                <a:solidFill>
                  <a:srgbClr val="000000"/>
                </a:solidFill>
                <a:latin typeface="Times New Roman" pitchFamily="18" charset="0"/>
                <a:cs typeface="Times New Roman" pitchFamily="18" charset="0"/>
                <a:sym typeface="Times New Roman" pitchFamily="18" charset="0"/>
              </a:rPr>
              <a:t>ó</a:t>
            </a:r>
            <a:r>
              <a:rPr lang="en-US" sz="900" b="1" smtClean="0">
                <a:solidFill>
                  <a:srgbClr val="000000"/>
                </a:solidFill>
                <a:cs typeface="Times New Roman" pitchFamily="18" charset="0"/>
                <a:sym typeface="Times New Roman" pitchFamily="18" charset="0"/>
              </a:rPr>
              <a:t>n acerca de c</a:t>
            </a:r>
            <a:r>
              <a:rPr lang="en-US" sz="900" b="1" smtClean="0">
                <a:solidFill>
                  <a:srgbClr val="000000"/>
                </a:solidFill>
                <a:latin typeface="Times New Roman" pitchFamily="18" charset="0"/>
                <a:cs typeface="Times New Roman" pitchFamily="18" charset="0"/>
                <a:sym typeface="Times New Roman" pitchFamily="18" charset="0"/>
              </a:rPr>
              <a:t>ó</a:t>
            </a:r>
            <a:r>
              <a:rPr lang="en-US" sz="900" b="1" smtClean="0">
                <a:solidFill>
                  <a:srgbClr val="000000"/>
                </a:solidFill>
                <a:cs typeface="Times New Roman" pitchFamily="18" charset="0"/>
                <a:sym typeface="Times New Roman" pitchFamily="18" charset="0"/>
              </a:rPr>
              <a:t>mo instalar el sistema de dos capas.</a:t>
            </a:r>
          </a:p>
        </p:txBody>
      </p:sp>
    </p:spTree>
    <p:extLst>
      <p:ext uri="{BB962C8B-B14F-4D97-AF65-F5344CB8AC3E}">
        <p14:creationId xmlns:p14="http://schemas.microsoft.com/office/powerpoint/2010/main" val="2565654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Grp="1" noChangeArrowheads="1"/>
          </p:cNvSpPr>
          <p:nvPr>
            <p:ph type="hdr" sz="quarter"/>
          </p:nvPr>
        </p:nvSpPr>
        <p:spPr>
          <a:xfrm>
            <a:off x="0" y="0"/>
            <a:ext cx="7010400" cy="609600"/>
          </a:xfrm>
        </p:spPr>
        <p:txBody>
          <a:bodyPr/>
          <a:lstStyle/>
          <a:p>
            <a:pPr>
              <a:defRPr/>
            </a:pPr>
            <a:endParaRPr lang="en-US"/>
          </a:p>
          <a:p>
            <a:pPr marL="177800" indent="-177800">
              <a:defRPr/>
            </a:pPr>
            <a:r>
              <a:rPr lang="en-US"/>
              <a:t>     </a:t>
            </a:r>
            <a:r>
              <a:rPr lang="es-ES"/>
              <a:t>Prácticas seguras para trabajar con el plomo</a:t>
            </a:r>
            <a:r>
              <a:rPr lang="en-US"/>
              <a:t> en </a:t>
            </a:r>
            <a:r>
              <a:rPr lang="en-US" err="1"/>
              <a:t>labores</a:t>
            </a:r>
            <a:r>
              <a:rPr lang="en-US"/>
              <a:t> de </a:t>
            </a:r>
            <a:r>
              <a:rPr lang="en-US" err="1"/>
              <a:t>renovación</a:t>
            </a:r>
            <a:r>
              <a:rPr lang="en-US"/>
              <a:t>, </a:t>
            </a:r>
            <a:r>
              <a:rPr lang="en-US" err="1"/>
              <a:t>reparación</a:t>
            </a:r>
            <a:r>
              <a:rPr lang="en-US"/>
              <a:t> y   </a:t>
            </a:r>
            <a:r>
              <a:rPr lang="en-US" err="1"/>
              <a:t>pintura</a:t>
            </a:r>
            <a:endParaRPr lang="en-US"/>
          </a:p>
        </p:txBody>
      </p:sp>
      <p:sp>
        <p:nvSpPr>
          <p:cNvPr id="12291" name="Rectangle 1031"/>
          <p:cNvSpPr>
            <a:spLocks noGrp="1" noChangeArrowheads="1"/>
          </p:cNvSpPr>
          <p:nvPr>
            <p:ph type="sldNum" sz="quarter" idx="5"/>
          </p:nvPr>
        </p:nvSpPr>
        <p:spPr>
          <a:noFill/>
        </p:spPr>
        <p:txBody>
          <a:bodyPr/>
          <a:lstStyle/>
          <a:p>
            <a:fld id="{E95FAD5C-5300-416B-8AC2-3091B97B373A}" type="slidenum">
              <a:rPr lang="en-US" smtClean="0"/>
              <a:pPr/>
              <a:t>5</a:t>
            </a:fld>
            <a:endParaRPr lang="en-US" smtClean="0"/>
          </a:p>
        </p:txBody>
      </p:sp>
      <p:sp>
        <p:nvSpPr>
          <p:cNvPr id="12292" name="Rectangle 1032"/>
          <p:cNvSpPr>
            <a:spLocks noGrp="1" noChangeArrowheads="1"/>
          </p:cNvSpPr>
          <p:nvPr>
            <p:ph type="dt" sz="quarter" idx="1"/>
          </p:nvPr>
        </p:nvSpPr>
        <p:spPr>
          <a:noFill/>
        </p:spPr>
        <p:txBody>
          <a:bodyPr/>
          <a:lstStyle/>
          <a:p>
            <a:r>
              <a:rPr lang="en-US" smtClean="0"/>
              <a:t>Octubre de 2011</a:t>
            </a:r>
          </a:p>
        </p:txBody>
      </p:sp>
      <p:sp>
        <p:nvSpPr>
          <p:cNvPr id="12293" name="Rectangle 2"/>
          <p:cNvSpPr>
            <a:spLocks noGrp="1" noRot="1" noChangeAspect="1" noChangeArrowheads="1" noTextEdit="1"/>
          </p:cNvSpPr>
          <p:nvPr>
            <p:ph type="sldImg"/>
          </p:nvPr>
        </p:nvSpPr>
        <p:spPr>
          <a:ln/>
        </p:spPr>
      </p:sp>
      <p:sp>
        <p:nvSpPr>
          <p:cNvPr id="12294" name="Rectangle 3"/>
          <p:cNvSpPr>
            <a:spLocks noGrp="1" noChangeArrowheads="1"/>
          </p:cNvSpPr>
          <p:nvPr>
            <p:ph type="body" idx="1"/>
          </p:nvPr>
        </p:nvSpPr>
        <p:spPr>
          <a:xfrm>
            <a:off x="685800" y="4427538"/>
            <a:ext cx="5943600" cy="4181475"/>
          </a:xfrm>
          <a:noFill/>
          <a:ln/>
        </p:spPr>
        <p:txBody>
          <a:bodyPr/>
          <a:lstStyle/>
          <a:p>
            <a:pPr marL="114300" indent="-114300">
              <a:spcBef>
                <a:spcPct val="10000"/>
              </a:spcBef>
            </a:pPr>
            <a:r>
              <a:rPr lang="en-US" b="1" smtClean="0">
                <a:solidFill>
                  <a:srgbClr val="000000"/>
                </a:solidFill>
                <a:cs typeface="Times New Roman" pitchFamily="18" charset="0"/>
                <a:sym typeface="Times New Roman" pitchFamily="18" charset="0"/>
              </a:rPr>
              <a:t>El valor de esta capacitaci</a:t>
            </a:r>
            <a:r>
              <a:rPr lang="en-US" b="1" smtClean="0">
                <a:solidFill>
                  <a:srgbClr val="000000"/>
                </a:solidFill>
                <a:latin typeface="Times New Roman" pitchFamily="18" charset="0"/>
                <a:cs typeface="Times New Roman" pitchFamily="18" charset="0"/>
                <a:sym typeface="Times New Roman" pitchFamily="18" charset="0"/>
              </a:rPr>
              <a:t>ó</a:t>
            </a:r>
            <a:r>
              <a:rPr lang="en-US" b="1" smtClean="0">
                <a:solidFill>
                  <a:srgbClr val="000000"/>
                </a:solidFill>
                <a:cs typeface="Times New Roman" pitchFamily="18" charset="0"/>
                <a:sym typeface="Times New Roman" pitchFamily="18" charset="0"/>
              </a:rPr>
              <a:t>n</a:t>
            </a:r>
          </a:p>
          <a:p>
            <a:pPr marL="114300" indent="-114300">
              <a:spcBef>
                <a:spcPct val="10000"/>
              </a:spcBef>
              <a:buFontTx/>
              <a:buChar char="•"/>
            </a:pPr>
            <a:r>
              <a:rPr lang="en-US" sz="1000" smtClean="0">
                <a:solidFill>
                  <a:srgbClr val="000000"/>
                </a:solidFill>
                <a:cs typeface="Arial" charset="0"/>
                <a:sym typeface="Times New Roman" pitchFamily="18" charset="0"/>
              </a:rPr>
              <a:t>Este curso cumple </a:t>
            </a:r>
            <a:r>
              <a:rPr lang="es-ES_tradnl" sz="1000" smtClean="0">
                <a:solidFill>
                  <a:srgbClr val="000000"/>
                </a:solidFill>
                <a:cs typeface="Arial" charset="0"/>
                <a:sym typeface="Times New Roman" pitchFamily="18" charset="0"/>
              </a:rPr>
              <a:t>con </a:t>
            </a:r>
            <a:r>
              <a:rPr lang="en-US" sz="1000" smtClean="0">
                <a:solidFill>
                  <a:srgbClr val="000000"/>
                </a:solidFill>
                <a:cs typeface="Arial" charset="0"/>
                <a:sym typeface="Times New Roman" pitchFamily="18" charset="0"/>
              </a:rPr>
              <a:t>los requisitos de la EPA y del HUD para la capacitaci</a:t>
            </a:r>
            <a:r>
              <a:rPr lang="en-US" sz="1000" smtClean="0">
                <a:solidFill>
                  <a:srgbClr val="000000"/>
                </a:solidFill>
                <a:latin typeface="Times New Roman" pitchFamily="18" charset="0"/>
                <a:cs typeface="Arial" charset="0"/>
                <a:sym typeface="Times New Roman" pitchFamily="18" charset="0"/>
              </a:rPr>
              <a:t>ó</a:t>
            </a:r>
            <a:r>
              <a:rPr lang="en-US" sz="1000" smtClean="0">
                <a:solidFill>
                  <a:srgbClr val="000000"/>
                </a:solidFill>
                <a:cs typeface="Arial" charset="0"/>
                <a:sym typeface="Times New Roman" pitchFamily="18" charset="0"/>
              </a:rPr>
              <a:t>n en pr</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cticas seguras para trabajo con el plomo, conforme a la regla RRP.</a:t>
            </a:r>
          </a:p>
          <a:p>
            <a:pPr marL="114300" indent="-114300">
              <a:spcBef>
                <a:spcPct val="10000"/>
              </a:spcBef>
              <a:buFontTx/>
              <a:buChar char="•"/>
            </a:pPr>
            <a:r>
              <a:rPr lang="en-US" sz="1000" smtClean="0">
                <a:solidFill>
                  <a:srgbClr val="000000"/>
                </a:solidFill>
                <a:cs typeface="Arial" charset="0"/>
                <a:sym typeface="Times New Roman" pitchFamily="18" charset="0"/>
              </a:rPr>
              <a:t>Los renovadores obtienen la certificaci</a:t>
            </a:r>
            <a:r>
              <a:rPr lang="en-US" sz="1000" smtClean="0">
                <a:solidFill>
                  <a:srgbClr val="000000"/>
                </a:solidFill>
                <a:latin typeface="Times New Roman" pitchFamily="18" charset="0"/>
                <a:cs typeface="Arial" charset="0"/>
                <a:sym typeface="Times New Roman" pitchFamily="18" charset="0"/>
              </a:rPr>
              <a:t>ó</a:t>
            </a:r>
            <a:r>
              <a:rPr lang="en-US" sz="1000" smtClean="0">
                <a:solidFill>
                  <a:srgbClr val="000000"/>
                </a:solidFill>
                <a:cs typeface="Arial" charset="0"/>
                <a:sym typeface="Times New Roman" pitchFamily="18" charset="0"/>
              </a:rPr>
              <a:t>n de la EPA </a:t>
            </a:r>
            <a:r>
              <a:rPr lang="es-ES_tradnl" sz="1000" smtClean="0">
                <a:solidFill>
                  <a:srgbClr val="000000"/>
                </a:solidFill>
                <a:cs typeface="Arial" charset="0"/>
                <a:sym typeface="Times New Roman" pitchFamily="18" charset="0"/>
              </a:rPr>
              <a:t>despu</a:t>
            </a:r>
            <a:r>
              <a:rPr lang="es-ES_tradnl" sz="1000" smtClean="0">
                <a:solidFill>
                  <a:srgbClr val="000000"/>
                </a:solidFill>
                <a:latin typeface="Times New Roman" pitchFamily="18" charset="0"/>
                <a:cs typeface="Arial" charset="0"/>
                <a:sym typeface="Times New Roman" pitchFamily="18" charset="0"/>
              </a:rPr>
              <a:t>é</a:t>
            </a:r>
            <a:r>
              <a:rPr lang="es-ES_tradnl" sz="1000" smtClean="0">
                <a:solidFill>
                  <a:srgbClr val="000000"/>
                </a:solidFill>
                <a:cs typeface="Arial" charset="0"/>
                <a:sym typeface="Times New Roman" pitchFamily="18" charset="0"/>
              </a:rPr>
              <a:t>s</a:t>
            </a:r>
            <a:r>
              <a:rPr lang="en-US" sz="1000" smtClean="0">
                <a:solidFill>
                  <a:srgbClr val="000000"/>
                </a:solidFill>
                <a:cs typeface="Arial" charset="0"/>
                <a:sym typeface="Times New Roman" pitchFamily="18" charset="0"/>
              </a:rPr>
              <a:t> </a:t>
            </a:r>
            <a:r>
              <a:rPr lang="es-ES_tradnl" sz="1000" smtClean="0">
                <a:solidFill>
                  <a:srgbClr val="000000"/>
                </a:solidFill>
                <a:cs typeface="Arial" charset="0"/>
                <a:sym typeface="Times New Roman" pitchFamily="18" charset="0"/>
              </a:rPr>
              <a:t>de </a:t>
            </a:r>
            <a:r>
              <a:rPr lang="en-US" sz="1000" smtClean="0">
                <a:solidFill>
                  <a:srgbClr val="000000"/>
                </a:solidFill>
                <a:cs typeface="Arial" charset="0"/>
                <a:sym typeface="Times New Roman" pitchFamily="18" charset="0"/>
              </a:rPr>
              <a:t>la aprobaci</a:t>
            </a:r>
            <a:r>
              <a:rPr lang="en-US" sz="1000" smtClean="0">
                <a:solidFill>
                  <a:srgbClr val="000000"/>
                </a:solidFill>
                <a:latin typeface="Times New Roman" pitchFamily="18" charset="0"/>
                <a:cs typeface="Arial" charset="0"/>
                <a:sym typeface="Times New Roman" pitchFamily="18" charset="0"/>
              </a:rPr>
              <a:t>ó</a:t>
            </a:r>
            <a:r>
              <a:rPr lang="en-US" sz="1000" smtClean="0">
                <a:solidFill>
                  <a:srgbClr val="000000"/>
                </a:solidFill>
                <a:cs typeface="Arial" charset="0"/>
                <a:sym typeface="Times New Roman" pitchFamily="18" charset="0"/>
              </a:rPr>
              <a:t>n satisfactoria del curso. </a:t>
            </a:r>
          </a:p>
          <a:p>
            <a:pPr marL="114300" indent="-114300">
              <a:spcBef>
                <a:spcPct val="10000"/>
              </a:spcBef>
              <a:buFontTx/>
              <a:buChar char="•"/>
            </a:pPr>
            <a:r>
              <a:rPr lang="en-US" sz="1000" smtClean="0">
                <a:solidFill>
                  <a:srgbClr val="000000"/>
                </a:solidFill>
                <a:cs typeface="Times New Roman" pitchFamily="18" charset="0"/>
                <a:sym typeface="Times New Roman" pitchFamily="18" charset="0"/>
              </a:rPr>
              <a:t>La aprobaci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 este curso demuestra la competencia de su empresa a los posibles clientes y puede ser una ventaja de </a:t>
            </a:r>
            <a:r>
              <a:rPr lang="es-ES_tradnl" sz="1000" smtClean="0">
                <a:solidFill>
                  <a:srgbClr val="000000"/>
                </a:solidFill>
                <a:cs typeface="Times New Roman" pitchFamily="18" charset="0"/>
                <a:sym typeface="Times New Roman" pitchFamily="18" charset="0"/>
              </a:rPr>
              <a:t>mercader</a:t>
            </a:r>
            <a:r>
              <a:rPr lang="es-ES_tradnl" sz="1000" smtClean="0">
                <a:solidFill>
                  <a:srgbClr val="000000"/>
                </a:solidFill>
                <a:latin typeface="Times New Roman" pitchFamily="18" charset="0"/>
                <a:cs typeface="Times New Roman" pitchFamily="18" charset="0"/>
                <a:sym typeface="Times New Roman" pitchFamily="18" charset="0"/>
              </a:rPr>
              <a:t>í</a:t>
            </a:r>
            <a:r>
              <a:rPr lang="es-ES_tradnl" sz="1000" smtClean="0">
                <a:solidFill>
                  <a:srgbClr val="000000"/>
                </a:solidFill>
                <a:cs typeface="Times New Roman" pitchFamily="18" charset="0"/>
                <a:sym typeface="Times New Roman" pitchFamily="18" charset="0"/>
              </a:rPr>
              <a:t>a</a:t>
            </a:r>
            <a:r>
              <a:rPr lang="en-US" sz="1000" smtClean="0">
                <a:solidFill>
                  <a:srgbClr val="000000"/>
                </a:solidFill>
                <a:cs typeface="Times New Roman" pitchFamily="18" charset="0"/>
                <a:sym typeface="Times New Roman" pitchFamily="18" charset="0"/>
              </a:rPr>
              <a:t> que distinga a su empresa de </a:t>
            </a:r>
            <a:r>
              <a:rPr lang="es-ES_tradnl" sz="1000" smtClean="0">
                <a:solidFill>
                  <a:srgbClr val="000000"/>
                </a:solidFill>
                <a:cs typeface="Times New Roman" pitchFamily="18" charset="0"/>
                <a:sym typeface="Times New Roman" pitchFamily="18" charset="0"/>
              </a:rPr>
              <a:t>la competencia</a:t>
            </a:r>
            <a:r>
              <a:rPr lang="en-US" sz="1000" smtClean="0">
                <a:solidFill>
                  <a:srgbClr val="000000"/>
                </a:solidFill>
                <a:cs typeface="Times New Roman" pitchFamily="18" charset="0"/>
                <a:sym typeface="Times New Roman" pitchFamily="18" charset="0"/>
              </a:rPr>
              <a:t>.</a:t>
            </a:r>
          </a:p>
          <a:p>
            <a:pPr marL="114300" indent="-114300">
              <a:spcBef>
                <a:spcPct val="10000"/>
              </a:spcBef>
            </a:pPr>
            <a:endParaRPr lang="en-US" sz="1000" smtClean="0">
              <a:solidFill>
                <a:srgbClr val="000000"/>
              </a:solidFill>
              <a:cs typeface="Times New Roman" pitchFamily="18" charset="0"/>
              <a:sym typeface="Times New Roman" pitchFamily="18" charset="0"/>
            </a:endParaRPr>
          </a:p>
          <a:p>
            <a:pPr marL="114300" indent="-114300">
              <a:spcBef>
                <a:spcPct val="10000"/>
              </a:spcBef>
            </a:pPr>
            <a:r>
              <a:rPr lang="en-US" b="1" smtClean="0">
                <a:solidFill>
                  <a:srgbClr val="000000"/>
                </a:solidFill>
                <a:cs typeface="Times New Roman" pitchFamily="18" charset="0"/>
                <a:sym typeface="Times New Roman" pitchFamily="18" charset="0"/>
              </a:rPr>
              <a:t>Capacitaci</a:t>
            </a:r>
            <a:r>
              <a:rPr lang="en-US" b="1" smtClean="0">
                <a:solidFill>
                  <a:srgbClr val="000000"/>
                </a:solidFill>
                <a:latin typeface="Times New Roman" pitchFamily="18" charset="0"/>
                <a:cs typeface="Times New Roman" pitchFamily="18" charset="0"/>
                <a:sym typeface="Times New Roman" pitchFamily="18" charset="0"/>
              </a:rPr>
              <a:t>ó</a:t>
            </a:r>
            <a:r>
              <a:rPr lang="en-US" b="1" smtClean="0">
                <a:solidFill>
                  <a:srgbClr val="000000"/>
                </a:solidFill>
                <a:cs typeface="Times New Roman" pitchFamily="18" charset="0"/>
                <a:sym typeface="Times New Roman" pitchFamily="18" charset="0"/>
              </a:rPr>
              <a:t>n de reducci</a:t>
            </a:r>
            <a:r>
              <a:rPr lang="en-US" b="1" smtClean="0">
                <a:solidFill>
                  <a:srgbClr val="000000"/>
                </a:solidFill>
                <a:latin typeface="Times New Roman" pitchFamily="18" charset="0"/>
                <a:cs typeface="Times New Roman" pitchFamily="18" charset="0"/>
                <a:sym typeface="Times New Roman" pitchFamily="18" charset="0"/>
              </a:rPr>
              <a:t>ó</a:t>
            </a:r>
            <a:r>
              <a:rPr lang="en-US" b="1" smtClean="0">
                <a:solidFill>
                  <a:srgbClr val="000000"/>
                </a:solidFill>
                <a:cs typeface="Times New Roman" pitchFamily="18" charset="0"/>
                <a:sym typeface="Times New Roman" pitchFamily="18" charset="0"/>
              </a:rPr>
              <a:t>n de plomo</a:t>
            </a:r>
          </a:p>
          <a:p>
            <a:pPr marL="114300" indent="-114300">
              <a:spcBef>
                <a:spcPct val="10000"/>
              </a:spcBef>
              <a:buFontTx/>
              <a:buChar char="•"/>
            </a:pPr>
            <a:r>
              <a:rPr lang="en-US" sz="1000" smtClean="0">
                <a:solidFill>
                  <a:srgbClr val="000000"/>
                </a:solidFill>
                <a:cs typeface="Times New Roman" pitchFamily="18" charset="0"/>
                <a:sym typeface="Times New Roman" pitchFamily="18" charset="0"/>
              </a:rPr>
              <a:t>La reducci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 plomo hace referencia al trabajo que se realiza con el prop</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sito espec</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cs typeface="Times New Roman" pitchFamily="18" charset="0"/>
                <a:sym typeface="Times New Roman" pitchFamily="18" charset="0"/>
              </a:rPr>
              <a:t>fico de eliminar permanentemente la pintura a base a plomo y los peligros de la misma de una vivienda. Este curso </a:t>
            </a:r>
            <a:r>
              <a:rPr lang="en-US" sz="1000" b="1" u="sng" smtClean="0">
                <a:solidFill>
                  <a:srgbClr val="000000"/>
                </a:solidFill>
                <a:cs typeface="Times New Roman" pitchFamily="18" charset="0"/>
                <a:sym typeface="Times New Roman" pitchFamily="18" charset="0"/>
              </a:rPr>
              <a:t>no es</a:t>
            </a:r>
            <a:r>
              <a:rPr lang="en-US" sz="1000" smtClean="0">
                <a:solidFill>
                  <a:srgbClr val="000000"/>
                </a:solidFill>
                <a:cs typeface="Times New Roman" pitchFamily="18" charset="0"/>
                <a:sym typeface="Times New Roman" pitchFamily="18" charset="0"/>
              </a:rPr>
              <a:t> un curso de reducci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 plomo dise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ado para tratar la eliminaci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a:t>
            </a:r>
            <a:r>
              <a:rPr lang="es-ES_tradnl" sz="1000" smtClean="0">
                <a:solidFill>
                  <a:srgbClr val="000000"/>
                </a:solidFill>
                <a:cs typeface="Times New Roman" pitchFamily="18" charset="0"/>
                <a:sym typeface="Times New Roman" pitchFamily="18" charset="0"/>
              </a:rPr>
              <a:t>el </a:t>
            </a:r>
            <a:r>
              <a:rPr lang="en-US" sz="1000" smtClean="0">
                <a:solidFill>
                  <a:srgbClr val="000000"/>
                </a:solidFill>
                <a:cs typeface="Times New Roman" pitchFamily="18" charset="0"/>
                <a:sym typeface="Times New Roman" pitchFamily="18" charset="0"/>
              </a:rPr>
              <a:t>encapsula</a:t>
            </a:r>
            <a:r>
              <a:rPr lang="es-ES_tradnl" sz="1000" smtClean="0">
                <a:solidFill>
                  <a:srgbClr val="000000"/>
                </a:solidFill>
                <a:cs typeface="Times New Roman" pitchFamily="18" charset="0"/>
                <a:sym typeface="Times New Roman" pitchFamily="18" charset="0"/>
              </a:rPr>
              <a:t>miento </a:t>
            </a:r>
            <a:r>
              <a:rPr lang="en-US" sz="1000" smtClean="0">
                <a:solidFill>
                  <a:srgbClr val="000000"/>
                </a:solidFill>
                <a:cs typeface="Times New Roman" pitchFamily="18" charset="0"/>
                <a:sym typeface="Times New Roman" pitchFamily="18" charset="0"/>
              </a:rPr>
              <a:t>o el aislamiento de la pintura a base de plomo ni los peligros de la misma. Este curso </a:t>
            </a:r>
            <a:r>
              <a:rPr lang="en-US" sz="1000" b="1" u="sng" smtClean="0">
                <a:solidFill>
                  <a:srgbClr val="000000"/>
                </a:solidFill>
                <a:cs typeface="Times New Roman" pitchFamily="18" charset="0"/>
                <a:sym typeface="Times New Roman" pitchFamily="18" charset="0"/>
              </a:rPr>
              <a:t>no es</a:t>
            </a:r>
            <a:r>
              <a:rPr lang="en-US" sz="1000" smtClean="0">
                <a:solidFill>
                  <a:srgbClr val="000000"/>
                </a:solidFill>
                <a:cs typeface="Times New Roman" pitchFamily="18" charset="0"/>
                <a:sym typeface="Times New Roman" pitchFamily="18" charset="0"/>
              </a:rPr>
              <a:t> un curso de operaciones y mantenimiento dise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ado para controlar la pintura a base de plomo en </a:t>
            </a:r>
            <a:r>
              <a:rPr lang="es-ES_tradnl" sz="1000" smtClean="0">
                <a:solidFill>
                  <a:srgbClr val="000000"/>
                </a:solidFill>
                <a:cs typeface="Times New Roman" pitchFamily="18" charset="0"/>
                <a:sym typeface="Times New Roman" pitchFamily="18" charset="0"/>
              </a:rPr>
              <a:t>el</a:t>
            </a:r>
            <a:r>
              <a:rPr lang="en-US" sz="1000" smtClean="0">
                <a:solidFill>
                  <a:srgbClr val="000000"/>
                </a:solidFill>
                <a:cs typeface="Times New Roman" pitchFamily="18" charset="0"/>
                <a:sym typeface="Times New Roman" pitchFamily="18" charset="0"/>
              </a:rPr>
              <a:t> lugar, por medio de controles </a:t>
            </a:r>
            <a:r>
              <a:rPr lang="es-ES_tradnl" sz="1000" smtClean="0">
                <a:solidFill>
                  <a:srgbClr val="000000"/>
                </a:solidFill>
                <a:cs typeface="Times New Roman" pitchFamily="18" charset="0"/>
                <a:sym typeface="Times New Roman" pitchFamily="18" charset="0"/>
              </a:rPr>
              <a:t>provisionales</a:t>
            </a:r>
            <a:r>
              <a:rPr lang="en-US" sz="1000" smtClean="0">
                <a:solidFill>
                  <a:srgbClr val="000000"/>
                </a:solidFill>
                <a:cs typeface="Times New Roman" pitchFamily="18" charset="0"/>
                <a:sym typeface="Times New Roman" pitchFamily="18" charset="0"/>
              </a:rPr>
              <a:t>. Para realizar un trabajo de reducci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 plomo se requiere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adicional y especializada. </a:t>
            </a:r>
          </a:p>
          <a:p>
            <a:pPr marL="114300" indent="-114300">
              <a:spcBef>
                <a:spcPct val="10000"/>
              </a:spcBef>
            </a:pPr>
            <a:endParaRPr lang="en-US" sz="1000" smtClean="0">
              <a:solidFill>
                <a:srgbClr val="000000"/>
              </a:solidFill>
              <a:cs typeface="Times New Roman" pitchFamily="18" charset="0"/>
              <a:sym typeface="Times New Roman" pitchFamily="18" charset="0"/>
            </a:endParaRPr>
          </a:p>
          <a:p>
            <a:pPr marL="114300" indent="-114300">
              <a:spcBef>
                <a:spcPct val="10000"/>
              </a:spcBef>
            </a:pPr>
            <a:r>
              <a:rPr lang="en-US" sz="1000" smtClean="0">
                <a:solidFill>
                  <a:srgbClr val="000000"/>
                </a:solidFill>
                <a:cs typeface="Times New Roman" pitchFamily="18" charset="0"/>
                <a:sym typeface="Times New Roman" pitchFamily="18" charset="0"/>
              </a:rPr>
              <a:t> </a:t>
            </a:r>
            <a:r>
              <a:rPr lang="en-US" b="1" smtClean="0">
                <a:solidFill>
                  <a:srgbClr val="000000"/>
                </a:solidFill>
                <a:cs typeface="Times New Roman" pitchFamily="18" charset="0"/>
                <a:sym typeface="Times New Roman" pitchFamily="18" charset="0"/>
              </a:rPr>
              <a:t>OSHA</a:t>
            </a:r>
          </a:p>
          <a:p>
            <a:pPr marL="114300" indent="-114300">
              <a:spcBef>
                <a:spcPct val="10000"/>
              </a:spcBef>
              <a:buFontTx/>
              <a:buChar char="•"/>
            </a:pPr>
            <a:r>
              <a:rPr lang="en-US" sz="1000" smtClean="0">
                <a:solidFill>
                  <a:srgbClr val="000000"/>
                </a:solidFill>
                <a:cs typeface="Times New Roman" pitchFamily="18" charset="0"/>
                <a:sym typeface="Times New Roman" pitchFamily="18" charset="0"/>
              </a:rPr>
              <a:t>OSHA cuenta con requisitos de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para los trabajadores </a:t>
            </a:r>
            <a:r>
              <a:rPr lang="es-ES_tradnl" sz="1000" smtClean="0">
                <a:solidFill>
                  <a:srgbClr val="000000"/>
                </a:solidFill>
                <a:cs typeface="Times New Roman" pitchFamily="18" charset="0"/>
                <a:sym typeface="Times New Roman" pitchFamily="18" charset="0"/>
              </a:rPr>
              <a:t>que </a:t>
            </a:r>
            <a:r>
              <a:rPr lang="en-US" sz="1000" smtClean="0">
                <a:solidFill>
                  <a:srgbClr val="000000"/>
                </a:solidFill>
                <a:cs typeface="Times New Roman" pitchFamily="18" charset="0"/>
                <a:sym typeface="Times New Roman" pitchFamily="18" charset="0"/>
              </a:rPr>
              <a:t>deben conocer los empleadores. Para obtener 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s informaci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sobre los requisitos de OSHA, visite </a:t>
            </a:r>
            <a:r>
              <a:rPr lang="en-US" sz="1000" u="sng" smtClean="0">
                <a:solidFill>
                  <a:srgbClr val="000000"/>
                </a:solidFill>
                <a:cs typeface="Times New Roman" pitchFamily="18" charset="0"/>
                <a:sym typeface="Times New Roman" pitchFamily="18" charset="0"/>
              </a:rPr>
              <a:t>www.osha.gov/Publications/osha3142.pdf</a:t>
            </a:r>
            <a:r>
              <a:rPr lang="en-US" sz="1000" smtClean="0">
                <a:solidFill>
                  <a:srgbClr val="000000"/>
                </a:solidFill>
                <a:cs typeface="Times New Roman" pitchFamily="18" charset="0"/>
                <a:sym typeface="Times New Roman" pitchFamily="18" charset="0"/>
              </a:rPr>
              <a:t>.</a:t>
            </a:r>
          </a:p>
          <a:p>
            <a:pPr marL="114300" indent="-114300">
              <a:spcBef>
                <a:spcPct val="10000"/>
              </a:spcBef>
            </a:pPr>
            <a:endParaRPr lang="en-US" sz="1000" smtClean="0">
              <a:solidFill>
                <a:srgbClr val="000000"/>
              </a:solidFill>
              <a:cs typeface="Times New Roman" pitchFamily="18" charset="0"/>
              <a:sym typeface="Times New Roman" pitchFamily="18" charset="0"/>
            </a:endParaRPr>
          </a:p>
          <a:p>
            <a:pPr marL="114300" indent="-114300">
              <a:spcBef>
                <a:spcPct val="10000"/>
              </a:spcBef>
            </a:pPr>
            <a:r>
              <a:rPr lang="en-US" b="1" smtClean="0">
                <a:solidFill>
                  <a:srgbClr val="000000"/>
                </a:solidFill>
                <a:cs typeface="Times New Roman" pitchFamily="18" charset="0"/>
                <a:sym typeface="Times New Roman" pitchFamily="18" charset="0"/>
              </a:rPr>
              <a:t>Requisitos estatales, locales y tribales</a:t>
            </a:r>
            <a:r>
              <a:rPr lang="en-US" smtClean="0">
                <a:solidFill>
                  <a:srgbClr val="000000"/>
                </a:solidFill>
                <a:cs typeface="Times New Roman" pitchFamily="18" charset="0"/>
                <a:sym typeface="Times New Roman" pitchFamily="18" charset="0"/>
              </a:rPr>
              <a:t> </a:t>
            </a:r>
          </a:p>
          <a:p>
            <a:pPr marL="114300" indent="-114300">
              <a:spcBef>
                <a:spcPct val="10000"/>
              </a:spcBef>
              <a:buFontTx/>
              <a:buChar char="•"/>
            </a:pPr>
            <a:r>
              <a:rPr lang="en-US" sz="1000" smtClean="0">
                <a:solidFill>
                  <a:srgbClr val="000000"/>
                </a:solidFill>
                <a:cs typeface="Times New Roman" pitchFamily="18" charset="0"/>
                <a:sym typeface="Times New Roman" pitchFamily="18" charset="0"/>
              </a:rPr>
              <a:t>Muchos estados, localidades y tribus ind</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cs typeface="Times New Roman" pitchFamily="18" charset="0"/>
                <a:sym typeface="Times New Roman" pitchFamily="18" charset="0"/>
              </a:rPr>
              <a:t>genas tienen sus propios requisitos de pintura a base de plomo, lo que incluye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y requisitos </a:t>
            </a:r>
            <a:r>
              <a:rPr lang="es-ES_tradnl" sz="1000" smtClean="0">
                <a:solidFill>
                  <a:srgbClr val="000000"/>
                </a:solidFill>
                <a:cs typeface="Times New Roman" pitchFamily="18" charset="0"/>
                <a:sym typeface="Times New Roman" pitchFamily="18" charset="0"/>
              </a:rPr>
              <a:t>espec</a:t>
            </a:r>
            <a:r>
              <a:rPr lang="es-ES_tradnl" sz="1000" smtClean="0">
                <a:solidFill>
                  <a:srgbClr val="000000"/>
                </a:solidFill>
                <a:latin typeface="Times New Roman" pitchFamily="18" charset="0"/>
                <a:cs typeface="Times New Roman" pitchFamily="18" charset="0"/>
                <a:sym typeface="Times New Roman" pitchFamily="18" charset="0"/>
              </a:rPr>
              <a:t>í</a:t>
            </a:r>
            <a:r>
              <a:rPr lang="es-ES_tradnl" sz="1000" smtClean="0">
                <a:solidFill>
                  <a:srgbClr val="000000"/>
                </a:solidFill>
                <a:cs typeface="Times New Roman" pitchFamily="18" charset="0"/>
                <a:sym typeface="Times New Roman" pitchFamily="18" charset="0"/>
              </a:rPr>
              <a:t>ficos </a:t>
            </a:r>
            <a:r>
              <a:rPr lang="en-US" sz="1000" smtClean="0">
                <a:solidFill>
                  <a:srgbClr val="000000"/>
                </a:solidFill>
                <a:cs typeface="Times New Roman" pitchFamily="18" charset="0"/>
                <a:sym typeface="Times New Roman" pitchFamily="18" charset="0"/>
              </a:rPr>
              <a:t>de certificaci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Consulte en su estado, localidad o viviendas tribales y agencias ambientales para obtener informaci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sobre dichos requisitos.</a:t>
            </a:r>
          </a:p>
        </p:txBody>
      </p:sp>
    </p:spTree>
    <p:extLst>
      <p:ext uri="{BB962C8B-B14F-4D97-AF65-F5344CB8AC3E}">
        <p14:creationId xmlns:p14="http://schemas.microsoft.com/office/powerpoint/2010/main" val="1723886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
          <p:cNvSpPr>
            <a:spLocks noGrp="1" noChangeArrowheads="1"/>
          </p:cNvSpPr>
          <p:nvPr>
            <p:ph type="sldNum" sz="quarter" idx="5"/>
          </p:nvPr>
        </p:nvSpPr>
        <p:spPr>
          <a:noFill/>
        </p:spPr>
        <p:txBody>
          <a:bodyPr/>
          <a:lstStyle/>
          <a:p>
            <a:r>
              <a:rPr lang="en-US" smtClean="0"/>
              <a:t>4-</a:t>
            </a:r>
            <a:fld id="{C0AC5453-0CB9-4396-B209-581B65B7A9E6}" type="slidenum">
              <a:rPr lang="en-US" smtClean="0"/>
              <a:pPr/>
              <a:t>51</a:t>
            </a:fld>
            <a:endParaRPr lang="en-US" smtClean="0"/>
          </a:p>
        </p:txBody>
      </p:sp>
      <p:sp>
        <p:nvSpPr>
          <p:cNvPr id="29699" name="Rectangle 12"/>
          <p:cNvSpPr>
            <a:spLocks noGrp="1" noChangeArrowheads="1"/>
          </p:cNvSpPr>
          <p:nvPr>
            <p:ph type="hdr" sz="quarter"/>
          </p:nvPr>
        </p:nvSpPr>
        <p:spPr>
          <a:noFill/>
        </p:spPr>
        <p:txBody>
          <a:bodyPr/>
          <a:lstStyle/>
          <a:p>
            <a:endParaRPr lang="en-US" smtClean="0"/>
          </a:p>
          <a:p>
            <a:r>
              <a:rPr lang="en-US" smtClean="0"/>
              <a:t>     </a:t>
            </a:r>
            <a:r>
              <a:rPr lang="es-ES_tradnl" smtClean="0"/>
              <a:t>Prácticas seguras con relación al plomo</a:t>
            </a:r>
            <a:r>
              <a:rPr lang="en-US" smtClean="0"/>
              <a:t> en labores de renovación, reparación y pintura</a:t>
            </a:r>
          </a:p>
        </p:txBody>
      </p:sp>
      <p:sp>
        <p:nvSpPr>
          <p:cNvPr id="29700" name="Rectangle 13"/>
          <p:cNvSpPr>
            <a:spLocks noGrp="1" noChangeArrowheads="1"/>
          </p:cNvSpPr>
          <p:nvPr>
            <p:ph type="dt" sz="quarter" idx="1"/>
          </p:nvPr>
        </p:nvSpPr>
        <p:spPr>
          <a:noFill/>
        </p:spPr>
        <p:txBody>
          <a:bodyPr/>
          <a:lstStyle/>
          <a:p>
            <a:r>
              <a:rPr lang="en-US" smtClean="0"/>
              <a:t>Octubre de 2011</a:t>
            </a:r>
          </a:p>
        </p:txBody>
      </p:sp>
      <p:sp>
        <p:nvSpPr>
          <p:cNvPr id="29701" name="Rectangle 2"/>
          <p:cNvSpPr>
            <a:spLocks noGrp="1" noRot="1" noChangeAspect="1" noChangeArrowheads="1" noTextEdit="1"/>
          </p:cNvSpPr>
          <p:nvPr>
            <p:ph type="sldImg"/>
          </p:nvPr>
        </p:nvSpPr>
        <p:spPr>
          <a:xfrm>
            <a:off x="1217613" y="663575"/>
            <a:ext cx="4649787" cy="3487738"/>
          </a:xfrm>
          <a:ln/>
        </p:spPr>
      </p:sp>
      <p:sp>
        <p:nvSpPr>
          <p:cNvPr id="29702" name="Rectangle 3"/>
          <p:cNvSpPr>
            <a:spLocks noGrp="1" noChangeArrowheads="1"/>
          </p:cNvSpPr>
          <p:nvPr>
            <p:ph type="body" idx="1"/>
          </p:nvPr>
        </p:nvSpPr>
        <p:spPr>
          <a:xfrm>
            <a:off x="950913" y="4279900"/>
            <a:ext cx="5183187" cy="4500563"/>
          </a:xfrm>
          <a:noFill/>
          <a:ln/>
        </p:spPr>
        <p:txBody>
          <a:bodyPr/>
          <a:lstStyle/>
          <a:p>
            <a:pPr>
              <a:spcBef>
                <a:spcPct val="10000"/>
              </a:spcBef>
            </a:pPr>
            <a:r>
              <a:rPr lang="en-US" smtClean="0">
                <a:solidFill>
                  <a:srgbClr val="000000"/>
                </a:solidFill>
                <a:cs typeface="Arial" charset="0"/>
                <a:sym typeface="Times New Roman" pitchFamily="18" charset="0"/>
              </a:rPr>
              <a:t>La regla RRP: Requisitos generales para la contención interior:</a:t>
            </a:r>
          </a:p>
          <a:p>
            <a:pPr lvl="1">
              <a:spcBef>
                <a:spcPct val="10000"/>
              </a:spcBef>
            </a:pPr>
            <a:r>
              <a:rPr lang="en-US" sz="1000" u="sng" smtClean="0">
                <a:solidFill>
                  <a:srgbClr val="000000"/>
                </a:solidFill>
                <a:cs typeface="Arial" charset="0"/>
                <a:sym typeface="Times New Roman" pitchFamily="18" charset="0"/>
              </a:rPr>
              <a:t>Letreros instalados:</a:t>
            </a:r>
            <a:r>
              <a:rPr lang="en-US" sz="1000" smtClean="0">
                <a:solidFill>
                  <a:srgbClr val="000000"/>
                </a:solidFill>
                <a:cs typeface="Arial" charset="0"/>
                <a:sym typeface="Times New Roman" pitchFamily="18" charset="0"/>
              </a:rPr>
              <a:t> Deben instalarse en todos los costados del área de trabajo para definir ésta última, deben estar en el idioma principal de los ocupantes, deben publicarse antes del comienzo de la renovación y permanecer hasta finalizada la verificación de limpieza.</a:t>
            </a:r>
          </a:p>
          <a:p>
            <a:pPr lvl="1">
              <a:spcBef>
                <a:spcPct val="10000"/>
              </a:spcBef>
            </a:pPr>
            <a:r>
              <a:rPr lang="en-US" sz="1000" u="sng" smtClean="0">
                <a:solidFill>
                  <a:srgbClr val="000000"/>
                </a:solidFill>
                <a:cs typeface="Arial" charset="0"/>
                <a:sym typeface="Times New Roman" pitchFamily="18" charset="0"/>
              </a:rPr>
              <a:t>Contener el área de trabajo:</a:t>
            </a:r>
            <a:r>
              <a:rPr lang="en-US" sz="1000" smtClean="0">
                <a:solidFill>
                  <a:srgbClr val="000000"/>
                </a:solidFill>
                <a:cs typeface="Arial" charset="0"/>
                <a:sym typeface="Times New Roman" pitchFamily="18" charset="0"/>
              </a:rPr>
              <a:t> Antes de la renovación, aísle el área de trabajo para impedir que se escape el polvo. Durante el trabajo, mantenga la integridad de la contención y asegúrese de que ésta no interfiera con </a:t>
            </a:r>
            <a:r>
              <a:rPr lang="es-ES_tradnl" sz="1000" smtClean="0">
                <a:solidFill>
                  <a:srgbClr val="000000"/>
                </a:solidFill>
                <a:cs typeface="Arial" charset="0"/>
                <a:sym typeface="Times New Roman" pitchFamily="18" charset="0"/>
              </a:rPr>
              <a:t>la salida de </a:t>
            </a:r>
            <a:r>
              <a:rPr lang="en-US" sz="1000" smtClean="0">
                <a:solidFill>
                  <a:srgbClr val="000000"/>
                </a:solidFill>
                <a:cs typeface="Arial" charset="0"/>
                <a:sym typeface="Times New Roman" pitchFamily="18" charset="0"/>
              </a:rPr>
              <a:t>ocupantes y trabajadores desde el hogar o área de trabajo.</a:t>
            </a:r>
          </a:p>
          <a:p>
            <a:pPr lvl="1">
              <a:spcBef>
                <a:spcPct val="10000"/>
              </a:spcBef>
            </a:pPr>
            <a:r>
              <a:rPr lang="en-US" sz="1000" u="sng" smtClean="0">
                <a:solidFill>
                  <a:srgbClr val="000000"/>
                </a:solidFill>
                <a:cs typeface="Arial" charset="0"/>
                <a:sym typeface="Times New Roman" pitchFamily="18" charset="0"/>
              </a:rPr>
              <a:t>Retirar o cubrir muebles u objetos:</a:t>
            </a:r>
            <a:r>
              <a:rPr lang="en-US" sz="1000" smtClean="0">
                <a:solidFill>
                  <a:srgbClr val="000000"/>
                </a:solidFill>
                <a:cs typeface="Arial" charset="0"/>
                <a:sym typeface="Times New Roman" pitchFamily="18" charset="0"/>
              </a:rPr>
              <a:t> Retire (prefer</a:t>
            </a:r>
            <a:r>
              <a:rPr lang="es-ES_tradnl" sz="1000" smtClean="0">
                <a:solidFill>
                  <a:srgbClr val="000000"/>
                </a:solidFill>
                <a:cs typeface="Arial" charset="0"/>
                <a:sym typeface="Times New Roman" pitchFamily="18" charset="0"/>
              </a:rPr>
              <a:t>iblemente</a:t>
            </a:r>
            <a:r>
              <a:rPr lang="en-US" sz="1000" smtClean="0">
                <a:solidFill>
                  <a:srgbClr val="000000"/>
                </a:solidFill>
                <a:cs typeface="Arial" charset="0"/>
                <a:sym typeface="Times New Roman" pitchFamily="18" charset="0"/>
              </a:rPr>
              <a:t>) los objetos como muebles, </a:t>
            </a:r>
            <a:r>
              <a:rPr lang="es-ES_tradnl" sz="1000" smtClean="0">
                <a:solidFill>
                  <a:srgbClr val="000000"/>
                </a:solidFill>
                <a:cs typeface="Arial" charset="0"/>
                <a:sym typeface="Times New Roman" pitchFamily="18" charset="0"/>
              </a:rPr>
              <a:t>alfombras</a:t>
            </a:r>
            <a:r>
              <a:rPr lang="en-US" sz="1000" smtClean="0">
                <a:solidFill>
                  <a:srgbClr val="000000"/>
                </a:solidFill>
                <a:cs typeface="Arial" charset="0"/>
                <a:sym typeface="Times New Roman" pitchFamily="18" charset="0"/>
              </a:rPr>
              <a:t>, cortinas o cúbralas con láminas plásticas con todas las juntas y bordes sellados con cinta adhesiva.</a:t>
            </a:r>
          </a:p>
          <a:p>
            <a:pPr lvl="1">
              <a:spcBef>
                <a:spcPct val="10000"/>
              </a:spcBef>
            </a:pPr>
            <a:r>
              <a:rPr lang="en-US" sz="1000" u="sng" smtClean="0">
                <a:solidFill>
                  <a:srgbClr val="000000"/>
                </a:solidFill>
                <a:cs typeface="Arial" charset="0"/>
                <a:sym typeface="Times New Roman" pitchFamily="18" charset="0"/>
              </a:rPr>
              <a:t>Cubrir los pisos:</a:t>
            </a:r>
            <a:r>
              <a:rPr lang="en-US" sz="1000" smtClean="0">
                <a:solidFill>
                  <a:srgbClr val="000000"/>
                </a:solidFill>
                <a:cs typeface="Arial" charset="0"/>
                <a:sym typeface="Times New Roman" pitchFamily="18" charset="0"/>
              </a:rPr>
              <a:t> Cubra los pisos y las alfombras del área de trabajo con láminas plásticas selladas con cintas adhesivas u otro material impermeable 6 pies más allá del perímetro de las superficies que se someten a renovación o a una distancia suficiente como para contener el polvo, </a:t>
            </a:r>
            <a:r>
              <a:rPr lang="es-ES_tradnl" sz="1000" smtClean="0">
                <a:solidFill>
                  <a:srgbClr val="000000"/>
                </a:solidFill>
                <a:cs typeface="Arial" charset="0"/>
                <a:sym typeface="Times New Roman" pitchFamily="18" charset="0"/>
              </a:rPr>
              <a:t>la distancia </a:t>
            </a:r>
            <a:r>
              <a:rPr lang="en-US" sz="1000" smtClean="0">
                <a:solidFill>
                  <a:srgbClr val="000000"/>
                </a:solidFill>
                <a:cs typeface="Arial" charset="0"/>
                <a:sym typeface="Times New Roman" pitchFamily="18" charset="0"/>
              </a:rPr>
              <a:t>que sea mayor.</a:t>
            </a:r>
          </a:p>
          <a:p>
            <a:pPr lvl="1">
              <a:spcBef>
                <a:spcPct val="10000"/>
              </a:spcBef>
            </a:pPr>
            <a:r>
              <a:rPr lang="en-US" sz="1000" u="sng" smtClean="0">
                <a:solidFill>
                  <a:srgbClr val="000000"/>
                </a:solidFill>
                <a:cs typeface="Arial" charset="0"/>
                <a:sym typeface="Times New Roman" pitchFamily="18" charset="0"/>
              </a:rPr>
              <a:t>Cerrar y sellar puertas de acceso y ventanas:</a:t>
            </a:r>
            <a:r>
              <a:rPr lang="en-US" sz="1000" smtClean="0">
                <a:solidFill>
                  <a:srgbClr val="000000"/>
                </a:solidFill>
                <a:cs typeface="Arial" charset="0"/>
                <a:sym typeface="Times New Roman" pitchFamily="18" charset="0"/>
              </a:rPr>
              <a:t> Cierre y selle las puertas de acceso al área de trabajo con láminas plásticas u otros materiales impermeables. Las puertas que se usen como ingreso al área de trabajo deben cubrirse con láminas plásticas que permitan a los trabajadores pasar a través de </a:t>
            </a:r>
            <a:r>
              <a:rPr lang="es-ES_tradnl" sz="1000" smtClean="0">
                <a:solidFill>
                  <a:srgbClr val="000000"/>
                </a:solidFill>
                <a:cs typeface="Arial" charset="0"/>
                <a:sym typeface="Times New Roman" pitchFamily="18" charset="0"/>
              </a:rPr>
              <a:t>las mismas</a:t>
            </a:r>
            <a:r>
              <a:rPr lang="en-US" sz="1000" smtClean="0">
                <a:solidFill>
                  <a:srgbClr val="000000"/>
                </a:solidFill>
                <a:cs typeface="Arial" charset="0"/>
                <a:sym typeface="Times New Roman" pitchFamily="18" charset="0"/>
              </a:rPr>
              <a:t> y </a:t>
            </a:r>
            <a:r>
              <a:rPr lang="es-ES_tradnl" sz="1000" smtClean="0">
                <a:solidFill>
                  <a:srgbClr val="000000"/>
                </a:solidFill>
                <a:cs typeface="Arial" charset="0"/>
                <a:sym typeface="Times New Roman" pitchFamily="18" charset="0"/>
              </a:rPr>
              <a:t>confinar </a:t>
            </a:r>
            <a:r>
              <a:rPr lang="en-US" sz="1000" smtClean="0">
                <a:solidFill>
                  <a:srgbClr val="000000"/>
                </a:solidFill>
                <a:cs typeface="Arial" charset="0"/>
                <a:sym typeface="Times New Roman" pitchFamily="18" charset="0"/>
              </a:rPr>
              <a:t>el polvo en el área de trabajo.</a:t>
            </a:r>
          </a:p>
          <a:p>
            <a:pPr lvl="1">
              <a:spcBef>
                <a:spcPct val="10000"/>
              </a:spcBef>
            </a:pPr>
            <a:r>
              <a:rPr lang="en-US" sz="1000" u="sng" smtClean="0">
                <a:solidFill>
                  <a:srgbClr val="000000"/>
                </a:solidFill>
                <a:cs typeface="Arial" charset="0"/>
                <a:sym typeface="Times New Roman" pitchFamily="18" charset="0"/>
              </a:rPr>
              <a:t>Cubrir las aberturas de </a:t>
            </a:r>
            <a:r>
              <a:rPr lang="es-ES_tradnl" sz="1000" u="sng" smtClean="0">
                <a:solidFill>
                  <a:srgbClr val="000000"/>
                </a:solidFill>
                <a:cs typeface="Arial" charset="0"/>
                <a:sym typeface="Times New Roman" pitchFamily="18" charset="0"/>
              </a:rPr>
              <a:t>con</a:t>
            </a:r>
            <a:r>
              <a:rPr lang="en-US" sz="1000" u="sng" smtClean="0">
                <a:solidFill>
                  <a:srgbClr val="000000"/>
                </a:solidFill>
                <a:cs typeface="Arial" charset="0"/>
                <a:sym typeface="Times New Roman" pitchFamily="18" charset="0"/>
              </a:rPr>
              <a:t>ductos:</a:t>
            </a:r>
            <a:r>
              <a:rPr lang="en-US" sz="1000" smtClean="0">
                <a:solidFill>
                  <a:srgbClr val="000000"/>
                </a:solidFill>
                <a:cs typeface="Arial" charset="0"/>
                <a:sym typeface="Times New Roman" pitchFamily="18" charset="0"/>
              </a:rPr>
              <a:t> Cierre y cubra todas los conductos HVAC del área de trabajo con láminas plásticas selladas con cintas adhesivas u otro material impermeable (por ejemplo, cubiertas magnéticas).</a:t>
            </a:r>
          </a:p>
          <a:p>
            <a:pPr lvl="1">
              <a:spcBef>
                <a:spcPct val="10000"/>
              </a:spcBef>
            </a:pPr>
            <a:r>
              <a:rPr lang="en-US" sz="1000" u="sng" smtClean="0">
                <a:solidFill>
                  <a:srgbClr val="000000"/>
                </a:solidFill>
                <a:cs typeface="Arial" charset="0"/>
                <a:sym typeface="Times New Roman" pitchFamily="18" charset="0"/>
              </a:rPr>
              <a:t>Retirar el polvo y los escombros de todo lo que salga del área de trabajo:</a:t>
            </a:r>
            <a:r>
              <a:rPr lang="en-US" sz="1000" smtClean="0">
                <a:solidFill>
                  <a:srgbClr val="000000"/>
                </a:solidFill>
                <a:cs typeface="Arial" charset="0"/>
                <a:sym typeface="Times New Roman" pitchFamily="18" charset="0"/>
              </a:rPr>
              <a:t> </a:t>
            </a:r>
            <a:r>
              <a:rPr lang="es-ES_tradnl" sz="1000" smtClean="0">
                <a:solidFill>
                  <a:srgbClr val="000000"/>
                </a:solidFill>
                <a:cs typeface="Arial" charset="0"/>
                <a:sym typeface="Times New Roman" pitchFamily="18" charset="0"/>
              </a:rPr>
              <a:t>Use </a:t>
            </a:r>
            <a:r>
              <a:rPr lang="en-US" sz="1000" smtClean="0">
                <a:solidFill>
                  <a:srgbClr val="000000"/>
                </a:solidFill>
                <a:cs typeface="Arial" charset="0"/>
                <a:sym typeface="Times New Roman" pitchFamily="18" charset="0"/>
              </a:rPr>
              <a:t> precauciones para garantizar que todo el personal, herramientas y otros elementos no tengan polvo ni escombros antes de retirarlos del área de trabajo.</a:t>
            </a:r>
          </a:p>
        </p:txBody>
      </p:sp>
    </p:spTree>
    <p:extLst>
      <p:ext uri="{BB962C8B-B14F-4D97-AF65-F5344CB8AC3E}">
        <p14:creationId xmlns:p14="http://schemas.microsoft.com/office/powerpoint/2010/main" val="280672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1"/>
          <p:cNvSpPr>
            <a:spLocks noGrp="1" noChangeArrowheads="1"/>
          </p:cNvSpPr>
          <p:nvPr>
            <p:ph type="sldNum" sz="quarter" idx="5"/>
          </p:nvPr>
        </p:nvSpPr>
        <p:spPr>
          <a:noFill/>
        </p:spPr>
        <p:txBody>
          <a:bodyPr/>
          <a:lstStyle/>
          <a:p>
            <a:r>
              <a:rPr lang="en-US" smtClean="0"/>
              <a:t>4-</a:t>
            </a:r>
            <a:fld id="{BC8E7426-A6F9-4D19-B872-52727F6FB870}" type="slidenum">
              <a:rPr lang="en-US" smtClean="0"/>
              <a:pPr/>
              <a:t>52</a:t>
            </a:fld>
            <a:endParaRPr lang="en-US" smtClean="0"/>
          </a:p>
        </p:txBody>
      </p:sp>
      <p:sp>
        <p:nvSpPr>
          <p:cNvPr id="30723" name="Rectangle 12"/>
          <p:cNvSpPr>
            <a:spLocks noGrp="1" noChangeArrowheads="1"/>
          </p:cNvSpPr>
          <p:nvPr>
            <p:ph type="hdr" sz="quarter"/>
          </p:nvPr>
        </p:nvSpPr>
        <p:spPr>
          <a:noFill/>
        </p:spPr>
        <p:txBody>
          <a:bodyPr/>
          <a:lstStyle/>
          <a:p>
            <a:endParaRPr lang="en-US" smtClean="0"/>
          </a:p>
          <a:p>
            <a:r>
              <a:rPr lang="en-US" smtClean="0"/>
              <a:t>     </a:t>
            </a:r>
            <a:r>
              <a:rPr lang="es-ES_tradnl" smtClean="0"/>
              <a:t>Prácticas seguras con relación al plomo</a:t>
            </a:r>
            <a:r>
              <a:rPr lang="en-US" smtClean="0"/>
              <a:t> en labores de renovación, reparación y pintura</a:t>
            </a:r>
          </a:p>
        </p:txBody>
      </p:sp>
      <p:sp>
        <p:nvSpPr>
          <p:cNvPr id="30724" name="Rectangle 13"/>
          <p:cNvSpPr>
            <a:spLocks noGrp="1" noChangeArrowheads="1"/>
          </p:cNvSpPr>
          <p:nvPr>
            <p:ph type="dt" sz="quarter" idx="1"/>
          </p:nvPr>
        </p:nvSpPr>
        <p:spPr>
          <a:noFill/>
        </p:spPr>
        <p:txBody>
          <a:bodyPr/>
          <a:lstStyle/>
          <a:p>
            <a:r>
              <a:rPr lang="en-US" smtClean="0"/>
              <a:t>Octubre de 2011</a:t>
            </a:r>
          </a:p>
        </p:txBody>
      </p:sp>
      <p:sp>
        <p:nvSpPr>
          <p:cNvPr id="30725" name="Rectangle 4"/>
          <p:cNvSpPr>
            <a:spLocks noGrp="1" noRot="1" noChangeAspect="1" noChangeArrowheads="1" noTextEdit="1"/>
          </p:cNvSpPr>
          <p:nvPr>
            <p:ph type="sldImg"/>
          </p:nvPr>
        </p:nvSpPr>
        <p:spPr>
          <a:xfrm>
            <a:off x="1217613" y="663575"/>
            <a:ext cx="4649787" cy="3487738"/>
          </a:xfrm>
          <a:ln/>
        </p:spPr>
      </p:sp>
      <p:sp>
        <p:nvSpPr>
          <p:cNvPr id="30726" name="Rectangle 5"/>
          <p:cNvSpPr>
            <a:spLocks noGrp="1" noChangeArrowheads="1"/>
          </p:cNvSpPr>
          <p:nvPr>
            <p:ph type="body" idx="1"/>
          </p:nvPr>
        </p:nvSpPr>
        <p:spPr>
          <a:xfrm>
            <a:off x="803275" y="4205288"/>
            <a:ext cx="5622925" cy="4557712"/>
          </a:xfrm>
          <a:ln/>
          <a:extLst/>
        </p:spPr>
        <p:txBody>
          <a:bodyPr/>
          <a:lstStyle/>
          <a:p>
            <a:pPr>
              <a:lnSpc>
                <a:spcPct val="90000"/>
              </a:lnSpc>
              <a:spcBef>
                <a:spcPct val="10000"/>
              </a:spcBef>
              <a:defRPr/>
            </a:pPr>
            <a:r>
              <a:rPr lang="en-US" sz="1050" dirty="0" err="1" smtClean="0">
                <a:solidFill>
                  <a:srgbClr val="000000"/>
                </a:solidFill>
                <a:latin typeface="Arial" pitchFamily="34" charset="0"/>
                <a:cs typeface="Arial" pitchFamily="34" charset="0"/>
                <a:sym typeface="Times New Roman" pitchFamily="18" charset="0"/>
              </a:rPr>
              <a:t>Cubra</a:t>
            </a:r>
            <a:r>
              <a:rPr lang="en-US" sz="1050" dirty="0" smtClean="0">
                <a:solidFill>
                  <a:srgbClr val="000000"/>
                </a:solidFill>
                <a:latin typeface="Arial" pitchFamily="34" charset="0"/>
                <a:cs typeface="Arial" pitchFamily="34" charset="0"/>
                <a:sym typeface="Times New Roman" pitchFamily="18" charset="0"/>
              </a:rPr>
              <a:t> el </a:t>
            </a:r>
            <a:r>
              <a:rPr lang="en-US" sz="1050" dirty="0" err="1" smtClean="0">
                <a:solidFill>
                  <a:srgbClr val="000000"/>
                </a:solidFill>
                <a:latin typeface="Arial" pitchFamily="34" charset="0"/>
                <a:cs typeface="Arial" pitchFamily="34" charset="0"/>
                <a:sym typeface="Times New Roman" pitchFamily="18" charset="0"/>
              </a:rPr>
              <a:t>piso</a:t>
            </a:r>
            <a:r>
              <a:rPr lang="en-US" sz="1050" dirty="0" smtClean="0">
                <a:solidFill>
                  <a:srgbClr val="000000"/>
                </a:solidFill>
                <a:latin typeface="Arial" pitchFamily="34" charset="0"/>
                <a:cs typeface="Arial" pitchFamily="34" charset="0"/>
                <a:sym typeface="Times New Roman" pitchFamily="18" charset="0"/>
              </a:rPr>
              <a:t> con </a:t>
            </a:r>
            <a:r>
              <a:rPr lang="en-US" sz="1050" dirty="0" err="1" smtClean="0">
                <a:solidFill>
                  <a:srgbClr val="000000"/>
                </a:solidFill>
                <a:latin typeface="Arial" pitchFamily="34" charset="0"/>
                <a:cs typeface="Arial" pitchFamily="34" charset="0"/>
                <a:sym typeface="Times New Roman" pitchFamily="18" charset="0"/>
              </a:rPr>
              <a:t>láminas</a:t>
            </a:r>
            <a:r>
              <a:rPr lang="en-US" sz="1050" dirty="0" smtClean="0">
                <a:solidFill>
                  <a:srgbClr val="000000"/>
                </a:solidFill>
                <a:latin typeface="Arial" pitchFamily="34" charset="0"/>
                <a:cs typeface="Arial" pitchFamily="34" charset="0"/>
                <a:sym typeface="Times New Roman" pitchFamily="18" charset="0"/>
              </a:rPr>
              <a:t> </a:t>
            </a:r>
            <a:r>
              <a:rPr lang="en-US" sz="1050" dirty="0" err="1" smtClean="0">
                <a:solidFill>
                  <a:srgbClr val="000000"/>
                </a:solidFill>
                <a:latin typeface="Arial" pitchFamily="34" charset="0"/>
                <a:cs typeface="Arial" pitchFamily="34" charset="0"/>
                <a:sym typeface="Times New Roman" pitchFamily="18" charset="0"/>
              </a:rPr>
              <a:t>protectoras</a:t>
            </a:r>
            <a:endParaRPr lang="en-US" sz="1050" dirty="0" smtClean="0">
              <a:solidFill>
                <a:srgbClr val="000000"/>
              </a:solidFill>
              <a:latin typeface="Arial" pitchFamily="34" charset="0"/>
              <a:cs typeface="Arial" pitchFamily="34" charset="0"/>
              <a:sym typeface="Times New Roman" pitchFamily="18" charset="0"/>
            </a:endParaRPr>
          </a:p>
          <a:p>
            <a:pPr lvl="1">
              <a:lnSpc>
                <a:spcPct val="90000"/>
              </a:lnSpc>
              <a:spcBef>
                <a:spcPct val="10000"/>
              </a:spcBef>
              <a:defRPr/>
            </a:pPr>
            <a:r>
              <a:rPr lang="en-US" sz="800" dirty="0" err="1">
                <a:solidFill>
                  <a:srgbClr val="000000"/>
                </a:solidFill>
                <a:latin typeface="Arial" pitchFamily="34" charset="0"/>
                <a:cs typeface="Arial" pitchFamily="34" charset="0"/>
                <a:sym typeface="Times New Roman" pitchFamily="18" charset="0"/>
              </a:rPr>
              <a:t>E</a:t>
            </a:r>
            <a:r>
              <a:rPr lang="en-US" sz="800" dirty="0" err="1" smtClean="0">
                <a:solidFill>
                  <a:srgbClr val="000000"/>
                </a:solidFill>
                <a:latin typeface="Arial" pitchFamily="34" charset="0"/>
                <a:cs typeface="Arial" pitchFamily="34" charset="0"/>
                <a:sym typeface="Times New Roman" pitchFamily="18" charset="0"/>
              </a:rPr>
              <a:t>xtienda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una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lámina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protectora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sobre</a:t>
            </a:r>
            <a:r>
              <a:rPr lang="en-US" sz="800" dirty="0" smtClean="0">
                <a:solidFill>
                  <a:srgbClr val="000000"/>
                </a:solidFill>
                <a:latin typeface="Arial" pitchFamily="34" charset="0"/>
                <a:cs typeface="Arial" pitchFamily="34" charset="0"/>
                <a:sym typeface="Times New Roman" pitchFamily="18" charset="0"/>
              </a:rPr>
              <a:t> el </a:t>
            </a:r>
            <a:r>
              <a:rPr lang="en-US" sz="800" dirty="0" err="1" smtClean="0">
                <a:solidFill>
                  <a:srgbClr val="000000"/>
                </a:solidFill>
                <a:latin typeface="Arial" pitchFamily="34" charset="0"/>
                <a:cs typeface="Arial" pitchFamily="34" charset="0"/>
                <a:sym typeface="Times New Roman" pitchFamily="18" charset="0"/>
              </a:rPr>
              <a:t>piso</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debajo</a:t>
            </a:r>
            <a:r>
              <a:rPr lang="en-US" sz="800" dirty="0" smtClean="0">
                <a:solidFill>
                  <a:srgbClr val="000000"/>
                </a:solidFill>
                <a:latin typeface="Arial" pitchFamily="34" charset="0"/>
                <a:cs typeface="Arial" pitchFamily="34" charset="0"/>
                <a:sym typeface="Times New Roman" pitchFamily="18" charset="0"/>
              </a:rPr>
              <a:t> del </a:t>
            </a:r>
            <a:r>
              <a:rPr lang="en-US" sz="800" dirty="0" err="1" smtClean="0">
                <a:solidFill>
                  <a:srgbClr val="000000"/>
                </a:solidFill>
                <a:latin typeface="Arial" pitchFamily="34" charset="0"/>
                <a:cs typeface="Arial" pitchFamily="34" charset="0"/>
                <a:sym typeface="Times New Roman" pitchFamily="18" charset="0"/>
              </a:rPr>
              <a:t>área</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trabajo</a:t>
            </a:r>
            <a:r>
              <a:rPr lang="en-US" sz="800" dirty="0" smtClean="0">
                <a:solidFill>
                  <a:srgbClr val="000000"/>
                </a:solidFill>
                <a:latin typeface="Arial" pitchFamily="34" charset="0"/>
                <a:cs typeface="Arial" pitchFamily="34" charset="0"/>
                <a:sym typeface="Times New Roman" pitchFamily="18" charset="0"/>
              </a:rPr>
              <a:t> hasta al </a:t>
            </a:r>
            <a:r>
              <a:rPr lang="en-US" sz="800" dirty="0" err="1" smtClean="0">
                <a:solidFill>
                  <a:srgbClr val="000000"/>
                </a:solidFill>
                <a:latin typeface="Arial" pitchFamily="34" charset="0"/>
                <a:cs typeface="Arial" pitchFamily="34" charset="0"/>
                <a:sym typeface="Times New Roman" pitchFamily="18" charset="0"/>
              </a:rPr>
              <a:t>menos</a:t>
            </a:r>
            <a:r>
              <a:rPr lang="en-US" sz="800" dirty="0" smtClean="0">
                <a:solidFill>
                  <a:srgbClr val="000000"/>
                </a:solidFill>
                <a:latin typeface="Arial" pitchFamily="34" charset="0"/>
                <a:cs typeface="Arial" pitchFamily="34" charset="0"/>
                <a:sym typeface="Times New Roman" pitchFamily="18" charset="0"/>
              </a:rPr>
              <a:t> 10 pies de </a:t>
            </a:r>
            <a:r>
              <a:rPr lang="en-US" sz="800" dirty="0" err="1" smtClean="0">
                <a:solidFill>
                  <a:srgbClr val="000000"/>
                </a:solidFill>
                <a:latin typeface="Arial" pitchFamily="34" charset="0"/>
                <a:cs typeface="Arial" pitchFamily="34" charset="0"/>
                <a:sym typeface="Times New Roman" pitchFamily="18" charset="0"/>
              </a:rPr>
              <a:t>distancia</a:t>
            </a:r>
            <a:r>
              <a:rPr lang="en-US" sz="800" dirty="0" smtClean="0">
                <a:solidFill>
                  <a:srgbClr val="000000"/>
                </a:solidFill>
                <a:latin typeface="Arial" pitchFamily="34" charset="0"/>
                <a:cs typeface="Arial" pitchFamily="34" charset="0"/>
                <a:sym typeface="Times New Roman" pitchFamily="18" charset="0"/>
              </a:rPr>
              <a:t> de la </a:t>
            </a:r>
            <a:r>
              <a:rPr lang="en-US" sz="800" dirty="0" err="1" smtClean="0">
                <a:solidFill>
                  <a:srgbClr val="000000"/>
                </a:solidFill>
                <a:latin typeface="Arial" pitchFamily="34" charset="0"/>
                <a:cs typeface="Arial" pitchFamily="34" charset="0"/>
                <a:sym typeface="Times New Roman" pitchFamily="18" charset="0"/>
              </a:rPr>
              <a:t>vivienda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Esto</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crea</a:t>
            </a:r>
            <a:r>
              <a:rPr lang="en-US" sz="800" dirty="0" smtClean="0">
                <a:solidFill>
                  <a:srgbClr val="000000"/>
                </a:solidFill>
                <a:latin typeface="Arial" pitchFamily="34" charset="0"/>
                <a:cs typeface="Arial" pitchFamily="34" charset="0"/>
                <a:sym typeface="Times New Roman" pitchFamily="18" charset="0"/>
              </a:rPr>
              <a:t> un </a:t>
            </a:r>
            <a:r>
              <a:rPr lang="en-US" sz="800" dirty="0" err="1" smtClean="0">
                <a:solidFill>
                  <a:srgbClr val="000000"/>
                </a:solidFill>
                <a:latin typeface="Arial" pitchFamily="34" charset="0"/>
                <a:cs typeface="Arial" pitchFamily="34" charset="0"/>
                <a:sym typeface="Times New Roman" pitchFamily="18" charset="0"/>
              </a:rPr>
              <a:t>área</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trabajo</a:t>
            </a:r>
            <a:r>
              <a:rPr lang="en-US" sz="800" dirty="0" smtClean="0">
                <a:solidFill>
                  <a:srgbClr val="000000"/>
                </a:solidFill>
                <a:latin typeface="Arial" pitchFamily="34" charset="0"/>
                <a:cs typeface="Arial" pitchFamily="34" charset="0"/>
                <a:sym typeface="Times New Roman" pitchFamily="18" charset="0"/>
              </a:rPr>
              <a:t> visible y </a:t>
            </a:r>
            <a:r>
              <a:rPr lang="en-US" sz="800" dirty="0" err="1" smtClean="0">
                <a:solidFill>
                  <a:srgbClr val="000000"/>
                </a:solidFill>
                <a:latin typeface="Arial" pitchFamily="34" charset="0"/>
                <a:cs typeface="Arial" pitchFamily="34" charset="0"/>
                <a:sym typeface="Times New Roman" pitchFamily="18" charset="0"/>
              </a:rPr>
              <a:t>ayuda</a:t>
            </a:r>
            <a:r>
              <a:rPr lang="en-US" sz="800" dirty="0" smtClean="0">
                <a:solidFill>
                  <a:srgbClr val="000000"/>
                </a:solidFill>
                <a:latin typeface="Arial" pitchFamily="34" charset="0"/>
                <a:cs typeface="Arial" pitchFamily="34" charset="0"/>
                <a:sym typeface="Times New Roman" pitchFamily="18" charset="0"/>
              </a:rPr>
              <a:t> a </a:t>
            </a:r>
            <a:r>
              <a:rPr lang="en-US" sz="800" dirty="0" err="1" smtClean="0">
                <a:solidFill>
                  <a:srgbClr val="000000"/>
                </a:solidFill>
                <a:latin typeface="Arial" pitchFamily="34" charset="0"/>
                <a:cs typeface="Arial" pitchFamily="34" charset="0"/>
                <a:sym typeface="Times New Roman" pitchFamily="18" charset="0"/>
              </a:rPr>
              <a:t>recordar</a:t>
            </a:r>
            <a:r>
              <a:rPr lang="en-US" sz="800" dirty="0" smtClean="0">
                <a:solidFill>
                  <a:srgbClr val="000000"/>
                </a:solidFill>
                <a:latin typeface="Arial" pitchFamily="34" charset="0"/>
                <a:cs typeface="Arial" pitchFamily="34" charset="0"/>
                <a:sym typeface="Times New Roman" pitchFamily="18" charset="0"/>
              </a:rPr>
              <a:t> a los </a:t>
            </a:r>
            <a:r>
              <a:rPr lang="en-US" sz="800" dirty="0" err="1" smtClean="0">
                <a:solidFill>
                  <a:srgbClr val="000000"/>
                </a:solidFill>
                <a:latin typeface="Arial" pitchFamily="34" charset="0"/>
                <a:cs typeface="Arial" pitchFamily="34" charset="0"/>
                <a:sym typeface="Times New Roman" pitchFamily="18" charset="0"/>
              </a:rPr>
              <a:t>residentes</a:t>
            </a:r>
            <a:r>
              <a:rPr lang="en-US" sz="800" dirty="0" smtClean="0">
                <a:solidFill>
                  <a:srgbClr val="000000"/>
                </a:solidFill>
                <a:latin typeface="Arial" pitchFamily="34" charset="0"/>
                <a:cs typeface="Arial" pitchFamily="34" charset="0"/>
                <a:sym typeface="Times New Roman" pitchFamily="18" charset="0"/>
              </a:rPr>
              <a:t> y </a:t>
            </a:r>
            <a:r>
              <a:rPr lang="en-US" sz="800" dirty="0" err="1" smtClean="0">
                <a:solidFill>
                  <a:srgbClr val="000000"/>
                </a:solidFill>
                <a:latin typeface="Arial" pitchFamily="34" charset="0"/>
                <a:cs typeface="Arial" pitchFamily="34" charset="0"/>
                <a:sym typeface="Times New Roman" pitchFamily="18" charset="0"/>
              </a:rPr>
              <a:t>transeúntes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que</a:t>
            </a:r>
            <a:r>
              <a:rPr lang="en-US" sz="800" dirty="0" smtClean="0">
                <a:solidFill>
                  <a:srgbClr val="000000"/>
                </a:solidFill>
                <a:latin typeface="Arial" pitchFamily="34" charset="0"/>
                <a:cs typeface="Arial" pitchFamily="34" charset="0"/>
                <a:sym typeface="Times New Roman" pitchFamily="18" charset="0"/>
              </a:rPr>
              <a:t> no </a:t>
            </a:r>
            <a:r>
              <a:rPr lang="en-US" sz="800" dirty="0" err="1" smtClean="0">
                <a:solidFill>
                  <a:srgbClr val="000000"/>
                </a:solidFill>
                <a:latin typeface="Arial" pitchFamily="34" charset="0"/>
                <a:cs typeface="Arial" pitchFamily="34" charset="0"/>
                <a:sym typeface="Times New Roman" pitchFamily="18" charset="0"/>
              </a:rPr>
              <a:t>deben</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ingresar</a:t>
            </a:r>
            <a:r>
              <a:rPr lang="en-US" sz="800" dirty="0" smtClean="0">
                <a:solidFill>
                  <a:srgbClr val="000000"/>
                </a:solidFill>
                <a:latin typeface="Arial" pitchFamily="34" charset="0"/>
                <a:cs typeface="Arial" pitchFamily="34" charset="0"/>
                <a:sym typeface="Times New Roman" pitchFamily="18" charset="0"/>
              </a:rPr>
              <a:t> </a:t>
            </a:r>
            <a:r>
              <a:rPr lang="es-ES_tradnl" sz="800" dirty="0" smtClean="0">
                <a:solidFill>
                  <a:srgbClr val="000000"/>
                </a:solidFill>
                <a:latin typeface="Arial" pitchFamily="34" charset="0"/>
                <a:cs typeface="Arial" pitchFamily="34" charset="0"/>
                <a:sym typeface="Times New Roman" pitchFamily="18" charset="0"/>
              </a:rPr>
              <a:t>en el </a:t>
            </a:r>
            <a:r>
              <a:rPr lang="en-US" sz="800" dirty="0" err="1" smtClean="0">
                <a:solidFill>
                  <a:srgbClr val="000000"/>
                </a:solidFill>
                <a:latin typeface="Arial" pitchFamily="34" charset="0"/>
                <a:cs typeface="Arial" pitchFamily="34" charset="0"/>
                <a:sym typeface="Times New Roman" pitchFamily="18" charset="0"/>
              </a:rPr>
              <a:t>área</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trabajo</a:t>
            </a:r>
            <a:r>
              <a:rPr lang="en-US" sz="800" dirty="0" smtClean="0">
                <a:solidFill>
                  <a:srgbClr val="000000"/>
                </a:solidFill>
                <a:latin typeface="Arial" pitchFamily="34" charset="0"/>
                <a:cs typeface="Arial" pitchFamily="34" charset="0"/>
                <a:sym typeface="Times New Roman" pitchFamily="18" charset="0"/>
              </a:rPr>
              <a:t> a </a:t>
            </a:r>
            <a:r>
              <a:rPr lang="en-US" sz="800" dirty="0" err="1" smtClean="0">
                <a:solidFill>
                  <a:srgbClr val="000000"/>
                </a:solidFill>
                <a:latin typeface="Arial" pitchFamily="34" charset="0"/>
                <a:cs typeface="Arial" pitchFamily="34" charset="0"/>
                <a:sym typeface="Times New Roman" pitchFamily="18" charset="0"/>
              </a:rPr>
              <a:t>menos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que</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tengan</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una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necesidad</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imperiosa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Extienda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aún</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más</a:t>
            </a:r>
            <a:r>
              <a:rPr lang="en-US" sz="800" dirty="0" smtClean="0">
                <a:solidFill>
                  <a:srgbClr val="000000"/>
                </a:solidFill>
                <a:latin typeface="Arial" pitchFamily="34" charset="0"/>
                <a:cs typeface="Arial" pitchFamily="34" charset="0"/>
                <a:sym typeface="Times New Roman" pitchFamily="18" charset="0"/>
              </a:rPr>
              <a:t> el </a:t>
            </a:r>
            <a:r>
              <a:rPr lang="en-US" sz="800" dirty="0" err="1" smtClean="0">
                <a:solidFill>
                  <a:srgbClr val="000000"/>
                </a:solidFill>
                <a:latin typeface="Arial" pitchFamily="34" charset="0"/>
                <a:cs typeface="Arial" pitchFamily="34" charset="0"/>
                <a:sym typeface="Times New Roman" pitchFamily="18" charset="0"/>
              </a:rPr>
              <a:t>área</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trabajo</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si</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es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necesario</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para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recoger</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polvo</a:t>
            </a:r>
            <a:r>
              <a:rPr lang="en-US" sz="800" dirty="0" smtClean="0">
                <a:solidFill>
                  <a:srgbClr val="000000"/>
                </a:solidFill>
                <a:latin typeface="Arial" pitchFamily="34" charset="0"/>
                <a:cs typeface="Arial" pitchFamily="34" charset="0"/>
                <a:sym typeface="Times New Roman" pitchFamily="18" charset="0"/>
              </a:rPr>
              <a:t> y </a:t>
            </a:r>
            <a:r>
              <a:rPr lang="en-US" sz="800" dirty="0" err="1" smtClean="0">
                <a:solidFill>
                  <a:srgbClr val="000000"/>
                </a:solidFill>
                <a:latin typeface="Arial" pitchFamily="34" charset="0"/>
                <a:cs typeface="Arial" pitchFamily="34" charset="0"/>
                <a:sym typeface="Times New Roman" pitchFamily="18" charset="0"/>
              </a:rPr>
              <a:t>escombros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por</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ejemplo</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cuando</a:t>
            </a:r>
            <a:r>
              <a:rPr lang="en-US" sz="800" dirty="0" smtClean="0">
                <a:solidFill>
                  <a:srgbClr val="000000"/>
                </a:solidFill>
                <a:latin typeface="Arial" pitchFamily="34" charset="0"/>
                <a:cs typeface="Arial" pitchFamily="34" charset="0"/>
                <a:sym typeface="Times New Roman" pitchFamily="18" charset="0"/>
              </a:rPr>
              <a:t> se </a:t>
            </a:r>
            <a:r>
              <a:rPr lang="en-US" sz="800" dirty="0" err="1" smtClean="0">
                <a:solidFill>
                  <a:srgbClr val="000000"/>
                </a:solidFill>
                <a:latin typeface="Arial" pitchFamily="34" charset="0"/>
                <a:cs typeface="Arial" pitchFamily="34" charset="0"/>
                <a:sym typeface="Times New Roman" pitchFamily="18" charset="0"/>
              </a:rPr>
              <a:t>altera</a:t>
            </a:r>
            <a:r>
              <a:rPr lang="en-US" sz="800" dirty="0" smtClean="0">
                <a:solidFill>
                  <a:srgbClr val="000000"/>
                </a:solidFill>
                <a:latin typeface="Arial" pitchFamily="34" charset="0"/>
                <a:cs typeface="Arial" pitchFamily="34" charset="0"/>
                <a:sym typeface="Times New Roman" pitchFamily="18" charset="0"/>
              </a:rPr>
              <a:t> la </a:t>
            </a:r>
            <a:r>
              <a:rPr lang="en-US" sz="800" dirty="0" err="1" smtClean="0">
                <a:solidFill>
                  <a:srgbClr val="000000"/>
                </a:solidFill>
                <a:latin typeface="Arial" pitchFamily="34" charset="0"/>
                <a:cs typeface="Arial" pitchFamily="34" charset="0"/>
                <a:sym typeface="Times New Roman" pitchFamily="18" charset="0"/>
              </a:rPr>
              <a:t>pintura</a:t>
            </a:r>
            <a:r>
              <a:rPr lang="en-US" sz="800" dirty="0" smtClean="0">
                <a:solidFill>
                  <a:srgbClr val="000000"/>
                </a:solidFill>
                <a:latin typeface="Arial" pitchFamily="34" charset="0"/>
                <a:cs typeface="Arial" pitchFamily="34" charset="0"/>
                <a:sym typeface="Times New Roman" pitchFamily="18" charset="0"/>
              </a:rPr>
              <a:t> del </a:t>
            </a:r>
            <a:r>
              <a:rPr lang="en-US" sz="800" dirty="0" err="1" smtClean="0">
                <a:solidFill>
                  <a:srgbClr val="000000"/>
                </a:solidFill>
                <a:latin typeface="Arial" pitchFamily="34" charset="0"/>
                <a:cs typeface="Arial" pitchFamily="34" charset="0"/>
                <a:sym typeface="Times New Roman" pitchFamily="18" charset="0"/>
              </a:rPr>
              <a:t>segundo</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piso</a:t>
            </a:r>
            <a:r>
              <a:rPr lang="en-US" sz="800" dirty="0" smtClean="0">
                <a:solidFill>
                  <a:srgbClr val="000000"/>
                </a:solidFill>
                <a:latin typeface="Arial" pitchFamily="34" charset="0"/>
                <a:cs typeface="Arial" pitchFamily="34" charset="0"/>
                <a:sym typeface="Times New Roman" pitchFamily="18" charset="0"/>
              </a:rPr>
              <a:t> de un </a:t>
            </a:r>
            <a:r>
              <a:rPr lang="en-US" sz="800" dirty="0" err="1" smtClean="0">
                <a:solidFill>
                  <a:srgbClr val="000000"/>
                </a:solidFill>
                <a:latin typeface="Arial" pitchFamily="34" charset="0"/>
                <a:cs typeface="Arial" pitchFamily="34" charset="0"/>
                <a:sym typeface="Times New Roman" pitchFamily="18" charset="0"/>
              </a:rPr>
              <a:t>edificio</a:t>
            </a:r>
            <a:r>
              <a:rPr lang="en-US" sz="800" dirty="0" smtClean="0">
                <a:solidFill>
                  <a:srgbClr val="000000"/>
                </a:solidFill>
                <a:latin typeface="Arial" pitchFamily="34" charset="0"/>
                <a:cs typeface="Arial" pitchFamily="34" charset="0"/>
                <a:sym typeface="Times New Roman" pitchFamily="18" charset="0"/>
              </a:rPr>
              <a:t>. Nota: Las </a:t>
            </a:r>
            <a:r>
              <a:rPr lang="en-US" sz="800" dirty="0" err="1" smtClean="0">
                <a:solidFill>
                  <a:srgbClr val="000000"/>
                </a:solidFill>
                <a:latin typeface="Arial" pitchFamily="34" charset="0"/>
                <a:cs typeface="Arial" pitchFamily="34" charset="0"/>
                <a:sym typeface="Times New Roman" pitchFamily="18" charset="0"/>
              </a:rPr>
              <a:t>láminas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protectoras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negras</a:t>
            </a:r>
            <a:r>
              <a:rPr lang="en-US" sz="800" dirty="0" smtClean="0">
                <a:solidFill>
                  <a:srgbClr val="000000"/>
                </a:solidFill>
                <a:latin typeface="Arial" pitchFamily="34" charset="0"/>
                <a:cs typeface="Arial" pitchFamily="34" charset="0"/>
                <a:sym typeface="Times New Roman" pitchFamily="18" charset="0"/>
              </a:rPr>
              <a:t> y </a:t>
            </a:r>
            <a:r>
              <a:rPr lang="en-US" sz="800" dirty="0" err="1" smtClean="0">
                <a:solidFill>
                  <a:srgbClr val="000000"/>
                </a:solidFill>
                <a:latin typeface="Arial" pitchFamily="34" charset="0"/>
                <a:cs typeface="Arial" pitchFamily="34" charset="0"/>
                <a:sym typeface="Times New Roman" pitchFamily="18" charset="0"/>
              </a:rPr>
              <a:t>transparentes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pueden</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acabar</a:t>
            </a:r>
            <a:r>
              <a:rPr lang="en-US" sz="800" dirty="0" smtClean="0">
                <a:solidFill>
                  <a:srgbClr val="000000"/>
                </a:solidFill>
                <a:latin typeface="Arial" pitchFamily="34" charset="0"/>
                <a:cs typeface="Arial" pitchFamily="34" charset="0"/>
                <a:sym typeface="Times New Roman" pitchFamily="18" charset="0"/>
              </a:rPr>
              <a:t> con la </a:t>
            </a:r>
            <a:r>
              <a:rPr lang="en-US" sz="800" dirty="0" err="1" smtClean="0">
                <a:solidFill>
                  <a:srgbClr val="000000"/>
                </a:solidFill>
                <a:latin typeface="Arial" pitchFamily="34" charset="0"/>
                <a:cs typeface="Arial" pitchFamily="34" charset="0"/>
                <a:sym typeface="Times New Roman" pitchFamily="18" charset="0"/>
              </a:rPr>
              <a:t>vida</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las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plantas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debido</a:t>
            </a:r>
            <a:r>
              <a:rPr lang="en-US" sz="800" dirty="0" smtClean="0">
                <a:solidFill>
                  <a:srgbClr val="000000"/>
                </a:solidFill>
                <a:latin typeface="Arial" pitchFamily="34" charset="0"/>
                <a:cs typeface="Arial" pitchFamily="34" charset="0"/>
                <a:sym typeface="Times New Roman" pitchFamily="18" charset="0"/>
              </a:rPr>
              <a:t> al </a:t>
            </a:r>
            <a:r>
              <a:rPr lang="en-US" sz="800" dirty="0" err="1" smtClean="0">
                <a:solidFill>
                  <a:srgbClr val="000000"/>
                </a:solidFill>
                <a:latin typeface="Arial" pitchFamily="34" charset="0"/>
                <a:cs typeface="Arial" pitchFamily="34" charset="0"/>
                <a:sym typeface="Times New Roman" pitchFamily="18" charset="0"/>
              </a:rPr>
              <a:t>calentamiento</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excesivo</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Considere</a:t>
            </a:r>
            <a:r>
              <a:rPr lang="en-US" sz="800" dirty="0" smtClean="0">
                <a:solidFill>
                  <a:srgbClr val="000000"/>
                </a:solidFill>
                <a:latin typeface="Arial" pitchFamily="34" charset="0"/>
                <a:cs typeface="Arial" pitchFamily="34" charset="0"/>
                <a:sym typeface="Times New Roman" pitchFamily="18" charset="0"/>
              </a:rPr>
              <a:t> </a:t>
            </a:r>
            <a:r>
              <a:rPr lang="es-ES_tradnl" sz="800" dirty="0" smtClean="0">
                <a:solidFill>
                  <a:srgbClr val="000000"/>
                </a:solidFill>
                <a:latin typeface="Arial" pitchFamily="34" charset="0"/>
                <a:cs typeface="Arial" pitchFamily="34" charset="0"/>
                <a:sym typeface="Times New Roman" pitchFamily="18" charset="0"/>
              </a:rPr>
              <a:t>el uso de </a:t>
            </a:r>
            <a:r>
              <a:rPr lang="en-US" sz="800" dirty="0" err="1" smtClean="0">
                <a:solidFill>
                  <a:srgbClr val="000000"/>
                </a:solidFill>
                <a:latin typeface="Arial" pitchFamily="34" charset="0"/>
                <a:cs typeface="Arial" pitchFamily="34" charset="0"/>
                <a:sym typeface="Times New Roman" pitchFamily="18" charset="0"/>
              </a:rPr>
              <a:t>láminas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plásticas</a:t>
            </a:r>
            <a:r>
              <a:rPr lang="en-US" sz="800" dirty="0" smtClean="0">
                <a:solidFill>
                  <a:srgbClr val="000000"/>
                </a:solidFill>
                <a:latin typeface="Arial" pitchFamily="34" charset="0"/>
                <a:cs typeface="Arial" pitchFamily="34" charset="0"/>
                <a:sym typeface="Times New Roman" pitchFamily="18" charset="0"/>
              </a:rPr>
              <a:t> de color </a:t>
            </a:r>
            <a:r>
              <a:rPr lang="en-US" sz="800" dirty="0" err="1" smtClean="0">
                <a:solidFill>
                  <a:srgbClr val="000000"/>
                </a:solidFill>
                <a:latin typeface="Arial" pitchFamily="34" charset="0"/>
                <a:cs typeface="Arial" pitchFamily="34" charset="0"/>
                <a:sym typeface="Times New Roman" pitchFamily="18" charset="0"/>
              </a:rPr>
              <a:t>blanco</a:t>
            </a:r>
            <a:r>
              <a:rPr lang="en-US" sz="800" dirty="0" smtClean="0">
                <a:solidFill>
                  <a:srgbClr val="000000"/>
                </a:solidFill>
                <a:latin typeface="Arial" pitchFamily="34" charset="0"/>
                <a:cs typeface="Arial" pitchFamily="34" charset="0"/>
                <a:sym typeface="Times New Roman" pitchFamily="18" charset="0"/>
              </a:rPr>
              <a:t> en </a:t>
            </a:r>
            <a:r>
              <a:rPr lang="en-US" sz="800" dirty="0" err="1" smtClean="0">
                <a:solidFill>
                  <a:srgbClr val="000000"/>
                </a:solidFill>
                <a:latin typeface="Arial" pitchFamily="34" charset="0"/>
                <a:cs typeface="Arial" pitchFamily="34" charset="0"/>
                <a:sym typeface="Times New Roman" pitchFamily="18" charset="0"/>
              </a:rPr>
              <a:t>su</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lugar</a:t>
            </a:r>
            <a:r>
              <a:rPr lang="en-US" sz="800" dirty="0" smtClean="0">
                <a:solidFill>
                  <a:srgbClr val="000000"/>
                </a:solidFill>
                <a:latin typeface="Arial" pitchFamily="34" charset="0"/>
                <a:cs typeface="Arial" pitchFamily="34" charset="0"/>
                <a:sym typeface="Times New Roman" pitchFamily="18" charset="0"/>
              </a:rPr>
              <a:t>.</a:t>
            </a:r>
          </a:p>
          <a:p>
            <a:pPr lvl="1">
              <a:lnSpc>
                <a:spcPct val="90000"/>
              </a:lnSpc>
              <a:spcBef>
                <a:spcPct val="10000"/>
              </a:spcBef>
              <a:defRPr/>
            </a:pPr>
            <a:r>
              <a:rPr lang="en-US" sz="800" b="1" dirty="0" err="1" smtClean="0">
                <a:solidFill>
                  <a:srgbClr val="000000"/>
                </a:solidFill>
                <a:latin typeface="Arial" pitchFamily="34" charset="0"/>
                <a:cs typeface="Arial" pitchFamily="34" charset="0"/>
                <a:sym typeface="Times New Roman" pitchFamily="18" charset="0"/>
              </a:rPr>
              <a:t>Recuerde</a:t>
            </a:r>
            <a:r>
              <a:rPr lang="en-US" sz="800" b="1" dirty="0" smtClean="0">
                <a:solidFill>
                  <a:srgbClr val="000000"/>
                </a:solidFill>
                <a:latin typeface="Arial" pitchFamily="34" charset="0"/>
                <a:cs typeface="Arial" pitchFamily="34" charset="0"/>
                <a:sym typeface="Times New Roman" pitchFamily="18" charset="0"/>
              </a:rPr>
              <a:t> </a:t>
            </a:r>
            <a:r>
              <a:rPr lang="en-US" sz="800" b="1" dirty="0" err="1" smtClean="0">
                <a:solidFill>
                  <a:srgbClr val="000000"/>
                </a:solidFill>
                <a:latin typeface="Arial" pitchFamily="34" charset="0"/>
                <a:cs typeface="Arial" pitchFamily="34" charset="0"/>
                <a:sym typeface="Times New Roman" pitchFamily="18" charset="0"/>
              </a:rPr>
              <a:t>que</a:t>
            </a:r>
            <a:r>
              <a:rPr lang="en-US" sz="800" b="1" dirty="0" smtClean="0">
                <a:solidFill>
                  <a:srgbClr val="000000"/>
                </a:solidFill>
                <a:latin typeface="Arial" pitchFamily="34" charset="0"/>
                <a:cs typeface="Arial" pitchFamily="34" charset="0"/>
                <a:sym typeface="Times New Roman" pitchFamily="18" charset="0"/>
              </a:rPr>
              <a:t> los </a:t>
            </a:r>
            <a:r>
              <a:rPr lang="en-US" sz="800" b="1" dirty="0" err="1" smtClean="0">
                <a:solidFill>
                  <a:srgbClr val="000000"/>
                </a:solidFill>
                <a:latin typeface="Arial" pitchFamily="34" charset="0"/>
                <a:cs typeface="Arial" pitchFamily="34" charset="0"/>
                <a:sym typeface="Times New Roman" pitchFamily="18" charset="0"/>
              </a:rPr>
              <a:t>niños</a:t>
            </a:r>
            <a:r>
              <a:rPr lang="en-US" sz="800" b="1" dirty="0" smtClean="0">
                <a:solidFill>
                  <a:srgbClr val="000000"/>
                </a:solidFill>
                <a:latin typeface="Arial" pitchFamily="34" charset="0"/>
                <a:cs typeface="Arial" pitchFamily="34" charset="0"/>
                <a:sym typeface="Times New Roman" pitchFamily="18" charset="0"/>
              </a:rPr>
              <a:t> </a:t>
            </a:r>
            <a:r>
              <a:rPr lang="en-US" sz="800" b="1" dirty="0" err="1" smtClean="0">
                <a:solidFill>
                  <a:srgbClr val="000000"/>
                </a:solidFill>
                <a:latin typeface="Arial" pitchFamily="34" charset="0"/>
                <a:cs typeface="Arial" pitchFamily="34" charset="0"/>
                <a:sym typeface="Times New Roman" pitchFamily="18" charset="0"/>
              </a:rPr>
              <a:t>generalmente</a:t>
            </a:r>
            <a:r>
              <a:rPr lang="en-US" sz="800" b="1" dirty="0" smtClean="0">
                <a:solidFill>
                  <a:srgbClr val="000000"/>
                </a:solidFill>
                <a:latin typeface="Arial" pitchFamily="34" charset="0"/>
                <a:cs typeface="Arial" pitchFamily="34" charset="0"/>
                <a:sym typeface="Times New Roman" pitchFamily="18" charset="0"/>
              </a:rPr>
              <a:t> </a:t>
            </a:r>
            <a:r>
              <a:rPr lang="en-US" sz="800" b="1" dirty="0" err="1" smtClean="0">
                <a:solidFill>
                  <a:srgbClr val="000000"/>
                </a:solidFill>
                <a:latin typeface="Arial" pitchFamily="34" charset="0"/>
                <a:cs typeface="Arial" pitchFamily="34" charset="0"/>
                <a:sym typeface="Times New Roman" pitchFamily="18" charset="0"/>
              </a:rPr>
              <a:t>juegan</a:t>
            </a:r>
            <a:r>
              <a:rPr lang="en-US" sz="800" b="1" dirty="0" smtClean="0">
                <a:solidFill>
                  <a:srgbClr val="000000"/>
                </a:solidFill>
                <a:latin typeface="Arial" pitchFamily="34" charset="0"/>
                <a:cs typeface="Arial" pitchFamily="34" charset="0"/>
                <a:sym typeface="Times New Roman" pitchFamily="18" charset="0"/>
              </a:rPr>
              <a:t> en la </a:t>
            </a:r>
            <a:r>
              <a:rPr lang="en-US" sz="800" b="1" dirty="0" err="1" smtClean="0">
                <a:solidFill>
                  <a:srgbClr val="000000"/>
                </a:solidFill>
                <a:latin typeface="Arial" pitchFamily="34" charset="0"/>
                <a:cs typeface="Arial" pitchFamily="34" charset="0"/>
                <a:sym typeface="Times New Roman" pitchFamily="18" charset="0"/>
              </a:rPr>
              <a:t>tierra</a:t>
            </a:r>
            <a:r>
              <a:rPr lang="en-US" sz="800" b="1" dirty="0" smtClean="0">
                <a:solidFill>
                  <a:srgbClr val="000000"/>
                </a:solidFill>
                <a:latin typeface="Arial" pitchFamily="34" charset="0"/>
                <a:cs typeface="Arial" pitchFamily="34" charset="0"/>
                <a:sym typeface="Times New Roman" pitchFamily="18" charset="0"/>
              </a:rPr>
              <a:t> </a:t>
            </a:r>
            <a:r>
              <a:rPr lang="en-US" sz="800" dirty="0" smtClean="0">
                <a:solidFill>
                  <a:srgbClr val="000000"/>
                </a:solidFill>
                <a:latin typeface="Arial" pitchFamily="34" charset="0"/>
                <a:cs typeface="Arial" pitchFamily="34" charset="0"/>
                <a:sym typeface="Times New Roman" pitchFamily="18" charset="0"/>
              </a:rPr>
              <a:t>y </a:t>
            </a:r>
            <a:r>
              <a:rPr lang="en-US" sz="800" dirty="0" err="1" smtClean="0">
                <a:solidFill>
                  <a:srgbClr val="000000"/>
                </a:solidFill>
                <a:latin typeface="Arial" pitchFamily="34" charset="0"/>
                <a:cs typeface="Arial" pitchFamily="34" charset="0"/>
                <a:sym typeface="Times New Roman" pitchFamily="18" charset="0"/>
              </a:rPr>
              <a:t>que</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pueden</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llevarse</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las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manos</a:t>
            </a:r>
            <a:r>
              <a:rPr lang="en-US" sz="800" dirty="0" smtClean="0">
                <a:solidFill>
                  <a:srgbClr val="000000"/>
                </a:solidFill>
                <a:latin typeface="Arial" pitchFamily="34" charset="0"/>
                <a:cs typeface="Arial" pitchFamily="34" charset="0"/>
                <a:sym typeface="Times New Roman" pitchFamily="18" charset="0"/>
              </a:rPr>
              <a:t> a la </a:t>
            </a:r>
            <a:r>
              <a:rPr lang="en-US" sz="800" dirty="0" err="1" smtClean="0">
                <a:solidFill>
                  <a:srgbClr val="000000"/>
                </a:solidFill>
                <a:latin typeface="Arial" pitchFamily="34" charset="0"/>
                <a:cs typeface="Arial" pitchFamily="34" charset="0"/>
                <a:sym typeface="Times New Roman" pitchFamily="18" charset="0"/>
              </a:rPr>
              <a:t>boca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mientras</a:t>
            </a:r>
            <a:r>
              <a:rPr lang="en-US" sz="800" dirty="0" smtClean="0">
                <a:solidFill>
                  <a:srgbClr val="000000"/>
                </a:solidFill>
                <a:latin typeface="Arial" pitchFamily="34" charset="0"/>
                <a:cs typeface="Arial" pitchFamily="34" charset="0"/>
                <a:sym typeface="Times New Roman" pitchFamily="18" charset="0"/>
              </a:rPr>
              <a:t> lo </a:t>
            </a:r>
            <a:r>
              <a:rPr lang="en-US" sz="800" dirty="0" err="1" smtClean="0">
                <a:solidFill>
                  <a:srgbClr val="000000"/>
                </a:solidFill>
                <a:latin typeface="Arial" pitchFamily="34" charset="0"/>
                <a:cs typeface="Arial" pitchFamily="34" charset="0"/>
                <a:sym typeface="Times New Roman" pitchFamily="18" charset="0"/>
              </a:rPr>
              <a:t>hacen</a:t>
            </a:r>
            <a:r>
              <a:rPr lang="en-US" sz="800" dirty="0" smtClean="0">
                <a:solidFill>
                  <a:srgbClr val="000000"/>
                </a:solidFill>
                <a:latin typeface="Arial" pitchFamily="34" charset="0"/>
                <a:cs typeface="Arial" pitchFamily="34" charset="0"/>
                <a:sym typeface="Times New Roman" pitchFamily="18" charset="0"/>
              </a:rPr>
              <a:t>. La </a:t>
            </a:r>
            <a:r>
              <a:rPr lang="en-US" sz="800" dirty="0" err="1" smtClean="0">
                <a:solidFill>
                  <a:srgbClr val="000000"/>
                </a:solidFill>
                <a:latin typeface="Arial" pitchFamily="34" charset="0"/>
                <a:cs typeface="Arial" pitchFamily="34" charset="0"/>
                <a:sym typeface="Times New Roman" pitchFamily="18" charset="0"/>
              </a:rPr>
              <a:t>tierra</a:t>
            </a:r>
            <a:r>
              <a:rPr lang="en-US" sz="800" dirty="0" smtClean="0">
                <a:solidFill>
                  <a:srgbClr val="000000"/>
                </a:solidFill>
                <a:latin typeface="Arial" pitchFamily="34" charset="0"/>
                <a:cs typeface="Arial" pitchFamily="34" charset="0"/>
                <a:sym typeface="Times New Roman" pitchFamily="18" charset="0"/>
              </a:rPr>
              <a:t>, el </a:t>
            </a:r>
            <a:r>
              <a:rPr lang="en-US" sz="800" dirty="0" err="1" smtClean="0">
                <a:solidFill>
                  <a:srgbClr val="000000"/>
                </a:solidFill>
                <a:latin typeface="Arial" pitchFamily="34" charset="0"/>
                <a:cs typeface="Arial" pitchFamily="34" charset="0"/>
                <a:sym typeface="Times New Roman" pitchFamily="18" charset="0"/>
              </a:rPr>
              <a:t>polvo</a:t>
            </a:r>
            <a:r>
              <a:rPr lang="en-US" sz="800" dirty="0" smtClean="0">
                <a:solidFill>
                  <a:srgbClr val="000000"/>
                </a:solidFill>
                <a:latin typeface="Arial" pitchFamily="34" charset="0"/>
                <a:cs typeface="Arial" pitchFamily="34" charset="0"/>
                <a:sym typeface="Times New Roman" pitchFamily="18" charset="0"/>
              </a:rPr>
              <a:t> o los </a:t>
            </a:r>
            <a:r>
              <a:rPr lang="en-US" sz="800" dirty="0" err="1" smtClean="0">
                <a:solidFill>
                  <a:srgbClr val="000000"/>
                </a:solidFill>
                <a:latin typeface="Arial" pitchFamily="34" charset="0"/>
                <a:cs typeface="Arial" pitchFamily="34" charset="0"/>
                <a:sym typeface="Times New Roman" pitchFamily="18" charset="0"/>
              </a:rPr>
              <a:t>escombros</a:t>
            </a:r>
            <a:r>
              <a:rPr lang="en-US" sz="800" dirty="0" smtClean="0">
                <a:solidFill>
                  <a:srgbClr val="000000"/>
                </a:solidFill>
                <a:latin typeface="Arial" pitchFamily="34" charset="0"/>
                <a:cs typeface="Arial" pitchFamily="34" charset="0"/>
                <a:sym typeface="Times New Roman" pitchFamily="18" charset="0"/>
              </a:rPr>
              <a:t> en </a:t>
            </a:r>
            <a:r>
              <a:rPr lang="es-ES_tradnl" sz="800" dirty="0" smtClean="0">
                <a:solidFill>
                  <a:srgbClr val="000000"/>
                </a:solidFill>
                <a:latin typeface="Arial" pitchFamily="34" charset="0"/>
                <a:cs typeface="Arial" pitchFamily="34" charset="0"/>
                <a:sym typeface="Times New Roman" pitchFamily="18" charset="0"/>
              </a:rPr>
              <a:t>las </a:t>
            </a:r>
            <a:r>
              <a:rPr lang="en-US" sz="800" dirty="0" err="1" smtClean="0">
                <a:solidFill>
                  <a:srgbClr val="000000"/>
                </a:solidFill>
                <a:latin typeface="Arial" pitchFamily="34" charset="0"/>
                <a:cs typeface="Arial" pitchFamily="34" charset="0"/>
                <a:sym typeface="Times New Roman" pitchFamily="18" charset="0"/>
              </a:rPr>
              <a:t>manos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llegará</a:t>
            </a:r>
            <a:r>
              <a:rPr lang="es-ES_tradnl" sz="800" dirty="0" smtClean="0">
                <a:solidFill>
                  <a:srgbClr val="000000"/>
                </a:solidFill>
                <a:latin typeface="Arial" pitchFamily="34" charset="0"/>
                <a:cs typeface="Arial" pitchFamily="34" charset="0"/>
                <a:sym typeface="Times New Roman" pitchFamily="18" charset="0"/>
              </a:rPr>
              <a:t>n</a:t>
            </a:r>
            <a:r>
              <a:rPr lang="en-US" sz="800" dirty="0" smtClean="0">
                <a:solidFill>
                  <a:srgbClr val="000000"/>
                </a:solidFill>
                <a:latin typeface="Arial" pitchFamily="34" charset="0"/>
                <a:cs typeface="Arial" pitchFamily="34" charset="0"/>
                <a:sym typeface="Times New Roman" pitchFamily="18" charset="0"/>
              </a:rPr>
              <a:t> a </a:t>
            </a:r>
            <a:r>
              <a:rPr lang="es-ES_tradnl" sz="800" dirty="0" smtClean="0">
                <a:solidFill>
                  <a:srgbClr val="000000"/>
                </a:solidFill>
                <a:latin typeface="Arial" pitchFamily="34" charset="0"/>
                <a:cs typeface="Arial" pitchFamily="34" charset="0"/>
                <a:sym typeface="Times New Roman" pitchFamily="18" charset="0"/>
              </a:rPr>
              <a:t>la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boca</a:t>
            </a:r>
            <a:r>
              <a:rPr lang="en-US" sz="800" dirty="0" smtClean="0">
                <a:solidFill>
                  <a:srgbClr val="000000"/>
                </a:solidFill>
                <a:latin typeface="Arial" pitchFamily="34" charset="0"/>
                <a:cs typeface="Arial" pitchFamily="34" charset="0"/>
                <a:sym typeface="Times New Roman" pitchFamily="18" charset="0"/>
              </a:rPr>
              <a:t> y </a:t>
            </a:r>
            <a:r>
              <a:rPr lang="es-ES_tradnl" sz="800" dirty="0" smtClean="0">
                <a:solidFill>
                  <a:srgbClr val="000000"/>
                </a:solidFill>
                <a:latin typeface="Arial" pitchFamily="34" charset="0"/>
                <a:cs typeface="Arial" pitchFamily="34" charset="0"/>
                <a:sym typeface="Times New Roman" pitchFamily="18" charset="0"/>
              </a:rPr>
              <a:t>podrán ingerirse</a:t>
            </a:r>
            <a:r>
              <a:rPr lang="en-US" sz="800" dirty="0" smtClean="0">
                <a:solidFill>
                  <a:srgbClr val="000000"/>
                </a:solidFill>
                <a:latin typeface="Arial" pitchFamily="34" charset="0"/>
                <a:cs typeface="Arial" pitchFamily="34" charset="0"/>
                <a:sym typeface="Times New Roman" pitchFamily="18" charset="0"/>
              </a:rPr>
              <a:t>.</a:t>
            </a:r>
          </a:p>
          <a:p>
            <a:pPr lvl="1">
              <a:lnSpc>
                <a:spcPct val="90000"/>
              </a:lnSpc>
              <a:spcBef>
                <a:spcPct val="10000"/>
              </a:spcBef>
              <a:defRPr/>
            </a:pPr>
            <a:r>
              <a:rPr lang="en-US" sz="800" b="1" dirty="0" smtClean="0">
                <a:solidFill>
                  <a:srgbClr val="000000"/>
                </a:solidFill>
                <a:latin typeface="Arial" pitchFamily="34" charset="0"/>
                <a:cs typeface="Arial" pitchFamily="34" charset="0"/>
                <a:sym typeface="Times New Roman" pitchFamily="18" charset="0"/>
              </a:rPr>
              <a:t>Retire los </a:t>
            </a:r>
            <a:r>
              <a:rPr lang="en-US" sz="800" b="1" dirty="0" err="1" smtClean="0">
                <a:solidFill>
                  <a:srgbClr val="000000"/>
                </a:solidFill>
                <a:latin typeface="Arial" pitchFamily="34" charset="0"/>
                <a:cs typeface="Arial" pitchFamily="34" charset="0"/>
                <a:sym typeface="Times New Roman" pitchFamily="18" charset="0"/>
              </a:rPr>
              <a:t>juguetes</a:t>
            </a:r>
            <a:r>
              <a:rPr lang="en-US" sz="800" b="1" dirty="0" smtClean="0">
                <a:solidFill>
                  <a:srgbClr val="000000"/>
                </a:solidFill>
                <a:latin typeface="Arial" pitchFamily="34" charset="0"/>
                <a:cs typeface="Arial" pitchFamily="34" charset="0"/>
                <a:sym typeface="Times New Roman" pitchFamily="18" charset="0"/>
              </a:rPr>
              <a:t> y </a:t>
            </a:r>
            <a:r>
              <a:rPr lang="en-US" sz="800" b="1" dirty="0" err="1" smtClean="0">
                <a:solidFill>
                  <a:srgbClr val="000000"/>
                </a:solidFill>
                <a:latin typeface="Arial" pitchFamily="34" charset="0"/>
                <a:cs typeface="Arial" pitchFamily="34" charset="0"/>
                <a:sym typeface="Times New Roman" pitchFamily="18" charset="0"/>
              </a:rPr>
              <a:t>otros</a:t>
            </a:r>
            <a:r>
              <a:rPr lang="en-US" sz="800" b="1" dirty="0" smtClean="0">
                <a:solidFill>
                  <a:srgbClr val="000000"/>
                </a:solidFill>
                <a:latin typeface="Arial" pitchFamily="34" charset="0"/>
                <a:cs typeface="Arial" pitchFamily="34" charset="0"/>
                <a:sym typeface="Times New Roman" pitchFamily="18" charset="0"/>
              </a:rPr>
              <a:t> </a:t>
            </a:r>
            <a:r>
              <a:rPr lang="en-US" sz="800" b="1" dirty="0" err="1" smtClean="0">
                <a:solidFill>
                  <a:srgbClr val="000000"/>
                </a:solidFill>
                <a:latin typeface="Arial" pitchFamily="34" charset="0"/>
                <a:cs typeface="Arial" pitchFamily="34" charset="0"/>
                <a:sym typeface="Times New Roman" pitchFamily="18" charset="0"/>
              </a:rPr>
              <a:t>elementos</a:t>
            </a:r>
            <a:r>
              <a:rPr lang="en-US" sz="800" b="1" dirty="0" smtClean="0">
                <a:solidFill>
                  <a:srgbClr val="000000"/>
                </a:solidFill>
                <a:latin typeface="Arial" pitchFamily="34" charset="0"/>
                <a:cs typeface="Arial" pitchFamily="34" charset="0"/>
                <a:sym typeface="Times New Roman" pitchFamily="18" charset="0"/>
              </a:rPr>
              <a:t> del </a:t>
            </a:r>
            <a:r>
              <a:rPr lang="en-US" sz="800" b="1" dirty="0" err="1" smtClean="0">
                <a:solidFill>
                  <a:srgbClr val="000000"/>
                </a:solidFill>
                <a:latin typeface="Arial" pitchFamily="34" charset="0"/>
                <a:cs typeface="Arial" pitchFamily="34" charset="0"/>
                <a:sym typeface="Times New Roman" pitchFamily="18" charset="0"/>
              </a:rPr>
              <a:t>área</a:t>
            </a:r>
            <a:r>
              <a:rPr lang="en-US" sz="800" b="1" dirty="0" smtClean="0">
                <a:solidFill>
                  <a:srgbClr val="000000"/>
                </a:solidFill>
                <a:latin typeface="Arial" pitchFamily="34" charset="0"/>
                <a:cs typeface="Arial" pitchFamily="34" charset="0"/>
                <a:sym typeface="Times New Roman" pitchFamily="18" charset="0"/>
              </a:rPr>
              <a:t> de </a:t>
            </a:r>
            <a:r>
              <a:rPr lang="en-US" sz="800" b="1" dirty="0" err="1" smtClean="0">
                <a:solidFill>
                  <a:srgbClr val="000000"/>
                </a:solidFill>
                <a:latin typeface="Arial" pitchFamily="34" charset="0"/>
                <a:cs typeface="Arial" pitchFamily="34" charset="0"/>
                <a:sym typeface="Times New Roman" pitchFamily="18" charset="0"/>
              </a:rPr>
              <a:t>trabajo</a:t>
            </a:r>
            <a:r>
              <a:rPr lang="es-ES_tradnl" sz="800" b="1" dirty="0" smtClean="0">
                <a:solidFill>
                  <a:srgbClr val="000000"/>
                </a:solidFill>
                <a:latin typeface="Arial" pitchFamily="34" charset="0"/>
                <a:cs typeface="Arial" pitchFamily="34" charset="0"/>
                <a:sym typeface="Times New Roman" pitchFamily="18" charset="0"/>
              </a:rPr>
              <a:t> </a:t>
            </a:r>
            <a:r>
              <a:rPr lang="en-US" sz="800" dirty="0" smtClean="0">
                <a:solidFill>
                  <a:srgbClr val="000000"/>
                </a:solidFill>
                <a:latin typeface="Arial" pitchFamily="34" charset="0"/>
                <a:cs typeface="Arial" pitchFamily="34" charset="0"/>
                <a:sym typeface="Times New Roman" pitchFamily="18" charset="0"/>
              </a:rPr>
              <a:t>y </a:t>
            </a:r>
            <a:r>
              <a:rPr lang="en-US" sz="800" dirty="0" err="1" smtClean="0">
                <a:solidFill>
                  <a:srgbClr val="000000"/>
                </a:solidFill>
                <a:latin typeface="Arial" pitchFamily="34" charset="0"/>
                <a:cs typeface="Arial" pitchFamily="34" charset="0"/>
                <a:sym typeface="Times New Roman" pitchFamily="18" charset="0"/>
              </a:rPr>
              <a:t>cubra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todas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las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áreas</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juego</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incluidas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las</a:t>
            </a:r>
            <a:r>
              <a:rPr lang="en-US" sz="800" dirty="0" smtClean="0">
                <a:solidFill>
                  <a:srgbClr val="000000"/>
                </a:solidFill>
                <a:latin typeface="Arial" pitchFamily="34" charset="0"/>
                <a:cs typeface="Arial" pitchFamily="34" charset="0"/>
                <a:sym typeface="Times New Roman" pitchFamily="18" charset="0"/>
              </a:rPr>
              <a:t> </a:t>
            </a:r>
            <a:r>
              <a:rPr lang="es-ES_tradnl" sz="800" dirty="0" smtClean="0">
                <a:solidFill>
                  <a:srgbClr val="000000"/>
                </a:solidFill>
                <a:latin typeface="Arial" pitchFamily="34" charset="0"/>
                <a:cs typeface="Arial" pitchFamily="34" charset="0"/>
                <a:sym typeface="Times New Roman" pitchFamily="18" charset="0"/>
              </a:rPr>
              <a:t>áreas de </a:t>
            </a:r>
            <a:r>
              <a:rPr lang="en-US" sz="800" dirty="0" smtClean="0">
                <a:solidFill>
                  <a:srgbClr val="000000"/>
                </a:solidFill>
                <a:latin typeface="Arial" pitchFamily="34" charset="0"/>
                <a:cs typeface="Arial" pitchFamily="34" charset="0"/>
                <a:sym typeface="Times New Roman" pitchFamily="18" charset="0"/>
              </a:rPr>
              <a:t>arena</a:t>
            </a:r>
            <a:r>
              <a:rPr lang="es-ES_tradnl" sz="800" dirty="0" smtClean="0">
                <a:solidFill>
                  <a:srgbClr val="000000"/>
                </a:solidFill>
                <a:latin typeface="Arial" pitchFamily="34" charset="0"/>
                <a:cs typeface="Arial" pitchFamily="34" charset="0"/>
                <a:sym typeface="Times New Roman" pitchFamily="18" charset="0"/>
              </a:rPr>
              <a:t> para jugar</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Proteja</a:t>
            </a:r>
            <a:r>
              <a:rPr lang="en-US" sz="800" dirty="0" smtClean="0">
                <a:solidFill>
                  <a:srgbClr val="000000"/>
                </a:solidFill>
                <a:latin typeface="Arial" pitchFamily="34" charset="0"/>
                <a:cs typeface="Arial" pitchFamily="34" charset="0"/>
                <a:sym typeface="Times New Roman" pitchFamily="18" charset="0"/>
              </a:rPr>
              <a:t> los </a:t>
            </a:r>
            <a:r>
              <a:rPr lang="en-US" sz="800" dirty="0" err="1" smtClean="0">
                <a:solidFill>
                  <a:srgbClr val="000000"/>
                </a:solidFill>
                <a:latin typeface="Arial" pitchFamily="34" charset="0"/>
                <a:cs typeface="Arial" pitchFamily="34" charset="0"/>
                <a:sym typeface="Times New Roman" pitchFamily="18" charset="0"/>
              </a:rPr>
              <a:t>elementos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que</a:t>
            </a:r>
            <a:r>
              <a:rPr lang="en-US" sz="800" dirty="0" smtClean="0">
                <a:solidFill>
                  <a:srgbClr val="000000"/>
                </a:solidFill>
                <a:latin typeface="Arial" pitchFamily="34" charset="0"/>
                <a:cs typeface="Arial" pitchFamily="34" charset="0"/>
                <a:sym typeface="Times New Roman" pitchFamily="18" charset="0"/>
              </a:rPr>
              <a:t> no </a:t>
            </a:r>
            <a:r>
              <a:rPr lang="en-US" sz="800" dirty="0" err="1" smtClean="0">
                <a:solidFill>
                  <a:srgbClr val="000000"/>
                </a:solidFill>
                <a:latin typeface="Arial" pitchFamily="34" charset="0"/>
                <a:cs typeface="Arial" pitchFamily="34" charset="0"/>
                <a:sym typeface="Times New Roman" pitchFamily="18" charset="0"/>
              </a:rPr>
              <a:t>pueden</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trasladarse</a:t>
            </a:r>
            <a:r>
              <a:rPr lang="en-US" sz="800" dirty="0" smtClean="0">
                <a:solidFill>
                  <a:srgbClr val="000000"/>
                </a:solidFill>
                <a:latin typeface="Arial" pitchFamily="34" charset="0"/>
                <a:cs typeface="Arial" pitchFamily="34" charset="0"/>
                <a:sym typeface="Times New Roman" pitchFamily="18" charset="0"/>
              </a:rPr>
              <a:t> con </a:t>
            </a:r>
            <a:r>
              <a:rPr lang="en-US" sz="800" dirty="0" err="1" smtClean="0">
                <a:solidFill>
                  <a:srgbClr val="000000"/>
                </a:solidFill>
                <a:latin typeface="Arial" pitchFamily="34" charset="0"/>
                <a:cs typeface="Arial" pitchFamily="34" charset="0"/>
                <a:sym typeface="Times New Roman" pitchFamily="18" charset="0"/>
              </a:rPr>
              <a:t>láminas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plásticas</a:t>
            </a:r>
            <a:r>
              <a:rPr lang="en-US" sz="800" dirty="0" smtClean="0">
                <a:solidFill>
                  <a:srgbClr val="000000"/>
                </a:solidFill>
                <a:latin typeface="Arial" pitchFamily="34" charset="0"/>
                <a:cs typeface="Arial" pitchFamily="34" charset="0"/>
                <a:sym typeface="Times New Roman" pitchFamily="18" charset="0"/>
              </a:rPr>
              <a:t>.</a:t>
            </a:r>
          </a:p>
          <a:p>
            <a:pPr lvl="1">
              <a:lnSpc>
                <a:spcPct val="90000"/>
              </a:lnSpc>
              <a:spcBef>
                <a:spcPct val="10000"/>
              </a:spcBef>
              <a:defRPr/>
            </a:pPr>
            <a:r>
              <a:rPr lang="en-US" sz="800" b="1" dirty="0" err="1" smtClean="0">
                <a:solidFill>
                  <a:srgbClr val="000000"/>
                </a:solidFill>
                <a:latin typeface="Arial" pitchFamily="34" charset="0"/>
                <a:cs typeface="Arial" pitchFamily="34" charset="0"/>
                <a:sym typeface="Times New Roman" pitchFamily="18" charset="0"/>
              </a:rPr>
              <a:t>Engrape</a:t>
            </a:r>
            <a:r>
              <a:rPr lang="en-US" sz="800" b="1" dirty="0" smtClean="0">
                <a:solidFill>
                  <a:srgbClr val="000000"/>
                </a:solidFill>
                <a:latin typeface="Arial" pitchFamily="34" charset="0"/>
                <a:cs typeface="Arial" pitchFamily="34" charset="0"/>
                <a:sym typeface="Times New Roman" pitchFamily="18" charset="0"/>
              </a:rPr>
              <a:t> o </a:t>
            </a:r>
            <a:r>
              <a:rPr lang="en-US" sz="800" b="1" dirty="0" err="1" smtClean="0">
                <a:solidFill>
                  <a:srgbClr val="000000"/>
                </a:solidFill>
                <a:latin typeface="Arial" pitchFamily="34" charset="0"/>
                <a:cs typeface="Arial" pitchFamily="34" charset="0"/>
                <a:sym typeface="Times New Roman" pitchFamily="18" charset="0"/>
              </a:rPr>
              <a:t>selle</a:t>
            </a:r>
            <a:r>
              <a:rPr lang="en-US" sz="800" b="1" dirty="0" smtClean="0">
                <a:solidFill>
                  <a:srgbClr val="000000"/>
                </a:solidFill>
                <a:latin typeface="Arial" pitchFamily="34" charset="0"/>
                <a:cs typeface="Arial" pitchFamily="34" charset="0"/>
                <a:sym typeface="Times New Roman" pitchFamily="18" charset="0"/>
              </a:rPr>
              <a:t> con </a:t>
            </a:r>
            <a:r>
              <a:rPr lang="en-US" sz="800" b="1" dirty="0" err="1" smtClean="0">
                <a:solidFill>
                  <a:srgbClr val="000000"/>
                </a:solidFill>
                <a:latin typeface="Arial" pitchFamily="34" charset="0"/>
                <a:cs typeface="Arial" pitchFamily="34" charset="0"/>
                <a:sym typeface="Times New Roman" pitchFamily="18" charset="0"/>
              </a:rPr>
              <a:t>cinta</a:t>
            </a:r>
            <a:r>
              <a:rPr lang="en-US" sz="800" b="1" dirty="0" smtClean="0">
                <a:solidFill>
                  <a:srgbClr val="000000"/>
                </a:solidFill>
                <a:latin typeface="Arial" pitchFamily="34" charset="0"/>
                <a:cs typeface="Arial" pitchFamily="34" charset="0"/>
                <a:sym typeface="Times New Roman" pitchFamily="18" charset="0"/>
              </a:rPr>
              <a:t> </a:t>
            </a:r>
            <a:r>
              <a:rPr lang="en-US" sz="800" b="1" dirty="0" err="1" smtClean="0">
                <a:solidFill>
                  <a:srgbClr val="000000"/>
                </a:solidFill>
                <a:latin typeface="Arial" pitchFamily="34" charset="0"/>
                <a:cs typeface="Arial" pitchFamily="34" charset="0"/>
                <a:sym typeface="Times New Roman" pitchFamily="18" charset="0"/>
              </a:rPr>
              <a:t>adhesiva</a:t>
            </a:r>
            <a:r>
              <a:rPr lang="en-US" sz="800" b="1" dirty="0" smtClean="0">
                <a:solidFill>
                  <a:srgbClr val="000000"/>
                </a:solidFill>
                <a:latin typeface="Arial" pitchFamily="34" charset="0"/>
                <a:cs typeface="Arial" pitchFamily="34" charset="0"/>
                <a:sym typeface="Times New Roman" pitchFamily="18" charset="0"/>
              </a:rPr>
              <a:t> la </a:t>
            </a:r>
            <a:r>
              <a:rPr lang="en-US" sz="800" b="1" dirty="0" err="1" smtClean="0">
                <a:solidFill>
                  <a:srgbClr val="000000"/>
                </a:solidFill>
                <a:latin typeface="Arial" pitchFamily="34" charset="0"/>
                <a:cs typeface="Arial" pitchFamily="34" charset="0"/>
                <a:sym typeface="Times New Roman" pitchFamily="18" charset="0"/>
              </a:rPr>
              <a:t>lámina</a:t>
            </a:r>
            <a:r>
              <a:rPr lang="en-US" sz="800" b="1" dirty="0" smtClean="0">
                <a:solidFill>
                  <a:srgbClr val="000000"/>
                </a:solidFill>
                <a:latin typeface="Arial" pitchFamily="34" charset="0"/>
                <a:cs typeface="Arial" pitchFamily="34" charset="0"/>
                <a:sym typeface="Times New Roman" pitchFamily="18" charset="0"/>
              </a:rPr>
              <a:t> </a:t>
            </a:r>
            <a:r>
              <a:rPr lang="en-US" sz="800" b="1" dirty="0" err="1" smtClean="0">
                <a:solidFill>
                  <a:srgbClr val="000000"/>
                </a:solidFill>
                <a:latin typeface="Arial" pitchFamily="34" charset="0"/>
                <a:cs typeface="Arial" pitchFamily="34" charset="0"/>
                <a:sym typeface="Times New Roman" pitchFamily="18" charset="0"/>
              </a:rPr>
              <a:t>protectora</a:t>
            </a:r>
            <a:r>
              <a:rPr lang="en-US" sz="800" b="1" dirty="0" smtClean="0">
                <a:solidFill>
                  <a:srgbClr val="000000"/>
                </a:solidFill>
                <a:latin typeface="Arial" pitchFamily="34" charset="0"/>
                <a:cs typeface="Arial" pitchFamily="34" charset="0"/>
                <a:sym typeface="Times New Roman" pitchFamily="18" charset="0"/>
              </a:rPr>
              <a:t> a la pared </a:t>
            </a:r>
            <a:r>
              <a:rPr lang="en-US" sz="800" dirty="0" smtClean="0">
                <a:solidFill>
                  <a:srgbClr val="000000"/>
                </a:solidFill>
                <a:latin typeface="Arial" pitchFamily="34" charset="0"/>
                <a:cs typeface="Arial" pitchFamily="34" charset="0"/>
                <a:sym typeface="Times New Roman" pitchFamily="18" charset="0"/>
              </a:rPr>
              <a:t>de la </a:t>
            </a:r>
            <a:r>
              <a:rPr lang="en-US" sz="800" dirty="0" err="1" smtClean="0">
                <a:solidFill>
                  <a:srgbClr val="000000"/>
                </a:solidFill>
                <a:latin typeface="Arial" pitchFamily="34" charset="0"/>
                <a:cs typeface="Arial" pitchFamily="34" charset="0"/>
                <a:sym typeface="Times New Roman" pitchFamily="18" charset="0"/>
              </a:rPr>
              <a:t>construcción</a:t>
            </a:r>
            <a:r>
              <a:rPr lang="en-US" sz="800" dirty="0" smtClean="0">
                <a:solidFill>
                  <a:srgbClr val="000000"/>
                </a:solidFill>
                <a:latin typeface="Arial" pitchFamily="34" charset="0"/>
                <a:cs typeface="Arial" pitchFamily="34" charset="0"/>
                <a:sym typeface="Times New Roman" pitchFamily="18" charset="0"/>
              </a:rPr>
              <a:t> o use </a:t>
            </a:r>
            <a:r>
              <a:rPr lang="en-US" sz="800" dirty="0" err="1" smtClean="0">
                <a:solidFill>
                  <a:srgbClr val="000000"/>
                </a:solidFill>
                <a:latin typeface="Arial" pitchFamily="34" charset="0"/>
                <a:cs typeface="Arial" pitchFamily="34" charset="0"/>
                <a:sym typeface="Times New Roman" pitchFamily="18" charset="0"/>
              </a:rPr>
              <a:t>una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envoltura</a:t>
            </a:r>
            <a:r>
              <a:rPr lang="en-US" sz="800" dirty="0" smtClean="0">
                <a:solidFill>
                  <a:srgbClr val="000000"/>
                </a:solidFill>
                <a:latin typeface="Arial" pitchFamily="34" charset="0"/>
                <a:cs typeface="Arial" pitchFamily="34" charset="0"/>
                <a:sym typeface="Times New Roman" pitchFamily="18" charset="0"/>
              </a:rPr>
              <a:t> de un </a:t>
            </a:r>
            <a:r>
              <a:rPr lang="en-US" sz="800" dirty="0" err="1" smtClean="0">
                <a:solidFill>
                  <a:srgbClr val="000000"/>
                </a:solidFill>
                <a:latin typeface="Arial" pitchFamily="34" charset="0"/>
                <a:cs typeface="Arial" pitchFamily="34" charset="0"/>
                <a:sym typeface="Times New Roman" pitchFamily="18" charset="0"/>
              </a:rPr>
              <a:t>listón</a:t>
            </a:r>
            <a:r>
              <a:rPr lang="en-US" sz="800" dirty="0" smtClean="0">
                <a:solidFill>
                  <a:srgbClr val="000000"/>
                </a:solidFill>
                <a:latin typeface="Arial" pitchFamily="34" charset="0"/>
                <a:cs typeface="Arial" pitchFamily="34" charset="0"/>
                <a:sym typeface="Times New Roman" pitchFamily="18" charset="0"/>
              </a:rPr>
              <a:t> de 2x4 en la </a:t>
            </a:r>
            <a:r>
              <a:rPr lang="en-US" sz="800" dirty="0" err="1" smtClean="0">
                <a:solidFill>
                  <a:srgbClr val="000000"/>
                </a:solidFill>
                <a:latin typeface="Arial" pitchFamily="34" charset="0"/>
                <a:cs typeface="Arial" pitchFamily="34" charset="0"/>
                <a:sym typeface="Times New Roman" pitchFamily="18" charset="0"/>
              </a:rPr>
              <a:t>lámina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protectora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para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contener</a:t>
            </a:r>
            <a:r>
              <a:rPr lang="en-US" sz="800" dirty="0" smtClean="0">
                <a:solidFill>
                  <a:srgbClr val="000000"/>
                </a:solidFill>
                <a:latin typeface="Arial" pitchFamily="34" charset="0"/>
                <a:cs typeface="Arial" pitchFamily="34" charset="0"/>
                <a:sym typeface="Times New Roman" pitchFamily="18" charset="0"/>
              </a:rPr>
              <a:t> el material </a:t>
            </a:r>
            <a:r>
              <a:rPr lang="en-US" sz="800" dirty="0" err="1" smtClean="0">
                <a:solidFill>
                  <a:srgbClr val="000000"/>
                </a:solidFill>
                <a:latin typeface="Arial" pitchFamily="34" charset="0"/>
                <a:cs typeface="Arial" pitchFamily="34" charset="0"/>
                <a:sym typeface="Times New Roman" pitchFamily="18" charset="0"/>
              </a:rPr>
              <a:t>cerca</a:t>
            </a:r>
            <a:r>
              <a:rPr lang="en-US" sz="800" dirty="0" smtClean="0">
                <a:solidFill>
                  <a:srgbClr val="000000"/>
                </a:solidFill>
                <a:latin typeface="Arial" pitchFamily="34" charset="0"/>
                <a:cs typeface="Arial" pitchFamily="34" charset="0"/>
                <a:sym typeface="Times New Roman" pitchFamily="18" charset="0"/>
              </a:rPr>
              <a:t> a la pared. Use </a:t>
            </a:r>
            <a:r>
              <a:rPr lang="en-US" sz="800" dirty="0" err="1" smtClean="0">
                <a:solidFill>
                  <a:srgbClr val="000000"/>
                </a:solidFill>
                <a:latin typeface="Arial" pitchFamily="34" charset="0"/>
                <a:cs typeface="Arial" pitchFamily="34" charset="0"/>
                <a:sym typeface="Times New Roman" pitchFamily="18" charset="0"/>
              </a:rPr>
              <a:t>objetos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pesados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por</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ejemplo</a:t>
            </a:r>
            <a:r>
              <a:rPr lang="en-US" sz="800" dirty="0" smtClean="0">
                <a:solidFill>
                  <a:srgbClr val="000000"/>
                </a:solidFill>
                <a:latin typeface="Arial" pitchFamily="34" charset="0"/>
                <a:cs typeface="Arial" pitchFamily="34" charset="0"/>
                <a:sym typeface="Times New Roman" pitchFamily="18" charset="0"/>
              </a:rPr>
              <a:t>, </a:t>
            </a:r>
            <a:r>
              <a:rPr lang="es-ES_tradnl" sz="800" dirty="0" smtClean="0">
                <a:solidFill>
                  <a:srgbClr val="000000"/>
                </a:solidFill>
                <a:latin typeface="Arial" pitchFamily="34" charset="0"/>
                <a:cs typeface="Arial" pitchFamily="34" charset="0"/>
                <a:sym typeface="Times New Roman" pitchFamily="18" charset="0"/>
              </a:rPr>
              <a:t>piedras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latin typeface="Arial" pitchFamily="34" charset="0"/>
                <a:cs typeface="Arial" pitchFamily="34" charset="0"/>
                <a:sym typeface="Times New Roman" pitchFamily="18" charset="0"/>
              </a:rPr>
              <a:t>para</a:t>
            </a:r>
            <a:r>
              <a:rPr lang="en-US" sz="800" dirty="0" smtClean="0">
                <a:latin typeface="Arial" pitchFamily="34" charset="0"/>
                <a:cs typeface="Arial" pitchFamily="34" charset="0"/>
                <a:sym typeface="Times New Roman" pitchFamily="18" charset="0"/>
              </a:rPr>
              <a:t> </a:t>
            </a:r>
            <a:r>
              <a:rPr lang="en-US" sz="800" dirty="0" err="1" smtClean="0">
                <a:latin typeface="Arial" pitchFamily="34" charset="0"/>
                <a:cs typeface="Arial" pitchFamily="34" charset="0"/>
                <a:sym typeface="Times New Roman" pitchFamily="18" charset="0"/>
              </a:rPr>
              <a:t>cargar</a:t>
            </a:r>
            <a:r>
              <a:rPr lang="en-US" sz="800" dirty="0" smtClean="0">
                <a:latin typeface="Arial" pitchFamily="34" charset="0"/>
                <a:cs typeface="Arial" pitchFamily="34" charset="0"/>
                <a:sym typeface="Times New Roman" pitchFamily="18" charset="0"/>
              </a:rPr>
              <a:t> </a:t>
            </a:r>
            <a:r>
              <a:rPr lang="en-US" sz="800" dirty="0" smtClean="0">
                <a:solidFill>
                  <a:srgbClr val="000000"/>
                </a:solidFill>
                <a:latin typeface="Arial" pitchFamily="34" charset="0"/>
                <a:cs typeface="Arial" pitchFamily="34" charset="0"/>
                <a:sym typeface="Times New Roman" pitchFamily="18" charset="0"/>
              </a:rPr>
              <a:t>los </a:t>
            </a:r>
            <a:r>
              <a:rPr lang="en-US" sz="800" dirty="0" err="1" smtClean="0">
                <a:solidFill>
                  <a:srgbClr val="000000"/>
                </a:solidFill>
                <a:latin typeface="Arial" pitchFamily="34" charset="0"/>
                <a:cs typeface="Arial" pitchFamily="34" charset="0"/>
                <a:sym typeface="Times New Roman" pitchFamily="18" charset="0"/>
              </a:rPr>
              <a:t>demás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bordes</a:t>
            </a:r>
            <a:r>
              <a:rPr lang="en-US" sz="800" dirty="0" smtClean="0">
                <a:solidFill>
                  <a:srgbClr val="000000"/>
                </a:solidFill>
                <a:latin typeface="Arial" pitchFamily="34" charset="0"/>
                <a:cs typeface="Arial" pitchFamily="34" charset="0"/>
                <a:sym typeface="Times New Roman" pitchFamily="18" charset="0"/>
              </a:rPr>
              <a:t> de la </a:t>
            </a:r>
            <a:r>
              <a:rPr lang="en-US" sz="800" dirty="0" err="1" smtClean="0">
                <a:solidFill>
                  <a:srgbClr val="000000"/>
                </a:solidFill>
                <a:latin typeface="Arial" pitchFamily="34" charset="0"/>
                <a:cs typeface="Arial" pitchFamily="34" charset="0"/>
                <a:sym typeface="Times New Roman" pitchFamily="18" charset="0"/>
              </a:rPr>
              <a:t>lámina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protectora</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modo</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que</a:t>
            </a:r>
            <a:r>
              <a:rPr lang="en-US" sz="800" dirty="0" smtClean="0">
                <a:solidFill>
                  <a:srgbClr val="000000"/>
                </a:solidFill>
                <a:latin typeface="Arial" pitchFamily="34" charset="0"/>
                <a:cs typeface="Arial" pitchFamily="34" charset="0"/>
                <a:sym typeface="Times New Roman" pitchFamily="18" charset="0"/>
              </a:rPr>
              <a:t> el </a:t>
            </a:r>
            <a:r>
              <a:rPr lang="en-US" sz="800" dirty="0" err="1" smtClean="0">
                <a:solidFill>
                  <a:srgbClr val="000000"/>
                </a:solidFill>
                <a:latin typeface="Arial" pitchFamily="34" charset="0"/>
                <a:cs typeface="Arial" pitchFamily="34" charset="0"/>
                <a:sym typeface="Times New Roman" pitchFamily="18" charset="0"/>
              </a:rPr>
              <a:t>viento</a:t>
            </a:r>
            <a:r>
              <a:rPr lang="en-US" sz="800" dirty="0" smtClean="0">
                <a:solidFill>
                  <a:srgbClr val="000000"/>
                </a:solidFill>
                <a:latin typeface="Arial" pitchFamily="34" charset="0"/>
                <a:cs typeface="Arial" pitchFamily="34" charset="0"/>
                <a:sym typeface="Times New Roman" pitchFamily="18" charset="0"/>
              </a:rPr>
              <a:t> no la </a:t>
            </a:r>
            <a:r>
              <a:rPr lang="en-US" sz="800" dirty="0" err="1" smtClean="0">
                <a:solidFill>
                  <a:srgbClr val="000000"/>
                </a:solidFill>
                <a:latin typeface="Arial" pitchFamily="34" charset="0"/>
                <a:cs typeface="Arial" pitchFamily="34" charset="0"/>
                <a:sym typeface="Times New Roman" pitchFamily="18" charset="0"/>
              </a:rPr>
              <a:t>levante</a:t>
            </a:r>
            <a:r>
              <a:rPr lang="en-US" sz="800" dirty="0" smtClean="0">
                <a:solidFill>
                  <a:srgbClr val="000000"/>
                </a:solidFill>
                <a:latin typeface="Arial" pitchFamily="34" charset="0"/>
                <a:cs typeface="Arial" pitchFamily="34" charset="0"/>
                <a:sym typeface="Times New Roman" pitchFamily="18" charset="0"/>
              </a:rPr>
              <a:t>.</a:t>
            </a:r>
          </a:p>
          <a:p>
            <a:pPr lvl="1">
              <a:lnSpc>
                <a:spcPct val="90000"/>
              </a:lnSpc>
              <a:spcBef>
                <a:spcPct val="10000"/>
              </a:spcBef>
              <a:defRPr/>
            </a:pPr>
            <a:r>
              <a:rPr lang="en-US" sz="800" b="1" dirty="0" err="1" smtClean="0">
                <a:solidFill>
                  <a:srgbClr val="000000"/>
                </a:solidFill>
                <a:latin typeface="Arial" pitchFamily="34" charset="0"/>
                <a:cs typeface="Arial" pitchFamily="34" charset="0"/>
                <a:sym typeface="Times New Roman" pitchFamily="18" charset="0"/>
              </a:rPr>
              <a:t>Cuando</a:t>
            </a:r>
            <a:r>
              <a:rPr lang="en-US" sz="800" b="1" dirty="0" smtClean="0">
                <a:solidFill>
                  <a:srgbClr val="000000"/>
                </a:solidFill>
                <a:latin typeface="Arial" pitchFamily="34" charset="0"/>
                <a:cs typeface="Arial" pitchFamily="34" charset="0"/>
                <a:sym typeface="Times New Roman" pitchFamily="18" charset="0"/>
              </a:rPr>
              <a:t> use </a:t>
            </a:r>
            <a:r>
              <a:rPr lang="en-US" sz="800" b="1" dirty="0" err="1" smtClean="0">
                <a:solidFill>
                  <a:srgbClr val="000000"/>
                </a:solidFill>
                <a:latin typeface="Arial" pitchFamily="34" charset="0"/>
                <a:cs typeface="Arial" pitchFamily="34" charset="0"/>
                <a:sym typeface="Times New Roman" pitchFamily="18" charset="0"/>
              </a:rPr>
              <a:t>escaleras</a:t>
            </a:r>
            <a:r>
              <a:rPr lang="en-US" sz="800" b="1" dirty="0" smtClean="0">
                <a:solidFill>
                  <a:srgbClr val="000000"/>
                </a:solidFill>
                <a:latin typeface="Arial" pitchFamily="34" charset="0"/>
                <a:cs typeface="Arial" pitchFamily="34" charset="0"/>
                <a:sym typeface="Times New Roman" pitchFamily="18" charset="0"/>
              </a:rPr>
              <a:t> </a:t>
            </a:r>
            <a:r>
              <a:rPr lang="en-US" sz="800" b="1" dirty="0" err="1" smtClean="0">
                <a:solidFill>
                  <a:srgbClr val="000000"/>
                </a:solidFill>
                <a:latin typeface="Arial" pitchFamily="34" charset="0"/>
                <a:cs typeface="Arial" pitchFamily="34" charset="0"/>
                <a:sym typeface="Times New Roman" pitchFamily="18" charset="0"/>
              </a:rPr>
              <a:t>sobre</a:t>
            </a:r>
            <a:r>
              <a:rPr lang="en-US" sz="800" b="1" dirty="0" smtClean="0">
                <a:solidFill>
                  <a:srgbClr val="000000"/>
                </a:solidFill>
                <a:latin typeface="Arial" pitchFamily="34" charset="0"/>
                <a:cs typeface="Arial" pitchFamily="34" charset="0"/>
                <a:sym typeface="Times New Roman" pitchFamily="18" charset="0"/>
              </a:rPr>
              <a:t> la </a:t>
            </a:r>
            <a:r>
              <a:rPr lang="en-US" sz="800" b="1" dirty="0" err="1" smtClean="0">
                <a:solidFill>
                  <a:srgbClr val="000000"/>
                </a:solidFill>
                <a:latin typeface="Arial" pitchFamily="34" charset="0"/>
                <a:cs typeface="Arial" pitchFamily="34" charset="0"/>
                <a:sym typeface="Times New Roman" pitchFamily="18" charset="0"/>
              </a:rPr>
              <a:t>lámina</a:t>
            </a:r>
            <a:r>
              <a:rPr lang="en-US" sz="800" b="1" dirty="0" smtClean="0">
                <a:solidFill>
                  <a:srgbClr val="000000"/>
                </a:solidFill>
                <a:latin typeface="Arial" pitchFamily="34" charset="0"/>
                <a:cs typeface="Arial" pitchFamily="34" charset="0"/>
                <a:sym typeface="Times New Roman" pitchFamily="18" charset="0"/>
              </a:rPr>
              <a:t> </a:t>
            </a:r>
            <a:r>
              <a:rPr lang="en-US" sz="800" b="1" dirty="0" err="1" smtClean="0">
                <a:solidFill>
                  <a:srgbClr val="000000"/>
                </a:solidFill>
                <a:latin typeface="Arial" pitchFamily="34" charset="0"/>
                <a:cs typeface="Arial" pitchFamily="34" charset="0"/>
                <a:sym typeface="Times New Roman" pitchFamily="18" charset="0"/>
              </a:rPr>
              <a:t>plástica</a:t>
            </a:r>
            <a:r>
              <a:rPr lang="en-US" sz="800" b="1"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considere</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colocar</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una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pieza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resistente</a:t>
            </a:r>
            <a:r>
              <a:rPr lang="en-US" sz="800" dirty="0" smtClean="0">
                <a:solidFill>
                  <a:srgbClr val="000000"/>
                </a:solidFill>
                <a:latin typeface="Arial" pitchFamily="34" charset="0"/>
                <a:cs typeface="Arial" pitchFamily="34" charset="0"/>
                <a:sym typeface="Times New Roman" pitchFamily="18" charset="0"/>
              </a:rPr>
              <a:t> de </a:t>
            </a:r>
            <a:r>
              <a:rPr lang="es-ES_tradnl" sz="800" dirty="0" smtClean="0">
                <a:solidFill>
                  <a:srgbClr val="000000"/>
                </a:solidFill>
                <a:latin typeface="Arial" pitchFamily="34" charset="0"/>
                <a:cs typeface="Arial" pitchFamily="34" charset="0"/>
                <a:sym typeface="Times New Roman" pitchFamily="18" charset="0"/>
              </a:rPr>
              <a:t>madera </a:t>
            </a:r>
            <a:r>
              <a:rPr lang="en-US" sz="800" dirty="0" err="1" smtClean="0">
                <a:solidFill>
                  <a:srgbClr val="000000"/>
                </a:solidFill>
                <a:latin typeface="Arial" pitchFamily="34" charset="0"/>
                <a:cs typeface="Arial" pitchFamily="34" charset="0"/>
                <a:sym typeface="Times New Roman" pitchFamily="18" charset="0"/>
              </a:rPr>
              <a:t>contrachapad</a:t>
            </a:r>
            <a:r>
              <a:rPr lang="es-ES_tradnl" sz="800" dirty="0" smtClean="0">
                <a:solidFill>
                  <a:srgbClr val="000000"/>
                </a:solidFill>
                <a:latin typeface="Arial" pitchFamily="34" charset="0"/>
                <a:cs typeface="Arial" pitchFamily="34" charset="0"/>
                <a:sym typeface="Times New Roman" pitchFamily="18" charset="0"/>
              </a:rPr>
              <a:t>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sobre</a:t>
            </a:r>
            <a:r>
              <a:rPr lang="en-US" sz="800" dirty="0" smtClean="0">
                <a:solidFill>
                  <a:srgbClr val="000000"/>
                </a:solidFill>
                <a:latin typeface="Arial" pitchFamily="34" charset="0"/>
                <a:cs typeface="Arial" pitchFamily="34" charset="0"/>
                <a:sym typeface="Times New Roman" pitchFamily="18" charset="0"/>
              </a:rPr>
              <a:t> el </a:t>
            </a:r>
            <a:r>
              <a:rPr lang="en-US" sz="800" dirty="0" err="1" smtClean="0">
                <a:solidFill>
                  <a:srgbClr val="000000"/>
                </a:solidFill>
                <a:latin typeface="Arial" pitchFamily="34" charset="0"/>
                <a:cs typeface="Arial" pitchFamily="34" charset="0"/>
                <a:sym typeface="Times New Roman" pitchFamily="18" charset="0"/>
              </a:rPr>
              <a:t>plástico</a:t>
            </a:r>
            <a:r>
              <a:rPr lang="en-US" sz="800" dirty="0" smtClean="0">
                <a:solidFill>
                  <a:srgbClr val="000000"/>
                </a:solidFill>
                <a:latin typeface="Arial" pitchFamily="34" charset="0"/>
                <a:cs typeface="Arial" pitchFamily="34" charset="0"/>
                <a:sym typeface="Times New Roman" pitchFamily="18" charset="0"/>
              </a:rPr>
              <a:t> y </a:t>
            </a:r>
            <a:r>
              <a:rPr lang="en-US" sz="800" dirty="0" err="1" smtClean="0">
                <a:solidFill>
                  <a:srgbClr val="000000"/>
                </a:solidFill>
                <a:latin typeface="Arial" pitchFamily="34" charset="0"/>
                <a:cs typeface="Arial" pitchFamily="34" charset="0"/>
                <a:sym typeface="Times New Roman" pitchFamily="18" charset="0"/>
              </a:rPr>
              <a:t>luego</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instale</a:t>
            </a:r>
            <a:r>
              <a:rPr lang="en-US" sz="800" dirty="0" smtClean="0">
                <a:solidFill>
                  <a:srgbClr val="000000"/>
                </a:solidFill>
                <a:latin typeface="Arial" pitchFamily="34" charset="0"/>
                <a:cs typeface="Arial" pitchFamily="34" charset="0"/>
                <a:sym typeface="Times New Roman" pitchFamily="18" charset="0"/>
              </a:rPr>
              <a:t> la </a:t>
            </a:r>
            <a:r>
              <a:rPr lang="en-US" sz="800" dirty="0" err="1" smtClean="0">
                <a:solidFill>
                  <a:srgbClr val="000000"/>
                </a:solidFill>
                <a:latin typeface="Arial" pitchFamily="34" charset="0"/>
                <a:cs typeface="Arial" pitchFamily="34" charset="0"/>
                <a:sym typeface="Times New Roman" pitchFamily="18" charset="0"/>
              </a:rPr>
              <a:t>escalera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sobre</a:t>
            </a:r>
            <a:r>
              <a:rPr lang="en-US" sz="800" dirty="0" smtClean="0">
                <a:solidFill>
                  <a:srgbClr val="000000"/>
                </a:solidFill>
                <a:latin typeface="Arial" pitchFamily="34" charset="0"/>
                <a:cs typeface="Arial" pitchFamily="34" charset="0"/>
                <a:sym typeface="Times New Roman" pitchFamily="18" charset="0"/>
              </a:rPr>
              <a:t> l</a:t>
            </a:r>
            <a:r>
              <a:rPr lang="es-ES_tradnl" sz="800" dirty="0" smtClean="0">
                <a:solidFill>
                  <a:srgbClr val="000000"/>
                </a:solidFill>
                <a:latin typeface="Arial" pitchFamily="34" charset="0"/>
                <a:cs typeface="Arial" pitchFamily="34" charset="0"/>
                <a:sym typeface="Times New Roman" pitchFamily="18" charset="0"/>
              </a:rPr>
              <a:t>a</a:t>
            </a:r>
            <a:r>
              <a:rPr lang="en-US" sz="800" dirty="0" smtClean="0">
                <a:solidFill>
                  <a:srgbClr val="000000"/>
                </a:solidFill>
                <a:latin typeface="Arial" pitchFamily="34" charset="0"/>
                <a:cs typeface="Arial" pitchFamily="34" charset="0"/>
                <a:sym typeface="Times New Roman" pitchFamily="18" charset="0"/>
              </a:rPr>
              <a:t> </a:t>
            </a:r>
            <a:r>
              <a:rPr lang="es-ES_tradnl" sz="800" dirty="0" smtClean="0">
                <a:solidFill>
                  <a:srgbClr val="000000"/>
                </a:solidFill>
                <a:latin typeface="Arial" pitchFamily="34" charset="0"/>
                <a:cs typeface="Arial" pitchFamily="34" charset="0"/>
                <a:sym typeface="Times New Roman" pitchFamily="18" charset="0"/>
              </a:rPr>
              <a:t>madera </a:t>
            </a:r>
            <a:r>
              <a:rPr lang="en-US" sz="800" dirty="0" err="1" smtClean="0">
                <a:solidFill>
                  <a:srgbClr val="000000"/>
                </a:solidFill>
                <a:latin typeface="Arial" pitchFamily="34" charset="0"/>
                <a:cs typeface="Arial" pitchFamily="34" charset="0"/>
                <a:sym typeface="Times New Roman" pitchFamily="18" charset="0"/>
              </a:rPr>
              <a:t>contrachapad</a:t>
            </a:r>
            <a:r>
              <a:rPr lang="es-ES_tradnl" sz="800" dirty="0" smtClean="0">
                <a:solidFill>
                  <a:srgbClr val="000000"/>
                </a:solidFill>
                <a:latin typeface="Arial" pitchFamily="34" charset="0"/>
                <a:cs typeface="Arial" pitchFamily="34" charset="0"/>
                <a:sym typeface="Times New Roman" pitchFamily="18" charset="0"/>
              </a:rPr>
              <a:t>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Esto</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evitará</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que</a:t>
            </a:r>
            <a:r>
              <a:rPr lang="en-US" sz="800" dirty="0" smtClean="0">
                <a:solidFill>
                  <a:srgbClr val="000000"/>
                </a:solidFill>
                <a:latin typeface="Arial" pitchFamily="34" charset="0"/>
                <a:cs typeface="Arial" pitchFamily="34" charset="0"/>
                <a:sym typeface="Times New Roman" pitchFamily="18" charset="0"/>
              </a:rPr>
              <a:t> la </a:t>
            </a:r>
            <a:r>
              <a:rPr lang="en-US" sz="800" dirty="0" err="1" smtClean="0">
                <a:solidFill>
                  <a:srgbClr val="000000"/>
                </a:solidFill>
                <a:latin typeface="Arial" pitchFamily="34" charset="0"/>
                <a:cs typeface="Arial" pitchFamily="34" charset="0"/>
                <a:sym typeface="Times New Roman" pitchFamily="18" charset="0"/>
              </a:rPr>
              <a:t>escalera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perfore</a:t>
            </a:r>
            <a:r>
              <a:rPr lang="en-US" sz="800" dirty="0" smtClean="0">
                <a:solidFill>
                  <a:srgbClr val="000000"/>
                </a:solidFill>
                <a:latin typeface="Arial" pitchFamily="34" charset="0"/>
                <a:cs typeface="Arial" pitchFamily="34" charset="0"/>
                <a:sym typeface="Times New Roman" pitchFamily="18" charset="0"/>
              </a:rPr>
              <a:t> el </a:t>
            </a:r>
            <a:r>
              <a:rPr lang="en-US" sz="800" dirty="0" err="1" smtClean="0">
                <a:solidFill>
                  <a:srgbClr val="000000"/>
                </a:solidFill>
                <a:latin typeface="Arial" pitchFamily="34" charset="0"/>
                <a:cs typeface="Arial" pitchFamily="34" charset="0"/>
                <a:sym typeface="Times New Roman" pitchFamily="18" charset="0"/>
              </a:rPr>
              <a:t>plástico</a:t>
            </a:r>
            <a:r>
              <a:rPr lang="en-US" sz="800" dirty="0" smtClean="0">
                <a:solidFill>
                  <a:srgbClr val="000000"/>
                </a:solidFill>
                <a:latin typeface="Arial" pitchFamily="34" charset="0"/>
                <a:cs typeface="Arial" pitchFamily="34" charset="0"/>
                <a:sym typeface="Times New Roman" pitchFamily="18" charset="0"/>
              </a:rPr>
              <a:t> y </a:t>
            </a:r>
            <a:r>
              <a:rPr lang="en-US" sz="800" dirty="0" err="1" smtClean="0">
                <a:solidFill>
                  <a:srgbClr val="000000"/>
                </a:solidFill>
                <a:latin typeface="Arial" pitchFamily="34" charset="0"/>
                <a:cs typeface="Arial" pitchFamily="34" charset="0"/>
                <a:sym typeface="Times New Roman" pitchFamily="18" charset="0"/>
              </a:rPr>
              <a:t>proporcionará</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una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superficie</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estable</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para</a:t>
            </a:r>
            <a:r>
              <a:rPr lang="en-US" sz="800" dirty="0" smtClean="0">
                <a:solidFill>
                  <a:srgbClr val="000000"/>
                </a:solidFill>
                <a:latin typeface="Arial" pitchFamily="34" charset="0"/>
                <a:cs typeface="Arial" pitchFamily="34" charset="0"/>
                <a:sym typeface="Times New Roman" pitchFamily="18" charset="0"/>
              </a:rPr>
              <a:t> la </a:t>
            </a:r>
            <a:r>
              <a:rPr lang="es-ES_tradnl" sz="800" dirty="0" smtClean="0">
                <a:solidFill>
                  <a:srgbClr val="000000"/>
                </a:solidFill>
                <a:latin typeface="Arial" pitchFamily="34" charset="0"/>
                <a:cs typeface="Arial" pitchFamily="34" charset="0"/>
                <a:sym typeface="Times New Roman" pitchFamily="18" charset="0"/>
              </a:rPr>
              <a:t>misma</a:t>
            </a:r>
            <a:r>
              <a:rPr lang="en-US" sz="800" dirty="0" smtClean="0">
                <a:solidFill>
                  <a:srgbClr val="000000"/>
                </a:solidFill>
                <a:latin typeface="Arial" pitchFamily="34" charset="0"/>
                <a:cs typeface="Arial" pitchFamily="34" charset="0"/>
                <a:sym typeface="Times New Roman" pitchFamily="18" charset="0"/>
              </a:rPr>
              <a:t>. Si </a:t>
            </a:r>
            <a:r>
              <a:rPr lang="en-US" sz="800" dirty="0" err="1" smtClean="0">
                <a:solidFill>
                  <a:srgbClr val="000000"/>
                </a:solidFill>
                <a:latin typeface="Arial" pitchFamily="34" charset="0"/>
                <a:cs typeface="Arial" pitchFamily="34" charset="0"/>
                <a:sym typeface="Times New Roman" pitchFamily="18" charset="0"/>
              </a:rPr>
              <a:t>usa</a:t>
            </a:r>
            <a:r>
              <a:rPr lang="en-US" sz="800" dirty="0" smtClean="0">
                <a:solidFill>
                  <a:srgbClr val="000000"/>
                </a:solidFill>
                <a:latin typeface="Arial" pitchFamily="34" charset="0"/>
                <a:cs typeface="Arial" pitchFamily="34" charset="0"/>
                <a:sym typeface="Times New Roman" pitchFamily="18" charset="0"/>
              </a:rPr>
              <a:t> </a:t>
            </a:r>
            <a:r>
              <a:rPr lang="es-ES_tradnl" sz="800" dirty="0" smtClean="0">
                <a:solidFill>
                  <a:srgbClr val="000000"/>
                </a:solidFill>
                <a:latin typeface="Arial" pitchFamily="34" charset="0"/>
                <a:cs typeface="Arial" pitchFamily="34" charset="0"/>
                <a:sym typeface="Times New Roman" pitchFamily="18" charset="0"/>
              </a:rPr>
              <a:t>madera </a:t>
            </a:r>
            <a:r>
              <a:rPr lang="en-US" sz="800" dirty="0" err="1" smtClean="0">
                <a:solidFill>
                  <a:srgbClr val="000000"/>
                </a:solidFill>
                <a:latin typeface="Arial" pitchFamily="34" charset="0"/>
                <a:cs typeface="Arial" pitchFamily="34" charset="0"/>
                <a:sym typeface="Times New Roman" pitchFamily="18" charset="0"/>
              </a:rPr>
              <a:t>contrachapad</a:t>
            </a:r>
            <a:r>
              <a:rPr lang="es-ES_tradnl" sz="800" dirty="0" smtClean="0">
                <a:solidFill>
                  <a:srgbClr val="000000"/>
                </a:solidFill>
                <a:latin typeface="Arial" pitchFamily="34" charset="0"/>
                <a:cs typeface="Arial" pitchFamily="34" charset="0"/>
                <a:sym typeface="Times New Roman" pitchFamily="18" charset="0"/>
              </a:rPr>
              <a:t>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tenga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cuidado</a:t>
            </a:r>
            <a:r>
              <a:rPr lang="en-US" sz="800" dirty="0" smtClean="0">
                <a:solidFill>
                  <a:srgbClr val="000000"/>
                </a:solidFill>
                <a:latin typeface="Arial" pitchFamily="34" charset="0"/>
                <a:cs typeface="Arial" pitchFamily="34" charset="0"/>
                <a:sym typeface="Times New Roman" pitchFamily="18" charset="0"/>
              </a:rPr>
              <a:t> especial de </a:t>
            </a:r>
            <a:r>
              <a:rPr lang="es-ES_tradnl" sz="800" dirty="0" smtClean="0">
                <a:solidFill>
                  <a:srgbClr val="000000"/>
                </a:solidFill>
                <a:latin typeface="Arial" pitchFamily="34" charset="0"/>
                <a:cs typeface="Arial" pitchFamily="34" charset="0"/>
                <a:sym typeface="Times New Roman" pitchFamily="18" charset="0"/>
              </a:rPr>
              <a:t>fijarla </a:t>
            </a:r>
            <a:r>
              <a:rPr lang="en-US" sz="800" dirty="0" smtClean="0">
                <a:solidFill>
                  <a:srgbClr val="000000"/>
                </a:solidFill>
                <a:latin typeface="Arial" pitchFamily="34" charset="0"/>
                <a:cs typeface="Arial" pitchFamily="34" charset="0"/>
                <a:sym typeface="Times New Roman" pitchFamily="18" charset="0"/>
              </a:rPr>
              <a:t> al </a:t>
            </a:r>
            <a:r>
              <a:rPr lang="en-US" sz="800" dirty="0" err="1" smtClean="0">
                <a:solidFill>
                  <a:srgbClr val="000000"/>
                </a:solidFill>
                <a:latin typeface="Arial" pitchFamily="34" charset="0"/>
                <a:cs typeface="Arial" pitchFamily="34" charset="0"/>
                <a:sym typeface="Times New Roman" pitchFamily="18" charset="0"/>
              </a:rPr>
              <a:t>piso</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modo</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que</a:t>
            </a:r>
            <a:r>
              <a:rPr lang="en-US" sz="800" dirty="0" smtClean="0">
                <a:solidFill>
                  <a:srgbClr val="000000"/>
                </a:solidFill>
                <a:latin typeface="Arial" pitchFamily="34" charset="0"/>
                <a:cs typeface="Arial" pitchFamily="34" charset="0"/>
                <a:sym typeface="Times New Roman" pitchFamily="18" charset="0"/>
              </a:rPr>
              <a:t> no se </a:t>
            </a:r>
            <a:r>
              <a:rPr lang="en-US" sz="800" dirty="0" err="1" smtClean="0">
                <a:solidFill>
                  <a:srgbClr val="000000"/>
                </a:solidFill>
                <a:latin typeface="Arial" pitchFamily="34" charset="0"/>
                <a:cs typeface="Arial" pitchFamily="34" charset="0"/>
                <a:sym typeface="Times New Roman" pitchFamily="18" charset="0"/>
              </a:rPr>
              <a:t>mueva</a:t>
            </a:r>
            <a:r>
              <a:rPr lang="en-US" sz="800" dirty="0" smtClean="0">
                <a:solidFill>
                  <a:srgbClr val="000000"/>
                </a:solidFill>
                <a:latin typeface="Arial" pitchFamily="34" charset="0"/>
                <a:cs typeface="Arial" pitchFamily="34" charset="0"/>
                <a:sym typeface="Times New Roman" pitchFamily="18" charset="0"/>
              </a:rPr>
              <a:t>. Para </a:t>
            </a:r>
            <a:r>
              <a:rPr lang="en-US" sz="800" dirty="0" err="1" smtClean="0">
                <a:solidFill>
                  <a:srgbClr val="000000"/>
                </a:solidFill>
                <a:latin typeface="Arial" pitchFamily="34" charset="0"/>
                <a:cs typeface="Arial" pitchFamily="34" charset="0"/>
                <a:sym typeface="Times New Roman" pitchFamily="18" charset="0"/>
              </a:rPr>
              <a:t>ello</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fíjel</a:t>
            </a:r>
            <a:r>
              <a:rPr lang="es-ES_tradnl" sz="800" dirty="0" smtClean="0">
                <a:solidFill>
                  <a:srgbClr val="000000"/>
                </a:solidFill>
                <a:latin typeface="Arial" pitchFamily="34" charset="0"/>
                <a:cs typeface="Arial" pitchFamily="34" charset="0"/>
                <a:sym typeface="Times New Roman" pitchFamily="18" charset="0"/>
              </a:rPr>
              <a:t>a</a:t>
            </a:r>
            <a:r>
              <a:rPr lang="en-US" sz="800" dirty="0" smtClean="0">
                <a:solidFill>
                  <a:srgbClr val="000000"/>
                </a:solidFill>
                <a:latin typeface="Arial" pitchFamily="34" charset="0"/>
                <a:cs typeface="Arial" pitchFamily="34" charset="0"/>
                <a:sym typeface="Times New Roman" pitchFamily="18" charset="0"/>
              </a:rPr>
              <a:t> con </a:t>
            </a:r>
            <a:r>
              <a:rPr lang="en-US" sz="800" dirty="0" err="1" smtClean="0">
                <a:solidFill>
                  <a:srgbClr val="000000"/>
                </a:solidFill>
                <a:latin typeface="Arial" pitchFamily="34" charset="0"/>
                <a:cs typeface="Arial" pitchFamily="34" charset="0"/>
                <a:sym typeface="Times New Roman" pitchFamily="18" charset="0"/>
              </a:rPr>
              <a:t>estacas</a:t>
            </a:r>
            <a:r>
              <a:rPr lang="en-US" sz="800" dirty="0" smtClean="0">
                <a:solidFill>
                  <a:srgbClr val="000000"/>
                </a:solidFill>
                <a:latin typeface="Arial" pitchFamily="34" charset="0"/>
                <a:cs typeface="Arial" pitchFamily="34" charset="0"/>
                <a:sym typeface="Times New Roman" pitchFamily="18" charset="0"/>
              </a:rPr>
              <a:t> y </a:t>
            </a:r>
            <a:r>
              <a:rPr lang="en-US" sz="800" dirty="0" err="1" smtClean="0">
                <a:solidFill>
                  <a:srgbClr val="000000"/>
                </a:solidFill>
                <a:latin typeface="Arial" pitchFamily="34" charset="0"/>
                <a:cs typeface="Arial" pitchFamily="34" charset="0"/>
                <a:sym typeface="Times New Roman" pitchFamily="18" charset="0"/>
              </a:rPr>
              <a:t>posteriormente</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selle</a:t>
            </a:r>
            <a:r>
              <a:rPr lang="en-US" sz="800" dirty="0" smtClean="0">
                <a:solidFill>
                  <a:srgbClr val="000000"/>
                </a:solidFill>
                <a:latin typeface="Arial" pitchFamily="34" charset="0"/>
                <a:cs typeface="Arial" pitchFamily="34" charset="0"/>
                <a:sym typeface="Times New Roman" pitchFamily="18" charset="0"/>
              </a:rPr>
              <a:t> los </a:t>
            </a:r>
            <a:r>
              <a:rPr lang="en-US" sz="800" dirty="0" err="1" smtClean="0">
                <a:solidFill>
                  <a:srgbClr val="000000"/>
                </a:solidFill>
                <a:latin typeface="Arial" pitchFamily="34" charset="0"/>
                <a:cs typeface="Arial" pitchFamily="34" charset="0"/>
                <a:sym typeface="Times New Roman" pitchFamily="18" charset="0"/>
              </a:rPr>
              <a:t>orificios</a:t>
            </a:r>
            <a:r>
              <a:rPr lang="en-US" sz="800" dirty="0" smtClean="0">
                <a:solidFill>
                  <a:srgbClr val="000000"/>
                </a:solidFill>
                <a:latin typeface="Arial" pitchFamily="34" charset="0"/>
                <a:cs typeface="Arial" pitchFamily="34" charset="0"/>
                <a:sym typeface="Times New Roman" pitchFamily="18" charset="0"/>
              </a:rPr>
              <a:t> del </a:t>
            </a:r>
            <a:r>
              <a:rPr lang="en-US" sz="800" dirty="0" err="1" smtClean="0">
                <a:solidFill>
                  <a:srgbClr val="000000"/>
                </a:solidFill>
                <a:latin typeface="Arial" pitchFamily="34" charset="0"/>
                <a:cs typeface="Arial" pitchFamily="34" charset="0"/>
                <a:sym typeface="Times New Roman" pitchFamily="18" charset="0"/>
              </a:rPr>
              <a:t>plástico</a:t>
            </a:r>
            <a:r>
              <a:rPr lang="en-US" sz="800" dirty="0" smtClean="0">
                <a:solidFill>
                  <a:srgbClr val="000000"/>
                </a:solidFill>
                <a:latin typeface="Arial" pitchFamily="34" charset="0"/>
                <a:cs typeface="Arial" pitchFamily="34" charset="0"/>
                <a:sym typeface="Times New Roman" pitchFamily="18" charset="0"/>
              </a:rPr>
              <a:t> con </a:t>
            </a:r>
            <a:r>
              <a:rPr lang="en-US" sz="800" dirty="0" err="1" smtClean="0">
                <a:solidFill>
                  <a:srgbClr val="000000"/>
                </a:solidFill>
                <a:latin typeface="Arial" pitchFamily="34" charset="0"/>
                <a:cs typeface="Arial" pitchFamily="34" charset="0"/>
                <a:sym typeface="Times New Roman" pitchFamily="18" charset="0"/>
              </a:rPr>
              <a:t>cinta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para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conductos</a:t>
            </a:r>
            <a:r>
              <a:rPr lang="en-US" sz="800" dirty="0" smtClean="0">
                <a:solidFill>
                  <a:srgbClr val="000000"/>
                </a:solidFill>
                <a:latin typeface="Arial" pitchFamily="34" charset="0"/>
                <a:cs typeface="Arial" pitchFamily="34" charset="0"/>
                <a:sym typeface="Times New Roman" pitchFamily="18" charset="0"/>
              </a:rPr>
              <a:t>.</a:t>
            </a:r>
          </a:p>
          <a:p>
            <a:pPr>
              <a:lnSpc>
                <a:spcPct val="90000"/>
              </a:lnSpc>
              <a:spcBef>
                <a:spcPct val="10000"/>
              </a:spcBef>
              <a:defRPr/>
            </a:pPr>
            <a:endParaRPr lang="en-US" sz="800" dirty="0" smtClean="0">
              <a:solidFill>
                <a:srgbClr val="000000"/>
              </a:solidFill>
              <a:latin typeface="Arial" pitchFamily="34" charset="0"/>
              <a:cs typeface="Arial" pitchFamily="34" charset="0"/>
              <a:sym typeface="Times New Roman" pitchFamily="18" charset="0"/>
            </a:endParaRPr>
          </a:p>
          <a:p>
            <a:pPr>
              <a:lnSpc>
                <a:spcPct val="90000"/>
              </a:lnSpc>
              <a:spcBef>
                <a:spcPct val="10000"/>
              </a:spcBef>
              <a:defRPr/>
            </a:pPr>
            <a:r>
              <a:rPr lang="en-US" sz="1050" dirty="0" err="1" smtClean="0">
                <a:solidFill>
                  <a:srgbClr val="000000"/>
                </a:solidFill>
                <a:latin typeface="Arial" pitchFamily="34" charset="0"/>
                <a:cs typeface="Arial" pitchFamily="34" charset="0"/>
                <a:sym typeface="Times New Roman" pitchFamily="18" charset="0"/>
              </a:rPr>
              <a:t>Limite</a:t>
            </a:r>
            <a:r>
              <a:rPr lang="en-US" sz="1050" dirty="0" smtClean="0">
                <a:solidFill>
                  <a:srgbClr val="000000"/>
                </a:solidFill>
                <a:latin typeface="Arial" pitchFamily="34" charset="0"/>
                <a:cs typeface="Arial" pitchFamily="34" charset="0"/>
                <a:sym typeface="Times New Roman" pitchFamily="18" charset="0"/>
              </a:rPr>
              <a:t> el </a:t>
            </a:r>
            <a:r>
              <a:rPr lang="en-US" sz="1050" dirty="0" err="1" smtClean="0">
                <a:solidFill>
                  <a:srgbClr val="000000"/>
                </a:solidFill>
                <a:latin typeface="Arial" pitchFamily="34" charset="0"/>
                <a:cs typeface="Arial" pitchFamily="34" charset="0"/>
                <a:sym typeface="Times New Roman" pitchFamily="18" charset="0"/>
              </a:rPr>
              <a:t>acceso</a:t>
            </a:r>
            <a:r>
              <a:rPr lang="en-US" sz="1050" dirty="0" smtClean="0">
                <a:solidFill>
                  <a:srgbClr val="000000"/>
                </a:solidFill>
                <a:latin typeface="Arial" pitchFamily="34" charset="0"/>
                <a:cs typeface="Arial" pitchFamily="34" charset="0"/>
                <a:sym typeface="Times New Roman" pitchFamily="18" charset="0"/>
              </a:rPr>
              <a:t> a </a:t>
            </a:r>
            <a:r>
              <a:rPr lang="en-US" sz="1050" dirty="0" err="1" smtClean="0">
                <a:solidFill>
                  <a:srgbClr val="000000"/>
                </a:solidFill>
                <a:latin typeface="Arial" pitchFamily="34" charset="0"/>
                <a:cs typeface="Arial" pitchFamily="34" charset="0"/>
                <a:sym typeface="Times New Roman" pitchFamily="18" charset="0"/>
              </a:rPr>
              <a:t>las</a:t>
            </a:r>
            <a:r>
              <a:rPr lang="en-US" sz="1050" dirty="0" smtClean="0">
                <a:solidFill>
                  <a:srgbClr val="000000"/>
                </a:solidFill>
                <a:latin typeface="Arial" pitchFamily="34" charset="0"/>
                <a:cs typeface="Arial" pitchFamily="34" charset="0"/>
                <a:sym typeface="Times New Roman" pitchFamily="18" charset="0"/>
              </a:rPr>
              <a:t> </a:t>
            </a:r>
            <a:r>
              <a:rPr lang="en-US" sz="1050" dirty="0" err="1" smtClean="0">
                <a:solidFill>
                  <a:srgbClr val="000000"/>
                </a:solidFill>
                <a:latin typeface="Arial" pitchFamily="34" charset="0"/>
                <a:cs typeface="Arial" pitchFamily="34" charset="0"/>
                <a:sym typeface="Times New Roman" pitchFamily="18" charset="0"/>
              </a:rPr>
              <a:t>áreas</a:t>
            </a:r>
            <a:r>
              <a:rPr lang="en-US" sz="1050" dirty="0" smtClean="0">
                <a:solidFill>
                  <a:srgbClr val="000000"/>
                </a:solidFill>
                <a:latin typeface="Arial" pitchFamily="34" charset="0"/>
                <a:cs typeface="Arial" pitchFamily="34" charset="0"/>
                <a:sym typeface="Times New Roman" pitchFamily="18" charset="0"/>
              </a:rPr>
              <a:t> de </a:t>
            </a:r>
            <a:r>
              <a:rPr lang="en-US" sz="1050" dirty="0" err="1" smtClean="0">
                <a:solidFill>
                  <a:srgbClr val="000000"/>
                </a:solidFill>
                <a:latin typeface="Arial" pitchFamily="34" charset="0"/>
                <a:cs typeface="Arial" pitchFamily="34" charset="0"/>
                <a:sym typeface="Times New Roman" pitchFamily="18" charset="0"/>
              </a:rPr>
              <a:t>trabajo</a:t>
            </a:r>
            <a:endParaRPr lang="en-US" sz="1050" dirty="0" smtClean="0">
              <a:solidFill>
                <a:srgbClr val="000000"/>
              </a:solidFill>
              <a:latin typeface="Arial" pitchFamily="34" charset="0"/>
              <a:cs typeface="Arial" pitchFamily="34" charset="0"/>
              <a:sym typeface="Times New Roman" pitchFamily="18" charset="0"/>
            </a:endParaRPr>
          </a:p>
          <a:p>
            <a:pPr lvl="1">
              <a:lnSpc>
                <a:spcPct val="90000"/>
              </a:lnSpc>
              <a:spcBef>
                <a:spcPct val="10000"/>
              </a:spcBef>
              <a:defRPr/>
            </a:pPr>
            <a:r>
              <a:rPr lang="en-US" sz="800" dirty="0" err="1" smtClean="0">
                <a:solidFill>
                  <a:srgbClr val="000000"/>
                </a:solidFill>
                <a:latin typeface="Arial" pitchFamily="34" charset="0"/>
                <a:cs typeface="Arial" pitchFamily="34" charset="0"/>
                <a:sym typeface="Times New Roman" pitchFamily="18" charset="0"/>
              </a:rPr>
              <a:t>Limite</a:t>
            </a:r>
            <a:r>
              <a:rPr lang="en-US" sz="800" dirty="0" smtClean="0">
                <a:solidFill>
                  <a:srgbClr val="000000"/>
                </a:solidFill>
                <a:latin typeface="Arial" pitchFamily="34" charset="0"/>
                <a:cs typeface="Arial" pitchFamily="34" charset="0"/>
                <a:sym typeface="Times New Roman" pitchFamily="18" charset="0"/>
              </a:rPr>
              <a:t> el </a:t>
            </a:r>
            <a:r>
              <a:rPr lang="en-US" sz="800" dirty="0" err="1" smtClean="0">
                <a:solidFill>
                  <a:srgbClr val="000000"/>
                </a:solidFill>
                <a:latin typeface="Arial" pitchFamily="34" charset="0"/>
                <a:cs typeface="Arial" pitchFamily="34" charset="0"/>
                <a:sym typeface="Times New Roman" pitchFamily="18" charset="0"/>
              </a:rPr>
              <a:t>acceso</a:t>
            </a:r>
            <a:r>
              <a:rPr lang="en-US" sz="800" dirty="0" smtClean="0">
                <a:solidFill>
                  <a:srgbClr val="000000"/>
                </a:solidFill>
                <a:latin typeface="Arial" pitchFamily="34" charset="0"/>
                <a:cs typeface="Arial" pitchFamily="34" charset="0"/>
                <a:sym typeface="Times New Roman" pitchFamily="18" charset="0"/>
              </a:rPr>
              <a:t> al </a:t>
            </a:r>
            <a:r>
              <a:rPr lang="en-US" sz="800" dirty="0" err="1" smtClean="0">
                <a:solidFill>
                  <a:srgbClr val="000000"/>
                </a:solidFill>
                <a:latin typeface="Arial" pitchFamily="34" charset="0"/>
                <a:cs typeface="Arial" pitchFamily="34" charset="0"/>
                <a:sym typeface="Times New Roman" pitchFamily="18" charset="0"/>
              </a:rPr>
              <a:t>área</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trabajo</a:t>
            </a:r>
            <a:r>
              <a:rPr lang="en-US" sz="800" dirty="0" smtClean="0">
                <a:solidFill>
                  <a:srgbClr val="000000"/>
                </a:solidFill>
                <a:latin typeface="Arial" pitchFamily="34" charset="0"/>
                <a:cs typeface="Arial" pitchFamily="34" charset="0"/>
                <a:sym typeface="Times New Roman" pitchFamily="18" charset="0"/>
              </a:rPr>
              <a:t> con </a:t>
            </a:r>
            <a:r>
              <a:rPr lang="en-US" sz="800" dirty="0" err="1" smtClean="0">
                <a:solidFill>
                  <a:srgbClr val="000000"/>
                </a:solidFill>
                <a:latin typeface="Arial" pitchFamily="34" charset="0"/>
                <a:cs typeface="Arial" pitchFamily="34" charset="0"/>
                <a:sym typeface="Times New Roman" pitchFamily="18" charset="0"/>
              </a:rPr>
              <a:t>conos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anaranjados</a:t>
            </a:r>
            <a:r>
              <a:rPr lang="en-US" sz="800" dirty="0" smtClean="0">
                <a:solidFill>
                  <a:srgbClr val="000000"/>
                </a:solidFill>
                <a:latin typeface="Arial" pitchFamily="34" charset="0"/>
                <a:cs typeface="Arial" pitchFamily="34" charset="0"/>
                <a:sym typeface="Times New Roman" pitchFamily="18" charset="0"/>
              </a:rPr>
              <a:t> o </a:t>
            </a:r>
            <a:r>
              <a:rPr lang="en-US" sz="800" dirty="0" err="1" smtClean="0">
                <a:solidFill>
                  <a:srgbClr val="000000"/>
                </a:solidFill>
                <a:latin typeface="Arial" pitchFamily="34" charset="0"/>
                <a:cs typeface="Arial" pitchFamily="34" charset="0"/>
                <a:sym typeface="Times New Roman" pitchFamily="18" charset="0"/>
              </a:rPr>
              <a:t>caballetes</a:t>
            </a:r>
            <a:r>
              <a:rPr lang="en-US" sz="800" dirty="0" smtClean="0">
                <a:solidFill>
                  <a:srgbClr val="000000"/>
                </a:solidFill>
                <a:latin typeface="Arial" pitchFamily="34" charset="0"/>
                <a:cs typeface="Arial" pitchFamily="34" charset="0"/>
                <a:sym typeface="Times New Roman" pitchFamily="18" charset="0"/>
              </a:rPr>
              <a:t> y </a:t>
            </a:r>
            <a:r>
              <a:rPr lang="en-US" sz="800" dirty="0" err="1" smtClean="0">
                <a:solidFill>
                  <a:srgbClr val="000000"/>
                </a:solidFill>
                <a:latin typeface="Arial" pitchFamily="34" charset="0"/>
                <a:cs typeface="Arial" pitchFamily="34" charset="0"/>
                <a:sym typeface="Times New Roman" pitchFamily="18" charset="0"/>
              </a:rPr>
              <a:t>cinta</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advertencia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alrededor</a:t>
            </a:r>
            <a:r>
              <a:rPr lang="en-US" sz="800" dirty="0" smtClean="0">
                <a:solidFill>
                  <a:srgbClr val="000000"/>
                </a:solidFill>
                <a:latin typeface="Arial" pitchFamily="34" charset="0"/>
                <a:cs typeface="Arial" pitchFamily="34" charset="0"/>
                <a:sym typeface="Times New Roman" pitchFamily="18" charset="0"/>
              </a:rPr>
              <a:t> de un </a:t>
            </a:r>
            <a:r>
              <a:rPr lang="en-US" sz="800" dirty="0" err="1" smtClean="0">
                <a:solidFill>
                  <a:srgbClr val="000000"/>
                </a:solidFill>
                <a:latin typeface="Arial" pitchFamily="34" charset="0"/>
                <a:cs typeface="Arial" pitchFamily="34" charset="0"/>
                <a:sym typeface="Times New Roman" pitchFamily="18" charset="0"/>
              </a:rPr>
              <a:t>perímetro</a:t>
            </a:r>
            <a:r>
              <a:rPr lang="en-US" sz="800" dirty="0" smtClean="0">
                <a:solidFill>
                  <a:srgbClr val="000000"/>
                </a:solidFill>
                <a:latin typeface="Arial" pitchFamily="34" charset="0"/>
                <a:cs typeface="Arial" pitchFamily="34" charset="0"/>
                <a:sym typeface="Times New Roman" pitchFamily="18" charset="0"/>
              </a:rPr>
              <a:t> de 20 pies del </a:t>
            </a:r>
            <a:r>
              <a:rPr lang="en-US" sz="800" dirty="0" err="1" smtClean="0">
                <a:solidFill>
                  <a:srgbClr val="000000"/>
                </a:solidFill>
                <a:latin typeface="Arial" pitchFamily="34" charset="0"/>
                <a:cs typeface="Arial" pitchFamily="34" charset="0"/>
                <a:sym typeface="Times New Roman" pitchFamily="18" charset="0"/>
              </a:rPr>
              <a:t>área</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trabajo</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También</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puede</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usar</a:t>
            </a:r>
            <a:r>
              <a:rPr lang="en-US" sz="800" dirty="0" smtClean="0">
                <a:solidFill>
                  <a:srgbClr val="000000"/>
                </a:solidFill>
                <a:latin typeface="Arial" pitchFamily="34" charset="0"/>
                <a:cs typeface="Arial" pitchFamily="34" charset="0"/>
                <a:sym typeface="Times New Roman" pitchFamily="18" charset="0"/>
              </a:rPr>
              <a:t> </a:t>
            </a:r>
            <a:r>
              <a:rPr lang="es-ES_tradnl" sz="800" dirty="0" smtClean="0">
                <a:solidFill>
                  <a:srgbClr val="000000"/>
                </a:solidFill>
                <a:latin typeface="Arial" pitchFamily="34" charset="0"/>
                <a:cs typeface="Arial" pitchFamily="34" charset="0"/>
                <a:sym typeface="Times New Roman" pitchFamily="18" charset="0"/>
              </a:rPr>
              <a:t>cuerdas </a:t>
            </a:r>
            <a:r>
              <a:rPr lang="en-US" sz="800" dirty="0" smtClean="0">
                <a:solidFill>
                  <a:srgbClr val="000000"/>
                </a:solidFill>
                <a:latin typeface="Arial" pitchFamily="34" charset="0"/>
                <a:cs typeface="Arial" pitchFamily="34" charset="0"/>
                <a:sym typeface="Times New Roman" pitchFamily="18" charset="0"/>
              </a:rPr>
              <a:t>con </a:t>
            </a:r>
            <a:r>
              <a:rPr lang="en-US" sz="800" dirty="0" err="1" smtClean="0">
                <a:solidFill>
                  <a:srgbClr val="000000"/>
                </a:solidFill>
                <a:latin typeface="Arial" pitchFamily="34" charset="0"/>
                <a:cs typeface="Arial" pitchFamily="34" charset="0"/>
                <a:sym typeface="Times New Roman" pitchFamily="18" charset="0"/>
              </a:rPr>
              <a:t>letreros</a:t>
            </a:r>
            <a:r>
              <a:rPr lang="en-US" sz="800" dirty="0" smtClean="0">
                <a:solidFill>
                  <a:srgbClr val="000000"/>
                </a:solidFill>
                <a:latin typeface="Arial" pitchFamily="34" charset="0"/>
                <a:cs typeface="Arial" pitchFamily="34" charset="0"/>
                <a:sym typeface="Times New Roman" pitchFamily="18" charset="0"/>
              </a:rPr>
              <a:t> a </a:t>
            </a:r>
            <a:r>
              <a:rPr lang="en-US" sz="800" dirty="0" err="1" smtClean="0">
                <a:solidFill>
                  <a:srgbClr val="000000"/>
                </a:solidFill>
                <a:latin typeface="Arial" pitchFamily="34" charset="0"/>
                <a:cs typeface="Arial" pitchFamily="34" charset="0"/>
                <a:sym typeface="Times New Roman" pitchFamily="18" charset="0"/>
              </a:rPr>
              <a:t>intervalos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regulares</a:t>
            </a:r>
            <a:r>
              <a:rPr lang="en-US" sz="800" dirty="0" smtClean="0">
                <a:solidFill>
                  <a:srgbClr val="000000"/>
                </a:solidFill>
                <a:latin typeface="Arial" pitchFamily="34" charset="0"/>
                <a:cs typeface="Arial" pitchFamily="34" charset="0"/>
                <a:sym typeface="Times New Roman" pitchFamily="18" charset="0"/>
              </a:rPr>
              <a:t> en </a:t>
            </a:r>
            <a:r>
              <a:rPr lang="en-US" sz="800" dirty="0" err="1" smtClean="0">
                <a:solidFill>
                  <a:srgbClr val="000000"/>
                </a:solidFill>
                <a:latin typeface="Arial" pitchFamily="34" charset="0"/>
                <a:cs typeface="Arial" pitchFamily="34" charset="0"/>
                <a:sym typeface="Times New Roman" pitchFamily="18" charset="0"/>
              </a:rPr>
              <a:t>lugar</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cinta</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barrera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Esto</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ayudará</a:t>
            </a:r>
            <a:r>
              <a:rPr lang="en-US" sz="800" dirty="0" smtClean="0">
                <a:solidFill>
                  <a:srgbClr val="000000"/>
                </a:solidFill>
                <a:latin typeface="Arial" pitchFamily="34" charset="0"/>
                <a:cs typeface="Arial" pitchFamily="34" charset="0"/>
                <a:sym typeface="Times New Roman" pitchFamily="18" charset="0"/>
              </a:rPr>
              <a:t> a </a:t>
            </a:r>
            <a:r>
              <a:rPr lang="en-US" sz="800" dirty="0" err="1" smtClean="0">
                <a:solidFill>
                  <a:srgbClr val="000000"/>
                </a:solidFill>
                <a:latin typeface="Arial" pitchFamily="34" charset="0"/>
                <a:cs typeface="Arial" pitchFamily="34" charset="0"/>
                <a:sym typeface="Times New Roman" pitchFamily="18" charset="0"/>
              </a:rPr>
              <a:t>disuadir</a:t>
            </a:r>
            <a:r>
              <a:rPr lang="en-US" sz="800" dirty="0" smtClean="0">
                <a:solidFill>
                  <a:srgbClr val="000000"/>
                </a:solidFill>
                <a:latin typeface="Arial" pitchFamily="34" charset="0"/>
                <a:cs typeface="Arial" pitchFamily="34" charset="0"/>
                <a:sym typeface="Times New Roman" pitchFamily="18" charset="0"/>
              </a:rPr>
              <a:t> a los </a:t>
            </a:r>
            <a:r>
              <a:rPr lang="en-US" sz="800" dirty="0" err="1" smtClean="0">
                <a:solidFill>
                  <a:srgbClr val="000000"/>
                </a:solidFill>
                <a:latin typeface="Arial" pitchFamily="34" charset="0"/>
                <a:cs typeface="Arial" pitchFamily="34" charset="0"/>
                <a:sym typeface="Times New Roman" pitchFamily="18" charset="0"/>
              </a:rPr>
              <a:t>residentes</a:t>
            </a:r>
            <a:r>
              <a:rPr lang="en-US" sz="800" dirty="0" smtClean="0">
                <a:solidFill>
                  <a:srgbClr val="000000"/>
                </a:solidFill>
                <a:latin typeface="Arial" pitchFamily="34" charset="0"/>
                <a:cs typeface="Arial" pitchFamily="34" charset="0"/>
                <a:sym typeface="Times New Roman" pitchFamily="18" charset="0"/>
              </a:rPr>
              <a:t> y </a:t>
            </a:r>
            <a:r>
              <a:rPr lang="en-US" sz="800" dirty="0" err="1" smtClean="0">
                <a:solidFill>
                  <a:srgbClr val="000000"/>
                </a:solidFill>
                <a:latin typeface="Arial" pitchFamily="34" charset="0"/>
                <a:cs typeface="Arial" pitchFamily="34" charset="0"/>
                <a:sym typeface="Times New Roman" pitchFamily="18" charset="0"/>
              </a:rPr>
              <a:t>transeúntes</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entrar</a:t>
            </a:r>
            <a:r>
              <a:rPr lang="en-US" sz="800" dirty="0" smtClean="0">
                <a:solidFill>
                  <a:srgbClr val="000000"/>
                </a:solidFill>
                <a:latin typeface="Arial" pitchFamily="34" charset="0"/>
                <a:cs typeface="Arial" pitchFamily="34" charset="0"/>
                <a:sym typeface="Times New Roman" pitchFamily="18" charset="0"/>
              </a:rPr>
              <a:t> al </a:t>
            </a:r>
            <a:r>
              <a:rPr lang="en-US" sz="800" dirty="0" err="1" smtClean="0">
                <a:solidFill>
                  <a:srgbClr val="000000"/>
                </a:solidFill>
                <a:latin typeface="Arial" pitchFamily="34" charset="0"/>
                <a:cs typeface="Arial" pitchFamily="34" charset="0"/>
                <a:sym typeface="Times New Roman" pitchFamily="18" charset="0"/>
              </a:rPr>
              <a:t>área</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trabajo</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Mantenga</a:t>
            </a:r>
            <a:r>
              <a:rPr lang="en-US" sz="800" dirty="0" smtClean="0">
                <a:solidFill>
                  <a:srgbClr val="000000"/>
                </a:solidFill>
                <a:latin typeface="Arial" pitchFamily="34" charset="0"/>
                <a:cs typeface="Arial" pitchFamily="34" charset="0"/>
                <a:sym typeface="Times New Roman" pitchFamily="18" charset="0"/>
              </a:rPr>
              <a:t> a </a:t>
            </a:r>
            <a:r>
              <a:rPr lang="en-US" sz="800" dirty="0" err="1" smtClean="0">
                <a:solidFill>
                  <a:srgbClr val="000000"/>
                </a:solidFill>
                <a:latin typeface="Arial" pitchFamily="34" charset="0"/>
                <a:cs typeface="Arial" pitchFamily="34" charset="0"/>
                <a:sym typeface="Times New Roman" pitchFamily="18" charset="0"/>
              </a:rPr>
              <a:t>las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mascotas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fuera</a:t>
            </a:r>
            <a:r>
              <a:rPr lang="en-US" sz="800" dirty="0" smtClean="0">
                <a:solidFill>
                  <a:srgbClr val="000000"/>
                </a:solidFill>
                <a:latin typeface="Arial" pitchFamily="34" charset="0"/>
                <a:cs typeface="Arial" pitchFamily="34" charset="0"/>
                <a:sym typeface="Times New Roman" pitchFamily="18" charset="0"/>
              </a:rPr>
              <a:t> del </a:t>
            </a:r>
            <a:r>
              <a:rPr lang="en-US" sz="800" dirty="0" err="1" smtClean="0">
                <a:solidFill>
                  <a:srgbClr val="000000"/>
                </a:solidFill>
                <a:latin typeface="Arial" pitchFamily="34" charset="0"/>
                <a:cs typeface="Arial" pitchFamily="34" charset="0"/>
                <a:sym typeface="Times New Roman" pitchFamily="18" charset="0"/>
              </a:rPr>
              <a:t>área</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trabajo</a:t>
            </a:r>
            <a:r>
              <a:rPr lang="en-US" sz="800" dirty="0" smtClean="0">
                <a:solidFill>
                  <a:srgbClr val="000000"/>
                </a:solidFill>
                <a:latin typeface="Arial" pitchFamily="34" charset="0"/>
                <a:cs typeface="Arial" pitchFamily="34" charset="0"/>
                <a:sym typeface="Times New Roman" pitchFamily="18" charset="0"/>
              </a:rPr>
              <a:t>.</a:t>
            </a:r>
          </a:p>
          <a:p>
            <a:pPr lvl="1">
              <a:lnSpc>
                <a:spcPct val="90000"/>
              </a:lnSpc>
              <a:spcBef>
                <a:spcPct val="10000"/>
              </a:spcBef>
              <a:defRPr/>
            </a:pPr>
            <a:endParaRPr lang="en-US" sz="800" b="1" dirty="0" smtClean="0">
              <a:solidFill>
                <a:srgbClr val="000000"/>
              </a:solidFill>
              <a:latin typeface="Arial" pitchFamily="34" charset="0"/>
              <a:cs typeface="Arial" pitchFamily="34" charset="0"/>
              <a:sym typeface="Times New Roman" pitchFamily="18" charset="0"/>
            </a:endParaRPr>
          </a:p>
          <a:p>
            <a:pPr lvl="1">
              <a:lnSpc>
                <a:spcPct val="90000"/>
              </a:lnSpc>
              <a:spcBef>
                <a:spcPct val="10000"/>
              </a:spcBef>
              <a:buFontTx/>
              <a:buNone/>
              <a:defRPr/>
            </a:pPr>
            <a:r>
              <a:rPr lang="en-US" sz="1050" b="1" dirty="0" err="1" smtClean="0">
                <a:solidFill>
                  <a:srgbClr val="000000"/>
                </a:solidFill>
                <a:latin typeface="Arial" pitchFamily="34" charset="0"/>
                <a:cs typeface="Arial" pitchFamily="34" charset="0"/>
              </a:rPr>
              <a:t>Instalación</a:t>
            </a:r>
            <a:r>
              <a:rPr lang="en-US" sz="1050" b="1" dirty="0" smtClean="0">
                <a:solidFill>
                  <a:srgbClr val="000000"/>
                </a:solidFill>
                <a:latin typeface="Arial" pitchFamily="34" charset="0"/>
                <a:cs typeface="Arial" pitchFamily="34" charset="0"/>
              </a:rPr>
              <a:t> de </a:t>
            </a:r>
            <a:r>
              <a:rPr lang="en-US" sz="1050" b="1" dirty="0" err="1" smtClean="0">
                <a:solidFill>
                  <a:srgbClr val="000000"/>
                </a:solidFill>
                <a:latin typeface="Arial" pitchFamily="34" charset="0"/>
                <a:cs typeface="Arial" pitchFamily="34" charset="0"/>
              </a:rPr>
              <a:t>una</a:t>
            </a:r>
            <a:r>
              <a:rPr lang="en-US" sz="1050" b="1" dirty="0" smtClean="0">
                <a:solidFill>
                  <a:srgbClr val="000000"/>
                </a:solidFill>
                <a:latin typeface="Arial" pitchFamily="34" charset="0"/>
                <a:cs typeface="Arial" pitchFamily="34" charset="0"/>
              </a:rPr>
              <a:t> </a:t>
            </a:r>
            <a:r>
              <a:rPr lang="en-US" sz="1050" b="1" dirty="0" err="1" smtClean="0">
                <a:solidFill>
                  <a:srgbClr val="000000"/>
                </a:solidFill>
                <a:latin typeface="Arial" pitchFamily="34" charset="0"/>
                <a:cs typeface="Arial" pitchFamily="34" charset="0"/>
              </a:rPr>
              <a:t>contención</a:t>
            </a:r>
            <a:r>
              <a:rPr lang="en-US" sz="1050" b="1" dirty="0" smtClean="0">
                <a:solidFill>
                  <a:srgbClr val="000000"/>
                </a:solidFill>
                <a:latin typeface="Arial" pitchFamily="34" charset="0"/>
                <a:cs typeface="Arial" pitchFamily="34" charset="0"/>
              </a:rPr>
              <a:t> vertical</a:t>
            </a:r>
            <a:endParaRPr lang="en-US" sz="1050" b="1" dirty="0">
              <a:solidFill>
                <a:srgbClr val="000000"/>
              </a:solidFill>
              <a:latin typeface="Arial" pitchFamily="34" charset="0"/>
              <a:cs typeface="Arial" pitchFamily="34" charset="0"/>
            </a:endParaRPr>
          </a:p>
          <a:p>
            <a:pPr marL="231775" indent="-122238">
              <a:lnSpc>
                <a:spcPct val="90000"/>
              </a:lnSpc>
              <a:spcBef>
                <a:spcPct val="10000"/>
              </a:spcBef>
              <a:buFontTx/>
              <a:buChar char="•"/>
              <a:defRPr/>
            </a:pPr>
            <a:r>
              <a:rPr lang="en-US" sz="800" b="0" dirty="0">
                <a:solidFill>
                  <a:srgbClr val="000000"/>
                </a:solidFill>
                <a:latin typeface="Arial" pitchFamily="34" charset="0"/>
                <a:cs typeface="Arial" pitchFamily="34" charset="0"/>
              </a:rPr>
              <a:t> </a:t>
            </a:r>
            <a:r>
              <a:rPr lang="es-US" sz="800" b="0" dirty="0" smtClean="0">
                <a:solidFill>
                  <a:srgbClr val="000000"/>
                </a:solidFill>
                <a:latin typeface="Arial" pitchFamily="34" charset="0"/>
                <a:cs typeface="Arial" pitchFamily="34" charset="0"/>
              </a:rPr>
              <a:t>Si la renovación se realiza dentro de los 10 pies de la línea de la propiedad, se debe utilizar contención vertical o precauciones adicionales equivalentes para contener el área de trabajo. </a:t>
            </a:r>
          </a:p>
          <a:p>
            <a:pPr marL="231775" indent="-122238">
              <a:lnSpc>
                <a:spcPct val="90000"/>
              </a:lnSpc>
              <a:spcBef>
                <a:spcPct val="10000"/>
              </a:spcBef>
              <a:buFontTx/>
              <a:buChar char="•"/>
              <a:defRPr/>
            </a:pPr>
            <a:r>
              <a:rPr lang="es-US" sz="800" b="0" dirty="0" smtClean="0">
                <a:solidFill>
                  <a:srgbClr val="000000"/>
                </a:solidFill>
                <a:latin typeface="Arial" pitchFamily="34" charset="0"/>
                <a:cs typeface="Arial" pitchFamily="34" charset="0"/>
              </a:rPr>
              <a:t> Además, las empresas tienen permitido instalar una contención vertical más cerca de la actividad de contención que la distancia mínima de contención del terreno, en cuyo caso la contención del terreno puede detenerse en el borde de la contención vertical.</a:t>
            </a:r>
            <a:endParaRPr lang="es-US" sz="800" dirty="0" smtClean="0">
              <a:solidFill>
                <a:srgbClr val="000000"/>
              </a:solidFill>
              <a:latin typeface="Arial" pitchFamily="34" charset="0"/>
              <a:cs typeface="Arial" pitchFamily="34" charset="0"/>
              <a:sym typeface="Times New Roman" pitchFamily="18" charset="0"/>
            </a:endParaRPr>
          </a:p>
          <a:p>
            <a:pPr>
              <a:lnSpc>
                <a:spcPct val="90000"/>
              </a:lnSpc>
              <a:spcBef>
                <a:spcPct val="10000"/>
              </a:spcBef>
              <a:defRPr/>
            </a:pPr>
            <a:endParaRPr lang="es-US" sz="800" dirty="0" smtClean="0">
              <a:solidFill>
                <a:srgbClr val="000000"/>
              </a:solidFill>
              <a:latin typeface="Arial" pitchFamily="34" charset="0"/>
              <a:cs typeface="Arial" pitchFamily="34" charset="0"/>
              <a:sym typeface="Times New Roman" pitchFamily="18" charset="0"/>
            </a:endParaRPr>
          </a:p>
          <a:p>
            <a:pPr>
              <a:lnSpc>
                <a:spcPct val="90000"/>
              </a:lnSpc>
              <a:spcBef>
                <a:spcPct val="10000"/>
              </a:spcBef>
              <a:defRPr/>
            </a:pPr>
            <a:r>
              <a:rPr lang="en-US" sz="1050" dirty="0" err="1" smtClean="0">
                <a:solidFill>
                  <a:srgbClr val="000000"/>
                </a:solidFill>
                <a:latin typeface="Arial" pitchFamily="34" charset="0"/>
                <a:cs typeface="Arial" pitchFamily="34" charset="0"/>
                <a:sym typeface="Times New Roman" pitchFamily="18" charset="0"/>
              </a:rPr>
              <a:t>Limpieza</a:t>
            </a:r>
            <a:r>
              <a:rPr lang="en-US" sz="1050" dirty="0" smtClean="0">
                <a:solidFill>
                  <a:srgbClr val="000000"/>
                </a:solidFill>
                <a:latin typeface="Arial" pitchFamily="34" charset="0"/>
                <a:cs typeface="Arial" pitchFamily="34" charset="0"/>
                <a:sym typeface="Times New Roman" pitchFamily="18" charset="0"/>
              </a:rPr>
              <a:t> </a:t>
            </a:r>
            <a:r>
              <a:rPr lang="en-US" sz="1050" dirty="0" err="1" smtClean="0">
                <a:solidFill>
                  <a:srgbClr val="000000"/>
                </a:solidFill>
                <a:latin typeface="Arial" pitchFamily="34" charset="0"/>
                <a:cs typeface="Arial" pitchFamily="34" charset="0"/>
                <a:sym typeface="Times New Roman" pitchFamily="18" charset="0"/>
              </a:rPr>
              <a:t>diaria</a:t>
            </a:r>
            <a:r>
              <a:rPr lang="en-US" sz="1050" dirty="0" smtClean="0">
                <a:solidFill>
                  <a:srgbClr val="000000"/>
                </a:solidFill>
                <a:latin typeface="Arial" pitchFamily="34" charset="0"/>
                <a:cs typeface="Arial" pitchFamily="34" charset="0"/>
                <a:sym typeface="Times New Roman" pitchFamily="18" charset="0"/>
              </a:rPr>
              <a:t> del </a:t>
            </a:r>
            <a:r>
              <a:rPr lang="en-US" sz="1050" dirty="0" err="1" smtClean="0">
                <a:solidFill>
                  <a:srgbClr val="000000"/>
                </a:solidFill>
                <a:latin typeface="Arial" pitchFamily="34" charset="0"/>
                <a:cs typeface="Arial" pitchFamily="34" charset="0"/>
                <a:sym typeface="Times New Roman" pitchFamily="18" charset="0"/>
              </a:rPr>
              <a:t>área</a:t>
            </a:r>
            <a:r>
              <a:rPr lang="en-US" sz="1050" dirty="0" smtClean="0">
                <a:solidFill>
                  <a:srgbClr val="000000"/>
                </a:solidFill>
                <a:latin typeface="Arial" pitchFamily="34" charset="0"/>
                <a:cs typeface="Arial" pitchFamily="34" charset="0"/>
                <a:sym typeface="Times New Roman" pitchFamily="18" charset="0"/>
              </a:rPr>
              <a:t> de </a:t>
            </a:r>
            <a:r>
              <a:rPr lang="en-US" sz="1050" dirty="0" err="1" smtClean="0">
                <a:solidFill>
                  <a:srgbClr val="000000"/>
                </a:solidFill>
                <a:latin typeface="Arial" pitchFamily="34" charset="0"/>
                <a:cs typeface="Arial" pitchFamily="34" charset="0"/>
                <a:sym typeface="Times New Roman" pitchFamily="18" charset="0"/>
              </a:rPr>
              <a:t>trabajo</a:t>
            </a:r>
            <a:r>
              <a:rPr lang="en-US" sz="1050" dirty="0" smtClean="0">
                <a:solidFill>
                  <a:srgbClr val="000000"/>
                </a:solidFill>
                <a:latin typeface="Arial" pitchFamily="34" charset="0"/>
                <a:cs typeface="Arial" pitchFamily="34" charset="0"/>
                <a:sym typeface="Times New Roman" pitchFamily="18" charset="0"/>
              </a:rPr>
              <a:t> exterior</a:t>
            </a:r>
          </a:p>
          <a:p>
            <a:pPr lvl="1">
              <a:lnSpc>
                <a:spcPct val="90000"/>
              </a:lnSpc>
              <a:spcBef>
                <a:spcPct val="10000"/>
              </a:spcBef>
              <a:defRPr/>
            </a:pPr>
            <a:r>
              <a:rPr lang="en-US" sz="800" dirty="0" err="1" smtClean="0">
                <a:solidFill>
                  <a:srgbClr val="000000"/>
                </a:solidFill>
                <a:latin typeface="Arial" pitchFamily="34" charset="0"/>
                <a:cs typeface="Arial" pitchFamily="34" charset="0"/>
                <a:sym typeface="Times New Roman" pitchFamily="18" charset="0"/>
              </a:rPr>
              <a:t>Limpiar</a:t>
            </a:r>
            <a:r>
              <a:rPr lang="en-US" sz="800" dirty="0" smtClean="0">
                <a:solidFill>
                  <a:srgbClr val="000000"/>
                </a:solidFill>
                <a:latin typeface="Arial" pitchFamily="34" charset="0"/>
                <a:cs typeface="Arial" pitchFamily="34" charset="0"/>
                <a:sym typeface="Times New Roman" pitchFamily="18" charset="0"/>
              </a:rPr>
              <a:t> el </a:t>
            </a:r>
            <a:r>
              <a:rPr lang="en-US" sz="800" dirty="0" err="1" smtClean="0">
                <a:solidFill>
                  <a:srgbClr val="000000"/>
                </a:solidFill>
                <a:latin typeface="Arial" pitchFamily="34" charset="0"/>
                <a:cs typeface="Arial" pitchFamily="34" charset="0"/>
                <a:sym typeface="Times New Roman" pitchFamily="18" charset="0"/>
              </a:rPr>
              <a:t>área</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trabajo</a:t>
            </a:r>
            <a:r>
              <a:rPr lang="en-US" sz="800" dirty="0" smtClean="0">
                <a:solidFill>
                  <a:srgbClr val="000000"/>
                </a:solidFill>
                <a:latin typeface="Arial" pitchFamily="34" charset="0"/>
                <a:cs typeface="Arial" pitchFamily="34" charset="0"/>
                <a:sym typeface="Times New Roman" pitchFamily="18" charset="0"/>
              </a:rPr>
              <a:t> exterior </a:t>
            </a:r>
            <a:r>
              <a:rPr lang="en-US" sz="800" dirty="0" err="1" smtClean="0">
                <a:solidFill>
                  <a:srgbClr val="000000"/>
                </a:solidFill>
                <a:latin typeface="Arial" pitchFamily="34" charset="0"/>
                <a:cs typeface="Arial" pitchFamily="34" charset="0"/>
                <a:sym typeface="Times New Roman" pitchFamily="18" charset="0"/>
              </a:rPr>
              <a:t>es</a:t>
            </a:r>
            <a:r>
              <a:rPr lang="en-US" sz="800" dirty="0" smtClean="0">
                <a:solidFill>
                  <a:srgbClr val="000000"/>
                </a:solidFill>
                <a:latin typeface="Arial" pitchFamily="34" charset="0"/>
                <a:cs typeface="Arial" pitchFamily="34" charset="0"/>
                <a:sym typeface="Times New Roman" pitchFamily="18" charset="0"/>
              </a:rPr>
              <a:t> crucial </a:t>
            </a:r>
            <a:r>
              <a:rPr lang="en-US" sz="800" dirty="0" err="1" smtClean="0">
                <a:solidFill>
                  <a:srgbClr val="000000"/>
                </a:solidFill>
                <a:latin typeface="Arial" pitchFamily="34" charset="0"/>
                <a:cs typeface="Arial" pitchFamily="34" charset="0"/>
                <a:sym typeface="Times New Roman" pitchFamily="18" charset="0"/>
              </a:rPr>
              <a:t>para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evitar</a:t>
            </a:r>
            <a:r>
              <a:rPr lang="en-US" sz="800" dirty="0" smtClean="0">
                <a:solidFill>
                  <a:srgbClr val="000000"/>
                </a:solidFill>
                <a:latin typeface="Arial" pitchFamily="34" charset="0"/>
                <a:cs typeface="Arial" pitchFamily="34" charset="0"/>
                <a:sym typeface="Times New Roman" pitchFamily="18" charset="0"/>
              </a:rPr>
              <a:t> la </a:t>
            </a:r>
            <a:r>
              <a:rPr lang="en-US" sz="800" dirty="0" err="1" smtClean="0">
                <a:solidFill>
                  <a:srgbClr val="000000"/>
                </a:solidFill>
                <a:latin typeface="Arial" pitchFamily="34" charset="0"/>
                <a:cs typeface="Arial" pitchFamily="34" charset="0"/>
                <a:sym typeface="Times New Roman" pitchFamily="18" charset="0"/>
              </a:rPr>
              <a:t>propagación</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polvo</a:t>
            </a:r>
            <a:r>
              <a:rPr lang="en-US" sz="800" dirty="0" smtClean="0">
                <a:solidFill>
                  <a:srgbClr val="000000"/>
                </a:solidFill>
                <a:latin typeface="Arial" pitchFamily="34" charset="0"/>
                <a:cs typeface="Arial" pitchFamily="34" charset="0"/>
                <a:sym typeface="Times New Roman" pitchFamily="18" charset="0"/>
              </a:rPr>
              <a:t> y </a:t>
            </a:r>
            <a:r>
              <a:rPr lang="en-US" sz="800" dirty="0" err="1" smtClean="0">
                <a:solidFill>
                  <a:srgbClr val="000000"/>
                </a:solidFill>
                <a:latin typeface="Arial" pitchFamily="34" charset="0"/>
                <a:cs typeface="Arial" pitchFamily="34" charset="0"/>
                <a:sym typeface="Times New Roman" pitchFamily="18" charset="0"/>
              </a:rPr>
              <a:t>escombros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Recoger</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todos</a:t>
            </a:r>
            <a:r>
              <a:rPr lang="en-US" sz="800" dirty="0" smtClean="0">
                <a:solidFill>
                  <a:srgbClr val="000000"/>
                </a:solidFill>
                <a:latin typeface="Arial" pitchFamily="34" charset="0"/>
                <a:cs typeface="Arial" pitchFamily="34" charset="0"/>
                <a:sym typeface="Times New Roman" pitchFamily="18" charset="0"/>
              </a:rPr>
              <a:t> los </a:t>
            </a:r>
            <a:r>
              <a:rPr lang="en-US" sz="800" dirty="0" err="1" smtClean="0">
                <a:solidFill>
                  <a:srgbClr val="000000"/>
                </a:solidFill>
                <a:latin typeface="Arial" pitchFamily="34" charset="0"/>
                <a:cs typeface="Arial" pitchFamily="34" charset="0"/>
                <a:sym typeface="Times New Roman" pitchFamily="18" charset="0"/>
              </a:rPr>
              <a:t>escombros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producidos</a:t>
            </a:r>
            <a:r>
              <a:rPr lang="en-US" sz="800" dirty="0" smtClean="0">
                <a:solidFill>
                  <a:srgbClr val="000000"/>
                </a:solidFill>
                <a:latin typeface="Arial" pitchFamily="34" charset="0"/>
                <a:cs typeface="Arial" pitchFamily="34" charset="0"/>
                <a:sym typeface="Times New Roman" pitchFamily="18" charset="0"/>
              </a:rPr>
              <a:t> a lo largo del </a:t>
            </a:r>
            <a:r>
              <a:rPr lang="en-US" sz="800" dirty="0" err="1" smtClean="0">
                <a:solidFill>
                  <a:srgbClr val="000000"/>
                </a:solidFill>
                <a:latin typeface="Arial" pitchFamily="34" charset="0"/>
                <a:cs typeface="Arial" pitchFamily="34" charset="0"/>
                <a:sym typeface="Times New Roman" pitchFamily="18" charset="0"/>
              </a:rPr>
              <a:t>día</a:t>
            </a:r>
            <a:r>
              <a:rPr lang="en-US" sz="800" dirty="0" smtClean="0">
                <a:solidFill>
                  <a:srgbClr val="000000"/>
                </a:solidFill>
                <a:latin typeface="Arial" pitchFamily="34" charset="0"/>
                <a:cs typeface="Arial" pitchFamily="34" charset="0"/>
                <a:sym typeface="Times New Roman" pitchFamily="18" charset="0"/>
              </a:rPr>
              <a:t> y el </a:t>
            </a:r>
            <a:r>
              <a:rPr lang="en-US" sz="800" dirty="0" err="1" smtClean="0">
                <a:solidFill>
                  <a:srgbClr val="000000"/>
                </a:solidFill>
                <a:latin typeface="Arial" pitchFamily="34" charset="0"/>
                <a:cs typeface="Arial" pitchFamily="34" charset="0"/>
                <a:sym typeface="Times New Roman" pitchFamily="18" charset="0"/>
              </a:rPr>
              <a:t>uso</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cubiertas</a:t>
            </a:r>
            <a:r>
              <a:rPr lang="en-US" sz="800" dirty="0" smtClean="0">
                <a:solidFill>
                  <a:srgbClr val="000000"/>
                </a:solidFill>
                <a:latin typeface="Arial" pitchFamily="34" charset="0"/>
                <a:cs typeface="Arial" pitchFamily="34" charset="0"/>
                <a:sym typeface="Times New Roman" pitchFamily="18" charset="0"/>
              </a:rPr>
              <a:t> de </a:t>
            </a:r>
            <a:r>
              <a:rPr lang="en-US" sz="800" b="1" dirty="0" err="1" smtClean="0">
                <a:solidFill>
                  <a:srgbClr val="000000"/>
                </a:solidFill>
                <a:latin typeface="Arial" pitchFamily="34" charset="0"/>
                <a:cs typeface="Arial" pitchFamily="34" charset="0"/>
                <a:sym typeface="Times New Roman" pitchFamily="18" charset="0"/>
              </a:rPr>
              <a:t>láminas</a:t>
            </a:r>
            <a:r>
              <a:rPr lang="en-US" sz="800" b="1" dirty="0" smtClean="0">
                <a:solidFill>
                  <a:srgbClr val="000000"/>
                </a:solidFill>
                <a:latin typeface="Arial" pitchFamily="34" charset="0"/>
                <a:cs typeface="Arial" pitchFamily="34" charset="0"/>
                <a:sym typeface="Times New Roman" pitchFamily="18" charset="0"/>
              </a:rPr>
              <a:t> </a:t>
            </a:r>
            <a:r>
              <a:rPr lang="en-US" sz="800" b="1" dirty="0" err="1" smtClean="0">
                <a:solidFill>
                  <a:srgbClr val="000000"/>
                </a:solidFill>
                <a:latin typeface="Arial" pitchFamily="34" charset="0"/>
                <a:cs typeface="Arial" pitchFamily="34" charset="0"/>
                <a:sym typeface="Times New Roman" pitchFamily="18" charset="0"/>
              </a:rPr>
              <a:t>plásticas</a:t>
            </a:r>
            <a:r>
              <a:rPr lang="en-US" sz="800" b="1"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puede</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facilitar</a:t>
            </a:r>
            <a:r>
              <a:rPr lang="en-US" sz="800" dirty="0" smtClean="0">
                <a:solidFill>
                  <a:srgbClr val="000000"/>
                </a:solidFill>
                <a:latin typeface="Arial" pitchFamily="34" charset="0"/>
                <a:cs typeface="Arial" pitchFamily="34" charset="0"/>
                <a:sym typeface="Times New Roman" pitchFamily="18" charset="0"/>
              </a:rPr>
              <a:t> la </a:t>
            </a:r>
            <a:r>
              <a:rPr lang="en-US" sz="800" dirty="0" err="1" smtClean="0">
                <a:solidFill>
                  <a:srgbClr val="000000"/>
                </a:solidFill>
                <a:latin typeface="Arial" pitchFamily="34" charset="0"/>
                <a:cs typeface="Arial" pitchFamily="34" charset="0"/>
                <a:sym typeface="Times New Roman" pitchFamily="18" charset="0"/>
              </a:rPr>
              <a:t>limpieza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Tenga</a:t>
            </a:r>
            <a:r>
              <a:rPr lang="en-US" sz="800" dirty="0" smtClean="0">
                <a:solidFill>
                  <a:srgbClr val="000000"/>
                </a:solidFill>
                <a:latin typeface="Arial" pitchFamily="34" charset="0"/>
                <a:cs typeface="Arial" pitchFamily="34" charset="0"/>
                <a:sym typeface="Times New Roman" pitchFamily="18" charset="0"/>
              </a:rPr>
              <a:t> en </a:t>
            </a:r>
            <a:r>
              <a:rPr lang="en-US" sz="800" dirty="0" err="1" smtClean="0">
                <a:solidFill>
                  <a:srgbClr val="000000"/>
                </a:solidFill>
                <a:latin typeface="Arial" pitchFamily="34" charset="0"/>
                <a:cs typeface="Arial" pitchFamily="34" charset="0"/>
                <a:sym typeface="Times New Roman" pitchFamily="18" charset="0"/>
              </a:rPr>
              <a:t>cuenta</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que</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las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cubiertas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plásticas</a:t>
            </a:r>
            <a:r>
              <a:rPr lang="en-US" sz="800" dirty="0" smtClean="0">
                <a:solidFill>
                  <a:srgbClr val="000000"/>
                </a:solidFill>
                <a:latin typeface="Arial" pitchFamily="34" charset="0"/>
                <a:cs typeface="Arial" pitchFamily="34" charset="0"/>
                <a:sym typeface="Times New Roman" pitchFamily="18" charset="0"/>
              </a:rPr>
              <a:t> no </a:t>
            </a:r>
            <a:r>
              <a:rPr lang="en-US" sz="800" dirty="0" err="1" smtClean="0">
                <a:solidFill>
                  <a:srgbClr val="000000"/>
                </a:solidFill>
                <a:latin typeface="Arial" pitchFamily="34" charset="0"/>
                <a:cs typeface="Arial" pitchFamily="34" charset="0"/>
                <a:sym typeface="Times New Roman" pitchFamily="18" charset="0"/>
              </a:rPr>
              <a:t>ocupan</a:t>
            </a:r>
            <a:r>
              <a:rPr lang="en-US" sz="800" dirty="0" smtClean="0">
                <a:solidFill>
                  <a:srgbClr val="000000"/>
                </a:solidFill>
                <a:latin typeface="Arial" pitchFamily="34" charset="0"/>
                <a:cs typeface="Arial" pitchFamily="34" charset="0"/>
                <a:sym typeface="Times New Roman" pitchFamily="18" charset="0"/>
              </a:rPr>
              <a:t> el </a:t>
            </a:r>
            <a:r>
              <a:rPr lang="en-US" sz="800" dirty="0" err="1" smtClean="0">
                <a:solidFill>
                  <a:srgbClr val="000000"/>
                </a:solidFill>
                <a:latin typeface="Arial" pitchFamily="34" charset="0"/>
                <a:cs typeface="Arial" pitchFamily="34" charset="0"/>
                <a:sym typeface="Times New Roman" pitchFamily="18" charset="0"/>
              </a:rPr>
              <a:t>lugar</a:t>
            </a:r>
            <a:r>
              <a:rPr lang="en-US" sz="800" dirty="0" smtClean="0">
                <a:solidFill>
                  <a:srgbClr val="000000"/>
                </a:solidFill>
                <a:latin typeface="Arial" pitchFamily="34" charset="0"/>
                <a:cs typeface="Arial" pitchFamily="34" charset="0"/>
                <a:sym typeface="Times New Roman" pitchFamily="18" charset="0"/>
              </a:rPr>
              <a:t> de </a:t>
            </a:r>
            <a:r>
              <a:rPr lang="en-US" sz="800" dirty="0" err="1" smtClean="0">
                <a:solidFill>
                  <a:srgbClr val="000000"/>
                </a:solidFill>
                <a:latin typeface="Arial" pitchFamily="34" charset="0"/>
                <a:cs typeface="Arial" pitchFamily="34" charset="0"/>
                <a:sym typeface="Times New Roman" pitchFamily="18" charset="0"/>
              </a:rPr>
              <a:t>las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láminas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protectoras</a:t>
            </a:r>
            <a:r>
              <a:rPr lang="en-US" sz="800" dirty="0" smtClean="0">
                <a:solidFill>
                  <a:srgbClr val="000000"/>
                </a:solidFill>
                <a:latin typeface="Arial" pitchFamily="34" charset="0"/>
                <a:cs typeface="Arial" pitchFamily="34" charset="0"/>
                <a:sym typeface="Times New Roman" pitchFamily="18" charset="0"/>
              </a:rPr>
              <a:t> </a:t>
            </a:r>
            <a:r>
              <a:rPr lang="en-US" sz="800" dirty="0" err="1" smtClean="0">
                <a:solidFill>
                  <a:srgbClr val="000000"/>
                </a:solidFill>
                <a:latin typeface="Arial" pitchFamily="34" charset="0"/>
                <a:cs typeface="Arial" pitchFamily="34" charset="0"/>
                <a:sym typeface="Times New Roman" pitchFamily="18" charset="0"/>
              </a:rPr>
              <a:t>sobre</a:t>
            </a:r>
            <a:r>
              <a:rPr lang="en-US" sz="800" dirty="0" smtClean="0">
                <a:solidFill>
                  <a:srgbClr val="000000"/>
                </a:solidFill>
                <a:latin typeface="Arial" pitchFamily="34" charset="0"/>
                <a:cs typeface="Arial" pitchFamily="34" charset="0"/>
                <a:sym typeface="Times New Roman" pitchFamily="18" charset="0"/>
              </a:rPr>
              <a:t> el </a:t>
            </a:r>
            <a:r>
              <a:rPr lang="en-US" sz="800" dirty="0" err="1" smtClean="0">
                <a:solidFill>
                  <a:srgbClr val="000000"/>
                </a:solidFill>
                <a:latin typeface="Arial" pitchFamily="34" charset="0"/>
                <a:cs typeface="Arial" pitchFamily="34" charset="0"/>
                <a:sym typeface="Times New Roman" pitchFamily="18" charset="0"/>
              </a:rPr>
              <a:t>suelo</a:t>
            </a:r>
            <a:r>
              <a:rPr lang="en-US" sz="900" dirty="0" smtClean="0">
                <a:solidFill>
                  <a:srgbClr val="000000"/>
                </a:solidFill>
                <a:cs typeface="Arial" charset="0"/>
                <a:sym typeface="Times New Roman" pitchFamily="18" charset="0"/>
              </a:rPr>
              <a:t>.</a:t>
            </a:r>
          </a:p>
        </p:txBody>
      </p:sp>
    </p:spTree>
    <p:extLst>
      <p:ext uri="{BB962C8B-B14F-4D97-AF65-F5344CB8AC3E}">
        <p14:creationId xmlns:p14="http://schemas.microsoft.com/office/powerpoint/2010/main" val="25816197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r>
              <a:rPr lang="en-US" smtClean="0"/>
              <a:t>4-</a:t>
            </a:r>
            <a:fld id="{3281CF0E-AE27-49A8-9834-3D1D1FA5BBF3}" type="slidenum">
              <a:rPr lang="en-US" smtClean="0"/>
              <a:pPr/>
              <a:t>53</a:t>
            </a:fld>
            <a:endParaRPr lang="en-US" smtClean="0"/>
          </a:p>
        </p:txBody>
      </p:sp>
      <p:sp>
        <p:nvSpPr>
          <p:cNvPr id="31747" name="Rectangle 12"/>
          <p:cNvSpPr>
            <a:spLocks noGrp="1" noChangeArrowheads="1"/>
          </p:cNvSpPr>
          <p:nvPr>
            <p:ph type="hdr" sz="quarter"/>
          </p:nvPr>
        </p:nvSpPr>
        <p:spPr>
          <a:noFill/>
        </p:spPr>
        <p:txBody>
          <a:bodyPr/>
          <a:lstStyle/>
          <a:p>
            <a:endParaRPr lang="en-US" smtClean="0"/>
          </a:p>
          <a:p>
            <a:r>
              <a:rPr lang="en-US" smtClean="0"/>
              <a:t>     </a:t>
            </a:r>
            <a:r>
              <a:rPr lang="es-ES_tradnl" smtClean="0"/>
              <a:t>Prácticas seguras con relación al plomo</a:t>
            </a:r>
            <a:r>
              <a:rPr lang="en-US" smtClean="0"/>
              <a:t> en labores de renovación, reparación y pintura</a:t>
            </a:r>
          </a:p>
        </p:txBody>
      </p:sp>
      <p:sp>
        <p:nvSpPr>
          <p:cNvPr id="31748" name="Rectangle 13"/>
          <p:cNvSpPr>
            <a:spLocks noGrp="1" noChangeArrowheads="1"/>
          </p:cNvSpPr>
          <p:nvPr>
            <p:ph type="dt" sz="quarter" idx="1"/>
          </p:nvPr>
        </p:nvSpPr>
        <p:spPr>
          <a:noFill/>
        </p:spPr>
        <p:txBody>
          <a:bodyPr/>
          <a:lstStyle/>
          <a:p>
            <a:r>
              <a:rPr lang="en-US" smtClean="0"/>
              <a:t>Octubre de 2011</a:t>
            </a:r>
          </a:p>
        </p:txBody>
      </p:sp>
      <p:sp>
        <p:nvSpPr>
          <p:cNvPr id="31749" name="Rectangle 4"/>
          <p:cNvSpPr>
            <a:spLocks noGrp="1" noRot="1" noChangeAspect="1" noChangeArrowheads="1" noTextEdit="1"/>
          </p:cNvSpPr>
          <p:nvPr>
            <p:ph type="sldImg"/>
          </p:nvPr>
        </p:nvSpPr>
        <p:spPr>
          <a:ln/>
        </p:spPr>
      </p:sp>
      <p:sp>
        <p:nvSpPr>
          <p:cNvPr id="31750" name="Rectangle 5"/>
          <p:cNvSpPr>
            <a:spLocks noGrp="1" noChangeArrowheads="1"/>
          </p:cNvSpPr>
          <p:nvPr>
            <p:ph type="body" idx="1"/>
          </p:nvPr>
        </p:nvSpPr>
        <p:spPr>
          <a:xfrm>
            <a:off x="876300" y="4352925"/>
            <a:ext cx="5330825" cy="4244975"/>
          </a:xfrm>
          <a:noFill/>
          <a:ln/>
        </p:spPr>
        <p:txBody>
          <a:bodyPr/>
          <a:lstStyle/>
          <a:p>
            <a:r>
              <a:rPr lang="en-US" smtClean="0">
                <a:solidFill>
                  <a:srgbClr val="000000"/>
                </a:solidFill>
                <a:cs typeface="Times New Roman" pitchFamily="18" charset="0"/>
                <a:sym typeface="Times New Roman" pitchFamily="18" charset="0"/>
              </a:rPr>
              <a:t>Cierre y cubra todas las ventanas y puertas cercanas.  </a:t>
            </a:r>
          </a:p>
          <a:p>
            <a:pPr lvl="1"/>
            <a:r>
              <a:rPr lang="en-US" sz="1000" smtClean="0">
                <a:solidFill>
                  <a:srgbClr val="000000"/>
                </a:solidFill>
                <a:cs typeface="Arial" charset="0"/>
                <a:sym typeface="Times New Roman" pitchFamily="18" charset="0"/>
              </a:rPr>
              <a:t>Todas las ventanas y puertas que se encuentren a 20 pies del </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rea de trabajo deben cerrarse para evitar que el polvo ingrese </a:t>
            </a:r>
            <a:r>
              <a:rPr lang="es-ES_tradnl" sz="1000" smtClean="0">
                <a:solidFill>
                  <a:srgbClr val="000000"/>
                </a:solidFill>
                <a:cs typeface="Arial" charset="0"/>
                <a:sym typeface="Times New Roman" pitchFamily="18" charset="0"/>
              </a:rPr>
              <a:t>en</a:t>
            </a:r>
            <a:r>
              <a:rPr lang="en-US" sz="1000" smtClean="0">
                <a:solidFill>
                  <a:srgbClr val="000000"/>
                </a:solidFill>
                <a:cs typeface="Arial" charset="0"/>
                <a:sym typeface="Times New Roman" pitchFamily="18" charset="0"/>
              </a:rPr>
              <a:t> la vivienda. Los renovadores tienen la obligaci</a:t>
            </a:r>
            <a:r>
              <a:rPr lang="en-US" sz="1000" smtClean="0">
                <a:solidFill>
                  <a:srgbClr val="000000"/>
                </a:solidFill>
                <a:latin typeface="Times New Roman" pitchFamily="18" charset="0"/>
                <a:cs typeface="Arial" charset="0"/>
                <a:sym typeface="Times New Roman" pitchFamily="18" charset="0"/>
              </a:rPr>
              <a:t>ó</a:t>
            </a:r>
            <a:r>
              <a:rPr lang="en-US" sz="1000" smtClean="0">
                <a:solidFill>
                  <a:srgbClr val="000000"/>
                </a:solidFill>
                <a:cs typeface="Arial" charset="0"/>
                <a:sym typeface="Times New Roman" pitchFamily="18" charset="0"/>
              </a:rPr>
              <a:t>n de mantener el polvo y los escombros de la renovaci</a:t>
            </a:r>
            <a:r>
              <a:rPr lang="en-US" sz="1000" smtClean="0">
                <a:solidFill>
                  <a:srgbClr val="000000"/>
                </a:solidFill>
                <a:latin typeface="Times New Roman" pitchFamily="18" charset="0"/>
                <a:cs typeface="Arial" charset="0"/>
                <a:sym typeface="Times New Roman" pitchFamily="18" charset="0"/>
              </a:rPr>
              <a:t>ó</a:t>
            </a:r>
            <a:r>
              <a:rPr lang="en-US" sz="1000" smtClean="0">
                <a:solidFill>
                  <a:srgbClr val="000000"/>
                </a:solidFill>
                <a:cs typeface="Arial" charset="0"/>
                <a:sym typeface="Times New Roman" pitchFamily="18" charset="0"/>
              </a:rPr>
              <a:t>n contenidos en el </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rea de trabajo dentro de los l</a:t>
            </a:r>
            <a:r>
              <a:rPr lang="en-US" sz="1000" smtClean="0">
                <a:solidFill>
                  <a:srgbClr val="000000"/>
                </a:solidFill>
                <a:latin typeface="Times New Roman" pitchFamily="18" charset="0"/>
                <a:cs typeface="Arial" charset="0"/>
                <a:sym typeface="Times New Roman" pitchFamily="18" charset="0"/>
              </a:rPr>
              <a:t>í</a:t>
            </a:r>
            <a:r>
              <a:rPr lang="en-US" sz="1000" smtClean="0">
                <a:solidFill>
                  <a:srgbClr val="000000"/>
                </a:solidFill>
                <a:cs typeface="Arial" charset="0"/>
                <a:sym typeface="Times New Roman" pitchFamily="18" charset="0"/>
              </a:rPr>
              <a:t>mites de la propiedad en la </a:t>
            </a:r>
            <a:r>
              <a:rPr lang="es-ES_tradnl" sz="1000" smtClean="0">
                <a:solidFill>
                  <a:srgbClr val="000000"/>
                </a:solidFill>
                <a:cs typeface="Arial" charset="0"/>
                <a:sym typeface="Times New Roman" pitchFamily="18" charset="0"/>
              </a:rPr>
              <a:t>que</a:t>
            </a:r>
            <a:r>
              <a:rPr lang="en-US" sz="1000" smtClean="0">
                <a:solidFill>
                  <a:srgbClr val="000000"/>
                </a:solidFill>
                <a:cs typeface="Arial" charset="0"/>
                <a:sym typeface="Times New Roman" pitchFamily="18" charset="0"/>
              </a:rPr>
              <a:t> trabajan. Si las ventanas y puertas de los apartamentos o condominios est</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n </a:t>
            </a:r>
            <a:r>
              <a:rPr lang="es-ES_tradnl" sz="1000" smtClean="0">
                <a:solidFill>
                  <a:srgbClr val="000000"/>
                </a:solidFill>
                <a:cs typeface="Arial" charset="0"/>
                <a:sym typeface="Times New Roman" pitchFamily="18" charset="0"/>
              </a:rPr>
              <a:t>a </a:t>
            </a:r>
            <a:r>
              <a:rPr lang="en-US" sz="1000" smtClean="0">
                <a:solidFill>
                  <a:srgbClr val="000000"/>
                </a:solidFill>
                <a:cs typeface="Arial" charset="0"/>
                <a:sym typeface="Times New Roman" pitchFamily="18" charset="0"/>
              </a:rPr>
              <a:t>20 pies </a:t>
            </a:r>
            <a:r>
              <a:rPr lang="es-ES_tradnl" sz="1000" smtClean="0">
                <a:solidFill>
                  <a:srgbClr val="000000"/>
                </a:solidFill>
                <a:cs typeface="Arial" charset="0"/>
                <a:sym typeface="Times New Roman" pitchFamily="18" charset="0"/>
              </a:rPr>
              <a:t>como m</a:t>
            </a:r>
            <a:r>
              <a:rPr lang="es-ES_tradnl" sz="1000" smtClean="0">
                <a:solidFill>
                  <a:srgbClr val="000000"/>
                </a:solidFill>
                <a:latin typeface="Times New Roman" pitchFamily="18" charset="0"/>
                <a:cs typeface="Arial" charset="0"/>
                <a:sym typeface="Times New Roman" pitchFamily="18" charset="0"/>
              </a:rPr>
              <a:t>á</a:t>
            </a:r>
            <a:r>
              <a:rPr lang="es-ES_tradnl" sz="1000" smtClean="0">
                <a:solidFill>
                  <a:srgbClr val="000000"/>
                </a:solidFill>
                <a:cs typeface="Arial" charset="0"/>
                <a:sym typeface="Times New Roman" pitchFamily="18" charset="0"/>
              </a:rPr>
              <a:t>ximo </a:t>
            </a:r>
            <a:r>
              <a:rPr lang="en-US" sz="1000" smtClean="0">
                <a:solidFill>
                  <a:srgbClr val="000000"/>
                </a:solidFill>
                <a:cs typeface="Arial" charset="0"/>
                <a:sym typeface="Times New Roman" pitchFamily="18" charset="0"/>
              </a:rPr>
              <a:t>del </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rea de trabajo, </a:t>
            </a:r>
            <a:r>
              <a:rPr lang="es-ES_tradnl" sz="1000" smtClean="0">
                <a:solidFill>
                  <a:srgbClr val="000000"/>
                </a:solidFill>
                <a:cs typeface="Arial" charset="0"/>
                <a:sym typeface="Times New Roman" pitchFamily="18" charset="0"/>
              </a:rPr>
              <a:t>piense en pedir</a:t>
            </a:r>
            <a:r>
              <a:rPr lang="en-US" sz="1000" smtClean="0">
                <a:solidFill>
                  <a:srgbClr val="000000"/>
                </a:solidFill>
                <a:cs typeface="Arial" charset="0"/>
                <a:sym typeface="Times New Roman" pitchFamily="18" charset="0"/>
              </a:rPr>
              <a:t> </a:t>
            </a:r>
            <a:r>
              <a:rPr lang="es-ES_tradnl" sz="1000" smtClean="0">
                <a:solidFill>
                  <a:srgbClr val="000000"/>
                </a:solidFill>
                <a:cs typeface="Arial" charset="0"/>
                <a:sym typeface="Times New Roman" pitchFamily="18" charset="0"/>
              </a:rPr>
              <a:t>a </a:t>
            </a:r>
            <a:r>
              <a:rPr lang="en-US" sz="1000" smtClean="0">
                <a:solidFill>
                  <a:srgbClr val="000000"/>
                </a:solidFill>
                <a:cs typeface="Arial" charset="0"/>
                <a:sym typeface="Times New Roman" pitchFamily="18" charset="0"/>
              </a:rPr>
              <a:t>los propietarios o residentes de aquellas unidades cierren las ventanas y puertas afectadas, a fin de cumplir con la regla RRP. Si </a:t>
            </a:r>
            <a:r>
              <a:rPr lang="en-US" sz="1000" smtClean="0">
                <a:solidFill>
                  <a:srgbClr val="000000"/>
                </a:solidFill>
                <a:latin typeface="Times New Roman" pitchFamily="18" charset="0"/>
                <a:cs typeface="Arial" charset="0"/>
                <a:sym typeface="Times New Roman" pitchFamily="18" charset="0"/>
              </a:rPr>
              <a:t>é</a:t>
            </a:r>
            <a:r>
              <a:rPr lang="en-US" sz="1000" smtClean="0">
                <a:solidFill>
                  <a:srgbClr val="000000"/>
                </a:solidFill>
                <a:cs typeface="Arial" charset="0"/>
                <a:sym typeface="Times New Roman" pitchFamily="18" charset="0"/>
              </a:rPr>
              <a:t>sta no es una opci</a:t>
            </a:r>
            <a:r>
              <a:rPr lang="en-US" sz="1000" smtClean="0">
                <a:solidFill>
                  <a:srgbClr val="000000"/>
                </a:solidFill>
                <a:latin typeface="Times New Roman" pitchFamily="18" charset="0"/>
                <a:cs typeface="Arial" charset="0"/>
                <a:sym typeface="Times New Roman" pitchFamily="18" charset="0"/>
              </a:rPr>
              <a:t>ó</a:t>
            </a:r>
            <a:r>
              <a:rPr lang="en-US" sz="1000" smtClean="0">
                <a:solidFill>
                  <a:srgbClr val="000000"/>
                </a:solidFill>
                <a:cs typeface="Arial" charset="0"/>
                <a:sym typeface="Times New Roman" pitchFamily="18" charset="0"/>
              </a:rPr>
              <a:t>n viable, deben considerarse otros m</a:t>
            </a:r>
            <a:r>
              <a:rPr lang="en-US" sz="1000" smtClean="0">
                <a:solidFill>
                  <a:srgbClr val="000000"/>
                </a:solidFill>
                <a:latin typeface="Times New Roman" pitchFamily="18" charset="0"/>
                <a:cs typeface="Arial" charset="0"/>
                <a:sym typeface="Times New Roman" pitchFamily="18" charset="0"/>
              </a:rPr>
              <a:t>é</a:t>
            </a:r>
            <a:r>
              <a:rPr lang="en-US" sz="1000" smtClean="0">
                <a:solidFill>
                  <a:srgbClr val="000000"/>
                </a:solidFill>
                <a:cs typeface="Arial" charset="0"/>
                <a:sym typeface="Times New Roman" pitchFamily="18" charset="0"/>
              </a:rPr>
              <a:t>todos para restringir el polvo y los escombros al </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rea de trabajo y a la propiedad de la obra. Estos otros m</a:t>
            </a:r>
            <a:r>
              <a:rPr lang="en-US" sz="1000" smtClean="0">
                <a:solidFill>
                  <a:srgbClr val="000000"/>
                </a:solidFill>
                <a:latin typeface="Times New Roman" pitchFamily="18" charset="0"/>
                <a:cs typeface="Arial" charset="0"/>
                <a:sym typeface="Times New Roman" pitchFamily="18" charset="0"/>
              </a:rPr>
              <a:t>é</a:t>
            </a:r>
            <a:r>
              <a:rPr lang="en-US" sz="1000" smtClean="0">
                <a:solidFill>
                  <a:srgbClr val="000000"/>
                </a:solidFill>
                <a:cs typeface="Arial" charset="0"/>
                <a:sym typeface="Times New Roman" pitchFamily="18" charset="0"/>
              </a:rPr>
              <a:t>todos incluyen la construcci</a:t>
            </a:r>
            <a:r>
              <a:rPr lang="en-US" sz="1000" smtClean="0">
                <a:solidFill>
                  <a:srgbClr val="000000"/>
                </a:solidFill>
                <a:latin typeface="Times New Roman" pitchFamily="18" charset="0"/>
                <a:cs typeface="Arial" charset="0"/>
                <a:sym typeface="Times New Roman" pitchFamily="18" charset="0"/>
              </a:rPr>
              <a:t>ó</a:t>
            </a:r>
            <a:r>
              <a:rPr lang="en-US" sz="1000" smtClean="0">
                <a:solidFill>
                  <a:srgbClr val="000000"/>
                </a:solidFill>
                <a:cs typeface="Arial" charset="0"/>
                <a:sym typeface="Times New Roman" pitchFamily="18" charset="0"/>
              </a:rPr>
              <a:t>n de una pared de contenci</a:t>
            </a:r>
            <a:r>
              <a:rPr lang="en-US" sz="1000" smtClean="0">
                <a:solidFill>
                  <a:srgbClr val="000000"/>
                </a:solidFill>
                <a:latin typeface="Times New Roman" pitchFamily="18" charset="0"/>
                <a:cs typeface="Arial" charset="0"/>
                <a:sym typeface="Times New Roman" pitchFamily="18" charset="0"/>
              </a:rPr>
              <a:t>ó</a:t>
            </a:r>
            <a:r>
              <a:rPr lang="en-US" sz="1000" smtClean="0">
                <a:solidFill>
                  <a:srgbClr val="000000"/>
                </a:solidFill>
                <a:cs typeface="Arial" charset="0"/>
                <a:sym typeface="Times New Roman" pitchFamily="18" charset="0"/>
              </a:rPr>
              <a:t>n vertical en la l</a:t>
            </a:r>
            <a:r>
              <a:rPr lang="en-US" sz="1000" smtClean="0">
                <a:solidFill>
                  <a:srgbClr val="000000"/>
                </a:solidFill>
                <a:latin typeface="Times New Roman" pitchFamily="18" charset="0"/>
                <a:cs typeface="Arial" charset="0"/>
                <a:sym typeface="Times New Roman" pitchFamily="18" charset="0"/>
              </a:rPr>
              <a:t>í</a:t>
            </a:r>
            <a:r>
              <a:rPr lang="en-US" sz="1000" smtClean="0">
                <a:solidFill>
                  <a:srgbClr val="000000"/>
                </a:solidFill>
                <a:cs typeface="Arial" charset="0"/>
                <a:sym typeface="Times New Roman" pitchFamily="18" charset="0"/>
              </a:rPr>
              <a:t>nea de la propiedad.</a:t>
            </a:r>
          </a:p>
          <a:p>
            <a:pPr lvl="1"/>
            <a:r>
              <a:rPr lang="en-US" sz="1000" smtClean="0">
                <a:solidFill>
                  <a:srgbClr val="000000"/>
                </a:solidFill>
                <a:cs typeface="Arial" charset="0"/>
                <a:sym typeface="Times New Roman" pitchFamily="18" charset="0"/>
              </a:rPr>
              <a:t>En edificios de varios pisos, cierre todas las puertas y ventanas </a:t>
            </a:r>
            <a:r>
              <a:rPr lang="es-ES_tradnl" sz="1000" smtClean="0">
                <a:solidFill>
                  <a:srgbClr val="000000"/>
                </a:solidFill>
                <a:cs typeface="Arial" charset="0"/>
                <a:sym typeface="Times New Roman" pitchFamily="18" charset="0"/>
              </a:rPr>
              <a:t>a </a:t>
            </a:r>
            <a:r>
              <a:rPr lang="en-US" sz="1000" smtClean="0">
                <a:solidFill>
                  <a:srgbClr val="000000"/>
                </a:solidFill>
                <a:cs typeface="Arial" charset="0"/>
                <a:sym typeface="Times New Roman" pitchFamily="18" charset="0"/>
              </a:rPr>
              <a:t>20 pies </a:t>
            </a:r>
            <a:r>
              <a:rPr lang="es-ES_tradnl" sz="1000" smtClean="0">
                <a:solidFill>
                  <a:srgbClr val="000000"/>
                </a:solidFill>
                <a:cs typeface="Arial" charset="0"/>
                <a:sym typeface="Times New Roman" pitchFamily="18" charset="0"/>
              </a:rPr>
              <a:t>como m</a:t>
            </a:r>
            <a:r>
              <a:rPr lang="es-ES_tradnl" sz="1000" smtClean="0">
                <a:solidFill>
                  <a:srgbClr val="000000"/>
                </a:solidFill>
                <a:latin typeface="Times New Roman" pitchFamily="18" charset="0"/>
                <a:cs typeface="Arial" charset="0"/>
                <a:sym typeface="Times New Roman" pitchFamily="18" charset="0"/>
              </a:rPr>
              <a:t>á</a:t>
            </a:r>
            <a:r>
              <a:rPr lang="es-ES_tradnl" sz="1000" smtClean="0">
                <a:solidFill>
                  <a:srgbClr val="000000"/>
                </a:solidFill>
                <a:cs typeface="Arial" charset="0"/>
                <a:sym typeface="Times New Roman" pitchFamily="18" charset="0"/>
              </a:rPr>
              <a:t>ximo </a:t>
            </a:r>
            <a:r>
              <a:rPr lang="en-US" sz="1000" smtClean="0">
                <a:solidFill>
                  <a:srgbClr val="000000"/>
                </a:solidFill>
                <a:cs typeface="Arial" charset="0"/>
                <a:sym typeface="Times New Roman" pitchFamily="18" charset="0"/>
              </a:rPr>
              <a:t>de la renovaci</a:t>
            </a:r>
            <a:r>
              <a:rPr lang="en-US" sz="1000" smtClean="0">
                <a:solidFill>
                  <a:srgbClr val="000000"/>
                </a:solidFill>
                <a:latin typeface="Times New Roman" pitchFamily="18" charset="0"/>
                <a:cs typeface="Arial" charset="0"/>
                <a:sym typeface="Times New Roman" pitchFamily="18" charset="0"/>
              </a:rPr>
              <a:t>ó</a:t>
            </a:r>
            <a:r>
              <a:rPr lang="en-US" sz="1000" smtClean="0">
                <a:solidFill>
                  <a:srgbClr val="000000"/>
                </a:solidFill>
                <a:cs typeface="Arial" charset="0"/>
                <a:sym typeface="Times New Roman" pitchFamily="18" charset="0"/>
              </a:rPr>
              <a:t>n en el mismo piso de </a:t>
            </a:r>
            <a:r>
              <a:rPr lang="en-US" sz="1000" smtClean="0">
                <a:solidFill>
                  <a:srgbClr val="000000"/>
                </a:solidFill>
                <a:latin typeface="Times New Roman" pitchFamily="18" charset="0"/>
                <a:cs typeface="Arial" charset="0"/>
                <a:sym typeface="Times New Roman" pitchFamily="18" charset="0"/>
              </a:rPr>
              <a:t>é</a:t>
            </a:r>
            <a:r>
              <a:rPr lang="en-US" sz="1000" smtClean="0">
                <a:solidFill>
                  <a:srgbClr val="000000"/>
                </a:solidFill>
                <a:cs typeface="Arial" charset="0"/>
                <a:sym typeface="Times New Roman" pitchFamily="18" charset="0"/>
              </a:rPr>
              <a:t>sta y cierre todas las puertas y ventanas de todos los pisos que se encuentran directamente debajo del </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rea designada como </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rea de trabajo.</a:t>
            </a:r>
          </a:p>
          <a:p>
            <a:endParaRPr lang="en-US" sz="1000" smtClean="0">
              <a:solidFill>
                <a:srgbClr val="000000"/>
              </a:solidFill>
              <a:cs typeface="Arial" charset="0"/>
              <a:sym typeface="Times New Roman" pitchFamily="18" charset="0"/>
            </a:endParaRPr>
          </a:p>
          <a:p>
            <a:r>
              <a:rPr lang="en-US" smtClean="0">
                <a:solidFill>
                  <a:srgbClr val="000000"/>
                </a:solidFill>
                <a:cs typeface="Arial" charset="0"/>
                <a:sym typeface="Times New Roman" pitchFamily="18" charset="0"/>
              </a:rPr>
              <a:t>Coloque dos capas de l</a:t>
            </a:r>
            <a:r>
              <a:rPr lang="en-US" smtClean="0">
                <a:solidFill>
                  <a:srgbClr val="000000"/>
                </a:solidFill>
                <a:latin typeface="Times New Roman" pitchFamily="18" charset="0"/>
                <a:cs typeface="Arial" charset="0"/>
                <a:sym typeface="Times New Roman" pitchFamily="18" charset="0"/>
              </a:rPr>
              <a:t>á</a:t>
            </a:r>
            <a:r>
              <a:rPr lang="en-US" smtClean="0">
                <a:solidFill>
                  <a:srgbClr val="000000"/>
                </a:solidFill>
                <a:cs typeface="Arial" charset="0"/>
                <a:sym typeface="Times New Roman" pitchFamily="18" charset="0"/>
              </a:rPr>
              <a:t>minas pl</a:t>
            </a:r>
            <a:r>
              <a:rPr lang="en-US" smtClean="0">
                <a:solidFill>
                  <a:srgbClr val="000000"/>
                </a:solidFill>
                <a:latin typeface="Times New Roman" pitchFamily="18" charset="0"/>
                <a:cs typeface="Arial" charset="0"/>
                <a:sym typeface="Times New Roman" pitchFamily="18" charset="0"/>
              </a:rPr>
              <a:t>á</a:t>
            </a:r>
            <a:r>
              <a:rPr lang="en-US" smtClean="0">
                <a:solidFill>
                  <a:srgbClr val="000000"/>
                </a:solidFill>
                <a:cs typeface="Arial" charset="0"/>
                <a:sym typeface="Times New Roman" pitchFamily="18" charset="0"/>
              </a:rPr>
              <a:t>sticas sobre las puertas en uso de las </a:t>
            </a:r>
            <a:r>
              <a:rPr lang="en-US" smtClean="0">
                <a:solidFill>
                  <a:srgbClr val="000000"/>
                </a:solidFill>
                <a:latin typeface="Times New Roman" pitchFamily="18" charset="0"/>
                <a:cs typeface="Arial" charset="0"/>
                <a:sym typeface="Times New Roman" pitchFamily="18" charset="0"/>
              </a:rPr>
              <a:t>á</a:t>
            </a:r>
            <a:r>
              <a:rPr lang="en-US" smtClean="0">
                <a:solidFill>
                  <a:srgbClr val="000000"/>
                </a:solidFill>
                <a:cs typeface="Arial" charset="0"/>
                <a:sym typeface="Times New Roman" pitchFamily="18" charset="0"/>
              </a:rPr>
              <a:t>reas de trabajo.</a:t>
            </a:r>
          </a:p>
          <a:p>
            <a:pPr lvl="1"/>
            <a:r>
              <a:rPr lang="en-US" sz="1000" smtClean="0">
                <a:solidFill>
                  <a:srgbClr val="000000"/>
                </a:solidFill>
                <a:cs typeface="Arial" charset="0"/>
                <a:sym typeface="Times New Roman" pitchFamily="18" charset="0"/>
              </a:rPr>
              <a:t>En el </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rea de trabajo exterior, habr</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 ocasiones en las que deba usarse una puerta de la casa para acceder a las </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reas interiores. Cuando esto ocurra, cubra la puerta con l</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minas pl</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sticas desechables u otro material impermeable de forma que permita a los trabajadores pasar a trav</a:t>
            </a:r>
            <a:r>
              <a:rPr lang="en-US" sz="1000" smtClean="0">
                <a:solidFill>
                  <a:srgbClr val="000000"/>
                </a:solidFill>
                <a:latin typeface="Times New Roman" pitchFamily="18" charset="0"/>
                <a:cs typeface="Arial" charset="0"/>
                <a:sym typeface="Times New Roman" pitchFamily="18" charset="0"/>
              </a:rPr>
              <a:t>é</a:t>
            </a:r>
            <a:r>
              <a:rPr lang="en-US" sz="1000" smtClean="0">
                <a:solidFill>
                  <a:srgbClr val="000000"/>
                </a:solidFill>
                <a:cs typeface="Arial" charset="0"/>
                <a:sym typeface="Times New Roman" pitchFamily="18" charset="0"/>
              </a:rPr>
              <a:t>s de ella sin dejar de confinar el polvo y los escombros al </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rea de trabajo. Los pasos para colocar dos capas de l</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minas pl</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sticas en una puerta de ingreso se cubren en las notas del estudiante de las p</a:t>
            </a:r>
            <a:r>
              <a:rPr lang="en-US" sz="1000" smtClean="0">
                <a:solidFill>
                  <a:srgbClr val="000000"/>
                </a:solidFill>
                <a:latin typeface="Times New Roman" pitchFamily="18" charset="0"/>
                <a:cs typeface="Arial" charset="0"/>
                <a:sym typeface="Times New Roman" pitchFamily="18" charset="0"/>
              </a:rPr>
              <a:t>á</a:t>
            </a:r>
            <a:r>
              <a:rPr lang="en-US" sz="1000" smtClean="0">
                <a:solidFill>
                  <a:srgbClr val="000000"/>
                </a:solidFill>
                <a:cs typeface="Arial" charset="0"/>
                <a:sym typeface="Times New Roman" pitchFamily="18" charset="0"/>
              </a:rPr>
              <a:t>ginas 4 a 8. </a:t>
            </a:r>
          </a:p>
        </p:txBody>
      </p:sp>
    </p:spTree>
    <p:extLst>
      <p:ext uri="{BB962C8B-B14F-4D97-AF65-F5344CB8AC3E}">
        <p14:creationId xmlns:p14="http://schemas.microsoft.com/office/powerpoint/2010/main" val="27665981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pPr defTabSz="930275"/>
            <a:r>
              <a:rPr lang="en-US" smtClean="0"/>
              <a:t>4-</a:t>
            </a:r>
            <a:fld id="{E365EF8D-18A4-4585-95B2-9ABF07035E63}" type="slidenum">
              <a:rPr lang="en-US" smtClean="0"/>
              <a:pPr defTabSz="930275"/>
              <a:t>54</a:t>
            </a:fld>
            <a:endParaRPr lang="en-US" smtClean="0"/>
          </a:p>
        </p:txBody>
      </p:sp>
      <p:sp>
        <p:nvSpPr>
          <p:cNvPr id="32771" name="Rectangle 12"/>
          <p:cNvSpPr>
            <a:spLocks noGrp="1" noChangeArrowheads="1"/>
          </p:cNvSpPr>
          <p:nvPr>
            <p:ph type="hdr" sz="quarter"/>
          </p:nvPr>
        </p:nvSpPr>
        <p:spPr>
          <a:noFill/>
        </p:spPr>
        <p:txBody>
          <a:bodyPr/>
          <a:lstStyle/>
          <a:p>
            <a:pPr defTabSz="930275"/>
            <a:endParaRPr lang="en-US" smtClean="0"/>
          </a:p>
          <a:p>
            <a:pPr defTabSz="930275"/>
            <a:r>
              <a:rPr lang="en-US" smtClean="0"/>
              <a:t>      </a:t>
            </a:r>
            <a:r>
              <a:rPr lang="es-ES_tradnl" smtClean="0"/>
              <a:t>Prácticas seguras con relación al plomo</a:t>
            </a:r>
            <a:r>
              <a:rPr lang="en-US" smtClean="0"/>
              <a:t> en labores de renovación, reparación y pintura</a:t>
            </a:r>
          </a:p>
        </p:txBody>
      </p:sp>
      <p:sp>
        <p:nvSpPr>
          <p:cNvPr id="32772" name="Rectangle 13"/>
          <p:cNvSpPr>
            <a:spLocks noGrp="1" noChangeArrowheads="1"/>
          </p:cNvSpPr>
          <p:nvPr>
            <p:ph type="dt" sz="quarter" idx="1"/>
          </p:nvPr>
        </p:nvSpPr>
        <p:spPr>
          <a:noFill/>
        </p:spPr>
        <p:txBody>
          <a:bodyPr/>
          <a:lstStyle/>
          <a:p>
            <a:pPr defTabSz="909638"/>
            <a:r>
              <a:rPr lang="en-US" smtClean="0"/>
              <a:t>Octubre de 2011</a:t>
            </a:r>
          </a:p>
        </p:txBody>
      </p:sp>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xfrm>
            <a:off x="876300" y="4279900"/>
            <a:ext cx="5257800" cy="4318000"/>
          </a:xfrm>
          <a:noFill/>
          <a:ln/>
        </p:spPr>
        <p:txBody>
          <a:bodyPr/>
          <a:lstStyle/>
          <a:p>
            <a:pPr>
              <a:spcBef>
                <a:spcPct val="10000"/>
              </a:spcBef>
            </a:pPr>
            <a:r>
              <a:rPr lang="es-US" smtClean="0">
                <a:solidFill>
                  <a:srgbClr val="000000"/>
                </a:solidFill>
                <a:cs typeface="Times New Roman" pitchFamily="18" charset="0"/>
                <a:sym typeface="Times New Roman" pitchFamily="18" charset="0"/>
              </a:rPr>
              <a:t>Trabajos que requieren precauciones adicionales</a:t>
            </a:r>
          </a:p>
          <a:p>
            <a:pPr>
              <a:spcBef>
                <a:spcPct val="10000"/>
              </a:spcBef>
              <a:buFont typeface="Symbol" pitchFamily="18" charset="2"/>
              <a:buNone/>
            </a:pPr>
            <a:r>
              <a:rPr lang="es-US" sz="1000" b="0" smtClean="0">
                <a:solidFill>
                  <a:srgbClr val="000000"/>
                </a:solidFill>
                <a:cs typeface="Times New Roman" pitchFamily="18" charset="0"/>
                <a:sym typeface="Times New Roman" pitchFamily="18" charset="0"/>
              </a:rPr>
              <a:t>Algunos trabajos pueden requerir precauciones adicionales para evitar la propagaci</a:t>
            </a:r>
            <a:r>
              <a:rPr lang="es-US" sz="1000" b="0" smtClean="0">
                <a:solidFill>
                  <a:srgbClr val="000000"/>
                </a:solidFill>
                <a:latin typeface="Times New Roman" pitchFamily="18" charset="0"/>
                <a:cs typeface="Times New Roman" pitchFamily="18" charset="0"/>
                <a:sym typeface="Times New Roman" pitchFamily="18" charset="0"/>
              </a:rPr>
              <a:t>ó</a:t>
            </a:r>
            <a:r>
              <a:rPr lang="es-US" sz="1000" b="0" smtClean="0">
                <a:solidFill>
                  <a:srgbClr val="000000"/>
                </a:solidFill>
                <a:cs typeface="Times New Roman" pitchFamily="18" charset="0"/>
                <a:sym typeface="Times New Roman" pitchFamily="18" charset="0"/>
              </a:rPr>
              <a:t>n de polvo al resto de una propiedad o a propiedades adyacentes</a:t>
            </a:r>
            <a:r>
              <a:rPr lang="en-US" sz="1000" b="0" smtClean="0">
                <a:solidFill>
                  <a:srgbClr val="000000"/>
                </a:solidFill>
                <a:cs typeface="Times New Roman" pitchFamily="18" charset="0"/>
                <a:sym typeface="Times New Roman" pitchFamily="18" charset="0"/>
              </a:rPr>
              <a:t>. </a:t>
            </a:r>
            <a:r>
              <a:rPr lang="es-US" sz="1000" b="0" smtClean="0">
                <a:solidFill>
                  <a:srgbClr val="000000"/>
                </a:solidFill>
                <a:cs typeface="Times New Roman" pitchFamily="18" charset="0"/>
                <a:sym typeface="Times New Roman" pitchFamily="18" charset="0"/>
              </a:rPr>
              <a:t>Estos trabajos pueden incluir labores </a:t>
            </a:r>
            <a:r>
              <a:rPr lang="es-ES_tradnl" sz="1000" b="0" smtClean="0">
                <a:solidFill>
                  <a:srgbClr val="000000"/>
                </a:solidFill>
                <a:cs typeface="Times New Roman" pitchFamily="18" charset="0"/>
                <a:sym typeface="Times New Roman" pitchFamily="18" charset="0"/>
              </a:rPr>
              <a:t>en</a:t>
            </a:r>
            <a:r>
              <a:rPr lang="en-US" sz="1000" b="0" smtClean="0">
                <a:solidFill>
                  <a:srgbClr val="000000"/>
                </a:solidFill>
                <a:cs typeface="Times New Roman" pitchFamily="18" charset="0"/>
                <a:sym typeface="Times New Roman" pitchFamily="18" charset="0"/>
              </a:rPr>
              <a:t> </a:t>
            </a:r>
            <a:r>
              <a:rPr lang="es-US" sz="1000" b="0" smtClean="0">
                <a:solidFill>
                  <a:srgbClr val="000000"/>
                </a:solidFill>
                <a:cs typeface="Times New Roman" pitchFamily="18" charset="0"/>
                <a:sym typeface="Times New Roman" pitchFamily="18" charset="0"/>
              </a:rPr>
              <a:t>condiciones de exposici</a:t>
            </a:r>
            <a:r>
              <a:rPr lang="es-US" sz="1000" b="0" smtClean="0">
                <a:solidFill>
                  <a:srgbClr val="000000"/>
                </a:solidFill>
                <a:latin typeface="Times New Roman" pitchFamily="18" charset="0"/>
                <a:cs typeface="Times New Roman" pitchFamily="18" charset="0"/>
                <a:sym typeface="Times New Roman" pitchFamily="18" charset="0"/>
              </a:rPr>
              <a:t>ó</a:t>
            </a:r>
            <a:r>
              <a:rPr lang="es-US" sz="1000" b="0" smtClean="0">
                <a:solidFill>
                  <a:srgbClr val="000000"/>
                </a:solidFill>
                <a:cs typeface="Times New Roman" pitchFamily="18" charset="0"/>
                <a:sym typeface="Times New Roman" pitchFamily="18" charset="0"/>
              </a:rPr>
              <a:t>n al viento que puedan transportar polvo fuera del </a:t>
            </a:r>
            <a:r>
              <a:rPr lang="es-US" sz="1000" b="0" smtClean="0">
                <a:solidFill>
                  <a:srgbClr val="000000"/>
                </a:solidFill>
                <a:latin typeface="Times New Roman" pitchFamily="18" charset="0"/>
                <a:cs typeface="Times New Roman" pitchFamily="18" charset="0"/>
                <a:sym typeface="Times New Roman" pitchFamily="18" charset="0"/>
              </a:rPr>
              <a:t>á</a:t>
            </a:r>
            <a:r>
              <a:rPr lang="es-US" sz="1000" b="0" smtClean="0">
                <a:solidFill>
                  <a:srgbClr val="000000"/>
                </a:solidFill>
                <a:cs typeface="Times New Roman" pitchFamily="18" charset="0"/>
                <a:sym typeface="Times New Roman" pitchFamily="18" charset="0"/>
              </a:rPr>
              <a:t>rea de trabajo</a:t>
            </a:r>
            <a:r>
              <a:rPr lang="en-US" sz="1000" b="0" smtClean="0">
                <a:solidFill>
                  <a:srgbClr val="000000"/>
                </a:solidFill>
                <a:cs typeface="Times New Roman" pitchFamily="18" charset="0"/>
                <a:sym typeface="Times New Roman" pitchFamily="18" charset="0"/>
              </a:rPr>
              <a:t> y </a:t>
            </a:r>
            <a:r>
              <a:rPr lang="es-US" sz="1000" b="0" smtClean="0">
                <a:solidFill>
                  <a:srgbClr val="000000"/>
                </a:solidFill>
                <a:cs typeface="Times New Roman" pitchFamily="18" charset="0"/>
                <a:sym typeface="Times New Roman" pitchFamily="18" charset="0"/>
              </a:rPr>
              <a:t>labores realizadas en niveles superiores </a:t>
            </a:r>
            <a:r>
              <a:rPr lang="en-US" sz="1000" b="0" smtClean="0">
                <a:solidFill>
                  <a:srgbClr val="000000"/>
                </a:solidFill>
                <a:cs typeface="Times New Roman" pitchFamily="18" charset="0"/>
                <a:sym typeface="Times New Roman" pitchFamily="18" charset="0"/>
              </a:rPr>
              <a:t>de un </a:t>
            </a:r>
            <a:r>
              <a:rPr lang="es-US" sz="1000" b="0" smtClean="0">
                <a:solidFill>
                  <a:srgbClr val="000000"/>
                </a:solidFill>
                <a:cs typeface="Times New Roman" pitchFamily="18" charset="0"/>
                <a:sym typeface="Times New Roman" pitchFamily="18" charset="0"/>
              </a:rPr>
              <a:t>edificio durante las cuales incluso</a:t>
            </a:r>
            <a:r>
              <a:rPr lang="en-US" sz="1000" b="0" smtClean="0">
                <a:solidFill>
                  <a:srgbClr val="000000"/>
                </a:solidFill>
                <a:cs typeface="Times New Roman" pitchFamily="18" charset="0"/>
                <a:sym typeface="Times New Roman" pitchFamily="18" charset="0"/>
              </a:rPr>
              <a:t> hasta </a:t>
            </a:r>
            <a:r>
              <a:rPr lang="es-US" sz="1000" b="0" smtClean="0">
                <a:solidFill>
                  <a:srgbClr val="000000"/>
                </a:solidFill>
                <a:cs typeface="Times New Roman" pitchFamily="18" charset="0"/>
                <a:sym typeface="Times New Roman" pitchFamily="18" charset="0"/>
              </a:rPr>
              <a:t>vientos suaves puedan propagar polvo m</a:t>
            </a:r>
            <a:r>
              <a:rPr lang="es-US" sz="1000" b="0" smtClean="0">
                <a:solidFill>
                  <a:srgbClr val="000000"/>
                </a:solidFill>
                <a:latin typeface="Times New Roman" pitchFamily="18" charset="0"/>
                <a:cs typeface="Times New Roman" pitchFamily="18" charset="0"/>
                <a:sym typeface="Times New Roman" pitchFamily="18" charset="0"/>
              </a:rPr>
              <a:t>á</a:t>
            </a:r>
            <a:r>
              <a:rPr lang="es-US" sz="1000" b="0" smtClean="0">
                <a:solidFill>
                  <a:srgbClr val="000000"/>
                </a:solidFill>
                <a:cs typeface="Times New Roman" pitchFamily="18" charset="0"/>
                <a:sym typeface="Times New Roman" pitchFamily="18" charset="0"/>
              </a:rPr>
              <a:t>s all</a:t>
            </a:r>
            <a:r>
              <a:rPr lang="es-US" sz="1000" b="0" smtClean="0">
                <a:solidFill>
                  <a:srgbClr val="000000"/>
                </a:solidFill>
                <a:latin typeface="Times New Roman" pitchFamily="18" charset="0"/>
                <a:cs typeface="Times New Roman" pitchFamily="18" charset="0"/>
                <a:sym typeface="Times New Roman" pitchFamily="18" charset="0"/>
              </a:rPr>
              <a:t>á</a:t>
            </a:r>
            <a:r>
              <a:rPr lang="es-US" sz="1000" b="0" smtClean="0">
                <a:solidFill>
                  <a:srgbClr val="000000"/>
                </a:solidFill>
                <a:cs typeface="Times New Roman" pitchFamily="18" charset="0"/>
                <a:sym typeface="Times New Roman" pitchFamily="18" charset="0"/>
              </a:rPr>
              <a:t> </a:t>
            </a:r>
            <a:r>
              <a:rPr lang="en-US" sz="1000" b="0" smtClean="0">
                <a:solidFill>
                  <a:srgbClr val="000000"/>
                </a:solidFill>
                <a:cs typeface="Times New Roman" pitchFamily="18" charset="0"/>
                <a:sym typeface="Times New Roman" pitchFamily="18" charset="0"/>
              </a:rPr>
              <a:t>de la </a:t>
            </a:r>
            <a:r>
              <a:rPr lang="es-US" sz="1000" b="0" smtClean="0">
                <a:solidFill>
                  <a:srgbClr val="000000"/>
                </a:solidFill>
                <a:cs typeface="Times New Roman" pitchFamily="18" charset="0"/>
                <a:sym typeface="Times New Roman" pitchFamily="18" charset="0"/>
              </a:rPr>
              <a:t>contenci</a:t>
            </a:r>
            <a:r>
              <a:rPr lang="es-US" sz="1000" b="0" smtClean="0">
                <a:solidFill>
                  <a:srgbClr val="000000"/>
                </a:solidFill>
                <a:latin typeface="Times New Roman" pitchFamily="18" charset="0"/>
                <a:cs typeface="Times New Roman" pitchFamily="18" charset="0"/>
                <a:sym typeface="Times New Roman" pitchFamily="18" charset="0"/>
              </a:rPr>
              <a:t>ó</a:t>
            </a:r>
            <a:r>
              <a:rPr lang="es-US" sz="1000" b="0" smtClean="0">
                <a:solidFill>
                  <a:srgbClr val="000000"/>
                </a:solidFill>
                <a:cs typeface="Times New Roman" pitchFamily="18" charset="0"/>
                <a:sym typeface="Times New Roman" pitchFamily="18" charset="0"/>
              </a:rPr>
              <a:t>n.</a:t>
            </a:r>
          </a:p>
          <a:p>
            <a:pPr>
              <a:spcBef>
                <a:spcPct val="10000"/>
              </a:spcBef>
              <a:buFont typeface="Symbol" pitchFamily="18" charset="2"/>
              <a:buNone/>
            </a:pPr>
            <a:endParaRPr lang="en-US" sz="1000" b="0" smtClean="0">
              <a:cs typeface="Times New Roman" pitchFamily="18" charset="0"/>
            </a:endParaRPr>
          </a:p>
          <a:p>
            <a:pPr>
              <a:spcBef>
                <a:spcPct val="10000"/>
              </a:spcBef>
              <a:buFont typeface="Symbol" pitchFamily="18" charset="2"/>
              <a:buNone/>
            </a:pPr>
            <a:r>
              <a:rPr lang="es-US" smtClean="0"/>
              <a:t>Extienda el área de trabajo</a:t>
            </a:r>
          </a:p>
          <a:p>
            <a:pPr>
              <a:spcBef>
                <a:spcPct val="10000"/>
              </a:spcBef>
              <a:buFont typeface="Symbol" pitchFamily="18" charset="2"/>
              <a:buNone/>
            </a:pPr>
            <a:r>
              <a:rPr lang="es-US" sz="1000" b="0" smtClean="0">
                <a:solidFill>
                  <a:srgbClr val="000000"/>
                </a:solidFill>
                <a:cs typeface="Times New Roman" pitchFamily="18" charset="0"/>
                <a:sym typeface="Times New Roman" pitchFamily="18" charset="0"/>
              </a:rPr>
              <a:t>La soluci</a:t>
            </a:r>
            <a:r>
              <a:rPr lang="es-US" sz="1000" b="0" smtClean="0">
                <a:solidFill>
                  <a:srgbClr val="000000"/>
                </a:solidFill>
                <a:latin typeface="Times New Roman" pitchFamily="18" charset="0"/>
                <a:cs typeface="Times New Roman" pitchFamily="18" charset="0"/>
                <a:sym typeface="Times New Roman" pitchFamily="18" charset="0"/>
              </a:rPr>
              <a:t>ó</a:t>
            </a:r>
            <a:r>
              <a:rPr lang="es-US" sz="1000" b="0" smtClean="0">
                <a:solidFill>
                  <a:srgbClr val="000000"/>
                </a:solidFill>
                <a:cs typeface="Times New Roman" pitchFamily="18" charset="0"/>
                <a:sym typeface="Times New Roman" pitchFamily="18" charset="0"/>
              </a:rPr>
              <a:t>n m</a:t>
            </a:r>
            <a:r>
              <a:rPr lang="es-US" sz="1000" b="0" smtClean="0">
                <a:solidFill>
                  <a:srgbClr val="000000"/>
                </a:solidFill>
                <a:latin typeface="Times New Roman" pitchFamily="18" charset="0"/>
                <a:cs typeface="Times New Roman" pitchFamily="18" charset="0"/>
                <a:sym typeface="Times New Roman" pitchFamily="18" charset="0"/>
              </a:rPr>
              <a:t>á</a:t>
            </a:r>
            <a:r>
              <a:rPr lang="es-US" sz="1000" b="0" smtClean="0">
                <a:solidFill>
                  <a:srgbClr val="000000"/>
                </a:solidFill>
                <a:cs typeface="Times New Roman" pitchFamily="18" charset="0"/>
                <a:sym typeface="Times New Roman" pitchFamily="18" charset="0"/>
              </a:rPr>
              <a:t>s simple puede ser extender el </a:t>
            </a:r>
            <a:r>
              <a:rPr lang="es-US" sz="1000" b="0" smtClean="0">
                <a:solidFill>
                  <a:srgbClr val="000000"/>
                </a:solidFill>
                <a:latin typeface="Times New Roman" pitchFamily="18" charset="0"/>
                <a:cs typeface="Times New Roman" pitchFamily="18" charset="0"/>
                <a:sym typeface="Times New Roman" pitchFamily="18" charset="0"/>
              </a:rPr>
              <a:t>á</a:t>
            </a:r>
            <a:r>
              <a:rPr lang="es-US" sz="1000" b="0" smtClean="0">
                <a:solidFill>
                  <a:srgbClr val="000000"/>
                </a:solidFill>
                <a:cs typeface="Times New Roman" pitchFamily="18" charset="0"/>
                <a:sym typeface="Times New Roman" pitchFamily="18" charset="0"/>
              </a:rPr>
              <a:t>rea de piso cubierta por la l</a:t>
            </a:r>
            <a:r>
              <a:rPr lang="es-US" sz="1000" b="0" smtClean="0">
                <a:solidFill>
                  <a:srgbClr val="000000"/>
                </a:solidFill>
                <a:latin typeface="Times New Roman" pitchFamily="18" charset="0"/>
                <a:cs typeface="Times New Roman" pitchFamily="18" charset="0"/>
                <a:sym typeface="Times New Roman" pitchFamily="18" charset="0"/>
              </a:rPr>
              <a:t>á</a:t>
            </a:r>
            <a:r>
              <a:rPr lang="es-US" sz="1000" b="0" smtClean="0">
                <a:solidFill>
                  <a:srgbClr val="000000"/>
                </a:solidFill>
                <a:cs typeface="Times New Roman" pitchFamily="18" charset="0"/>
                <a:sym typeface="Times New Roman" pitchFamily="18" charset="0"/>
              </a:rPr>
              <a:t>mina pl</a:t>
            </a:r>
            <a:r>
              <a:rPr lang="es-US" sz="1000" b="0" smtClean="0">
                <a:solidFill>
                  <a:srgbClr val="000000"/>
                </a:solidFill>
                <a:latin typeface="Times New Roman" pitchFamily="18" charset="0"/>
                <a:cs typeface="Times New Roman" pitchFamily="18" charset="0"/>
                <a:sym typeface="Times New Roman" pitchFamily="18" charset="0"/>
              </a:rPr>
              <a:t>á</a:t>
            </a:r>
            <a:r>
              <a:rPr lang="es-US" sz="1000" b="0" smtClean="0">
                <a:solidFill>
                  <a:srgbClr val="000000"/>
                </a:solidFill>
                <a:cs typeface="Times New Roman" pitchFamily="18" charset="0"/>
                <a:sym typeface="Times New Roman" pitchFamily="18" charset="0"/>
              </a:rPr>
              <a:t>stica</a:t>
            </a:r>
            <a:r>
              <a:rPr lang="en-US" sz="1000" b="0" smtClean="0"/>
              <a:t>.</a:t>
            </a:r>
          </a:p>
          <a:p>
            <a:pPr>
              <a:spcBef>
                <a:spcPct val="10000"/>
              </a:spcBef>
              <a:buFont typeface="Symbol" pitchFamily="18" charset="2"/>
              <a:buNone/>
            </a:pPr>
            <a:endParaRPr lang="en-US" sz="1000" b="0" smtClean="0">
              <a:cs typeface="Times New Roman" pitchFamily="18" charset="0"/>
            </a:endParaRPr>
          </a:p>
          <a:p>
            <a:pPr>
              <a:spcBef>
                <a:spcPct val="10000"/>
              </a:spcBef>
              <a:buFont typeface="Symbol" pitchFamily="18" charset="2"/>
              <a:buNone/>
            </a:pPr>
            <a:r>
              <a:rPr lang="es-US" smtClean="0"/>
              <a:t>Evite los vientos fuertes cuando sea posible</a:t>
            </a:r>
          </a:p>
          <a:p>
            <a:pPr>
              <a:spcBef>
                <a:spcPct val="10000"/>
              </a:spcBef>
              <a:buFont typeface="Symbol" pitchFamily="18" charset="2"/>
              <a:buNone/>
            </a:pPr>
            <a:r>
              <a:rPr lang="es-US" sz="1000" b="0" smtClean="0">
                <a:solidFill>
                  <a:srgbClr val="000000"/>
                </a:solidFill>
                <a:cs typeface="Times New Roman" pitchFamily="18" charset="0"/>
                <a:sym typeface="Times New Roman" pitchFamily="18" charset="0"/>
              </a:rPr>
              <a:t>Preste atenci</a:t>
            </a:r>
            <a:r>
              <a:rPr lang="es-US" sz="1000" b="0" smtClean="0">
                <a:solidFill>
                  <a:srgbClr val="000000"/>
                </a:solidFill>
                <a:latin typeface="Times New Roman" pitchFamily="18" charset="0"/>
                <a:cs typeface="Times New Roman" pitchFamily="18" charset="0"/>
                <a:sym typeface="Times New Roman" pitchFamily="18" charset="0"/>
              </a:rPr>
              <a:t>ó</a:t>
            </a:r>
            <a:r>
              <a:rPr lang="es-US" sz="1000" b="0" smtClean="0">
                <a:solidFill>
                  <a:srgbClr val="000000"/>
                </a:solidFill>
                <a:cs typeface="Times New Roman" pitchFamily="18" charset="0"/>
                <a:sym typeface="Times New Roman" pitchFamily="18" charset="0"/>
              </a:rPr>
              <a:t>n a condiciones de exposici</a:t>
            </a:r>
            <a:r>
              <a:rPr lang="es-US" sz="1000" b="0" smtClean="0">
                <a:solidFill>
                  <a:srgbClr val="000000"/>
                </a:solidFill>
                <a:latin typeface="Times New Roman" pitchFamily="18" charset="0"/>
                <a:cs typeface="Times New Roman" pitchFamily="18" charset="0"/>
                <a:sym typeface="Times New Roman" pitchFamily="18" charset="0"/>
              </a:rPr>
              <a:t>ó</a:t>
            </a:r>
            <a:r>
              <a:rPr lang="es-US" sz="1000" b="0" smtClean="0">
                <a:solidFill>
                  <a:srgbClr val="000000"/>
                </a:solidFill>
                <a:cs typeface="Times New Roman" pitchFamily="18" charset="0"/>
                <a:sym typeface="Times New Roman" pitchFamily="18" charset="0"/>
              </a:rPr>
              <a:t>n al viento. En d</a:t>
            </a:r>
            <a:r>
              <a:rPr lang="es-US" sz="1000" b="0" smtClean="0">
                <a:solidFill>
                  <a:srgbClr val="000000"/>
                </a:solidFill>
                <a:latin typeface="Times New Roman" pitchFamily="18" charset="0"/>
                <a:cs typeface="Times New Roman" pitchFamily="18" charset="0"/>
                <a:sym typeface="Times New Roman" pitchFamily="18" charset="0"/>
              </a:rPr>
              <a:t>í</a:t>
            </a:r>
            <a:r>
              <a:rPr lang="es-US" sz="1000" b="0" smtClean="0">
                <a:solidFill>
                  <a:srgbClr val="000000"/>
                </a:solidFill>
                <a:cs typeface="Times New Roman" pitchFamily="18" charset="0"/>
                <a:sym typeface="Times New Roman" pitchFamily="18" charset="0"/>
              </a:rPr>
              <a:t>as de viento fuerte, </a:t>
            </a:r>
            <a:r>
              <a:rPr lang="en-US" sz="1000" b="0" smtClean="0">
                <a:solidFill>
                  <a:srgbClr val="000000"/>
                </a:solidFill>
                <a:cs typeface="Times New Roman" pitchFamily="18" charset="0"/>
                <a:sym typeface="Times New Roman" pitchFamily="18" charset="0"/>
              </a:rPr>
              <a:t>no </a:t>
            </a:r>
            <a:r>
              <a:rPr lang="es-US" sz="1000" b="0" smtClean="0">
                <a:solidFill>
                  <a:srgbClr val="000000"/>
                </a:solidFill>
                <a:cs typeface="Times New Roman" pitchFamily="18" charset="0"/>
                <a:sym typeface="Times New Roman" pitchFamily="18" charset="0"/>
              </a:rPr>
              <a:t>es recomendable realizar actividades</a:t>
            </a:r>
            <a:r>
              <a:rPr lang="en-US" sz="1000" b="0" smtClean="0">
                <a:solidFill>
                  <a:srgbClr val="000000"/>
                </a:solidFill>
                <a:cs typeface="Times New Roman" pitchFamily="18" charset="0"/>
                <a:sym typeface="Times New Roman" pitchFamily="18" charset="0"/>
              </a:rPr>
              <a:t> de </a:t>
            </a:r>
            <a:r>
              <a:rPr lang="es-ES_tradnl" sz="1000" b="0" smtClean="0">
                <a:solidFill>
                  <a:srgbClr val="000000"/>
                </a:solidFill>
                <a:cs typeface="Times New Roman" pitchFamily="18" charset="0"/>
                <a:sym typeface="Times New Roman" pitchFamily="18" charset="0"/>
              </a:rPr>
              <a:t>generaci</a:t>
            </a:r>
            <a:r>
              <a:rPr lang="es-ES_tradnl" sz="1000" b="0" smtClean="0">
                <a:solidFill>
                  <a:srgbClr val="000000"/>
                </a:solidFill>
                <a:latin typeface="Times New Roman" pitchFamily="18" charset="0"/>
                <a:cs typeface="Times New Roman" pitchFamily="18" charset="0"/>
                <a:sym typeface="Times New Roman" pitchFamily="18" charset="0"/>
              </a:rPr>
              <a:t>ó</a:t>
            </a:r>
            <a:r>
              <a:rPr lang="es-ES_tradnl" sz="1000" b="0" smtClean="0">
                <a:solidFill>
                  <a:srgbClr val="000000"/>
                </a:solidFill>
                <a:cs typeface="Times New Roman" pitchFamily="18" charset="0"/>
                <a:sym typeface="Times New Roman" pitchFamily="18" charset="0"/>
              </a:rPr>
              <a:t>n</a:t>
            </a:r>
            <a:r>
              <a:rPr lang="en-US" sz="1000" b="0" smtClean="0">
                <a:solidFill>
                  <a:srgbClr val="000000"/>
                </a:solidFill>
                <a:cs typeface="Times New Roman" pitchFamily="18" charset="0"/>
                <a:sym typeface="Times New Roman" pitchFamily="18" charset="0"/>
              </a:rPr>
              <a:t> de polvo. La regla del HUD </a:t>
            </a:r>
            <a:r>
              <a:rPr lang="es-US" sz="1000" b="0" smtClean="0">
                <a:solidFill>
                  <a:srgbClr val="000000"/>
                </a:solidFill>
                <a:cs typeface="Times New Roman" pitchFamily="18" charset="0"/>
                <a:sym typeface="Times New Roman" pitchFamily="18" charset="0"/>
              </a:rPr>
              <a:t>restringe</a:t>
            </a:r>
            <a:r>
              <a:rPr lang="en-US" sz="1000" b="0" smtClean="0">
                <a:solidFill>
                  <a:srgbClr val="000000"/>
                </a:solidFill>
                <a:cs typeface="Times New Roman" pitchFamily="18" charset="0"/>
                <a:sym typeface="Times New Roman" pitchFamily="18" charset="0"/>
              </a:rPr>
              <a:t> trabajar </a:t>
            </a:r>
            <a:r>
              <a:rPr lang="es-ES_tradnl" sz="1000" b="0" smtClean="0">
                <a:solidFill>
                  <a:srgbClr val="000000"/>
                </a:solidFill>
                <a:cs typeface="Times New Roman" pitchFamily="18" charset="0"/>
                <a:sym typeface="Times New Roman" pitchFamily="18" charset="0"/>
              </a:rPr>
              <a:t>en el </a:t>
            </a:r>
            <a:r>
              <a:rPr lang="en-US" sz="1000" b="0" smtClean="0">
                <a:solidFill>
                  <a:srgbClr val="000000"/>
                </a:solidFill>
                <a:cs typeface="Times New Roman" pitchFamily="18" charset="0"/>
                <a:sym typeface="Times New Roman" pitchFamily="18" charset="0"/>
              </a:rPr>
              <a:t>exterior con </a:t>
            </a:r>
            <a:r>
              <a:rPr lang="es-US" sz="1000" b="0" smtClean="0">
                <a:solidFill>
                  <a:srgbClr val="000000"/>
                </a:solidFill>
                <a:cs typeface="Times New Roman" pitchFamily="18" charset="0"/>
                <a:sym typeface="Times New Roman" pitchFamily="18" charset="0"/>
              </a:rPr>
              <a:t>vientos que sobrepasen las 20 millas por hora</a:t>
            </a:r>
            <a:r>
              <a:rPr lang="en-US" sz="1000" b="0" smtClean="0">
                <a:solidFill>
                  <a:srgbClr val="000000"/>
                </a:solidFill>
                <a:cs typeface="Times New Roman" pitchFamily="18" charset="0"/>
                <a:sym typeface="Times New Roman" pitchFamily="18" charset="0"/>
              </a:rPr>
              <a:t>. La regla RRP de la EPA no </a:t>
            </a:r>
            <a:r>
              <a:rPr lang="es-US" sz="1000" b="0" smtClean="0">
                <a:solidFill>
                  <a:srgbClr val="000000"/>
                </a:solidFill>
                <a:cs typeface="Times New Roman" pitchFamily="18" charset="0"/>
                <a:sym typeface="Times New Roman" pitchFamily="18" charset="0"/>
              </a:rPr>
              <a:t>menciona velocidades de viento espec</a:t>
            </a:r>
            <a:r>
              <a:rPr lang="es-US" sz="1000" b="0" smtClean="0">
                <a:solidFill>
                  <a:srgbClr val="000000"/>
                </a:solidFill>
                <a:latin typeface="Times New Roman" pitchFamily="18" charset="0"/>
                <a:cs typeface="Times New Roman" pitchFamily="18" charset="0"/>
                <a:sym typeface="Times New Roman" pitchFamily="18" charset="0"/>
              </a:rPr>
              <a:t>í</a:t>
            </a:r>
            <a:r>
              <a:rPr lang="es-US" sz="1000" b="0" smtClean="0">
                <a:solidFill>
                  <a:srgbClr val="000000"/>
                </a:solidFill>
                <a:cs typeface="Times New Roman" pitchFamily="18" charset="0"/>
                <a:sym typeface="Times New Roman" pitchFamily="18" charset="0"/>
              </a:rPr>
              <a:t>ficas, pero si el viento es </a:t>
            </a:r>
            <a:r>
              <a:rPr lang="en-US" sz="1000" b="0" smtClean="0">
                <a:solidFill>
                  <a:srgbClr val="000000"/>
                </a:solidFill>
                <a:cs typeface="Times New Roman" pitchFamily="18" charset="0"/>
                <a:sym typeface="Times New Roman" pitchFamily="18" charset="0"/>
              </a:rPr>
              <a:t>lo </a:t>
            </a:r>
            <a:r>
              <a:rPr lang="es-US" sz="1000" b="0" smtClean="0">
                <a:solidFill>
                  <a:srgbClr val="000000"/>
                </a:solidFill>
                <a:cs typeface="Times New Roman" pitchFamily="18" charset="0"/>
                <a:sym typeface="Times New Roman" pitchFamily="18" charset="0"/>
              </a:rPr>
              <a:t>suficientemente fuerte como para levantar polvo y escombros, se debe tomar precauciones especiales para mantener el </a:t>
            </a:r>
            <a:r>
              <a:rPr lang="es-US" sz="1000" b="0" smtClean="0">
                <a:solidFill>
                  <a:srgbClr val="000000"/>
                </a:solidFill>
                <a:latin typeface="Times New Roman" pitchFamily="18" charset="0"/>
                <a:cs typeface="Times New Roman" pitchFamily="18" charset="0"/>
                <a:sym typeface="Times New Roman" pitchFamily="18" charset="0"/>
              </a:rPr>
              <a:t>á</a:t>
            </a:r>
            <a:r>
              <a:rPr lang="es-US" sz="1000" b="0" smtClean="0">
                <a:solidFill>
                  <a:srgbClr val="000000"/>
                </a:solidFill>
                <a:cs typeface="Times New Roman" pitchFamily="18" charset="0"/>
                <a:sym typeface="Times New Roman" pitchFamily="18" charset="0"/>
              </a:rPr>
              <a:t>rea de trabajo contenida. Aquello puede significar crear una pantalla de pl</a:t>
            </a:r>
            <a:r>
              <a:rPr lang="es-US" sz="1000" b="0" smtClean="0">
                <a:solidFill>
                  <a:srgbClr val="000000"/>
                </a:solidFill>
                <a:latin typeface="Times New Roman" pitchFamily="18" charset="0"/>
                <a:cs typeface="Times New Roman" pitchFamily="18" charset="0"/>
                <a:sym typeface="Times New Roman" pitchFamily="18" charset="0"/>
              </a:rPr>
              <a:t>á</a:t>
            </a:r>
            <a:r>
              <a:rPr lang="es-US" sz="1000" b="0" smtClean="0">
                <a:solidFill>
                  <a:srgbClr val="000000"/>
                </a:solidFill>
                <a:cs typeface="Times New Roman" pitchFamily="18" charset="0"/>
                <a:sym typeface="Times New Roman" pitchFamily="18" charset="0"/>
              </a:rPr>
              <a:t>stico para el </a:t>
            </a:r>
            <a:r>
              <a:rPr lang="en-US" sz="1000" b="0" smtClean="0">
                <a:solidFill>
                  <a:srgbClr val="000000"/>
                </a:solidFill>
                <a:cs typeface="Times New Roman" pitchFamily="18" charset="0"/>
                <a:sym typeface="Times New Roman" pitchFamily="18" charset="0"/>
              </a:rPr>
              <a:t>viento </a:t>
            </a:r>
            <a:r>
              <a:rPr lang="es-US" sz="1000" b="0" smtClean="0">
                <a:solidFill>
                  <a:srgbClr val="000000"/>
                </a:solidFill>
                <a:cs typeface="Times New Roman" pitchFamily="18" charset="0"/>
                <a:sym typeface="Times New Roman" pitchFamily="18" charset="0"/>
              </a:rPr>
              <a:t>al borde del pl</a:t>
            </a:r>
            <a:r>
              <a:rPr lang="es-US" sz="1000" b="0" smtClean="0">
                <a:solidFill>
                  <a:srgbClr val="000000"/>
                </a:solidFill>
                <a:latin typeface="Times New Roman" pitchFamily="18" charset="0"/>
                <a:cs typeface="Times New Roman" pitchFamily="18" charset="0"/>
                <a:sym typeface="Times New Roman" pitchFamily="18" charset="0"/>
              </a:rPr>
              <a:t>á</a:t>
            </a:r>
            <a:r>
              <a:rPr lang="es-US" sz="1000" b="0" smtClean="0">
                <a:solidFill>
                  <a:srgbClr val="000000"/>
                </a:solidFill>
                <a:cs typeface="Times New Roman" pitchFamily="18" charset="0"/>
                <a:sym typeface="Times New Roman" pitchFamily="18" charset="0"/>
              </a:rPr>
              <a:t>stico que cubre el suelo para mantener el polvo y los escombros contenidos. Tampoco se incluyen de manera espec</a:t>
            </a:r>
            <a:r>
              <a:rPr lang="es-US" sz="1000" b="0" smtClean="0">
                <a:solidFill>
                  <a:srgbClr val="000000"/>
                </a:solidFill>
                <a:latin typeface="Times New Roman" pitchFamily="18" charset="0"/>
                <a:cs typeface="Times New Roman" pitchFamily="18" charset="0"/>
                <a:sym typeface="Times New Roman" pitchFamily="18" charset="0"/>
              </a:rPr>
              <a:t>í</a:t>
            </a:r>
            <a:r>
              <a:rPr lang="es-US" sz="1000" b="0" smtClean="0">
                <a:solidFill>
                  <a:srgbClr val="000000"/>
                </a:solidFill>
                <a:cs typeface="Times New Roman" pitchFamily="18" charset="0"/>
                <a:sym typeface="Times New Roman" pitchFamily="18" charset="0"/>
              </a:rPr>
              <a:t>fica indicaciones acerca de realizar una limpieza de </a:t>
            </a:r>
            <a:r>
              <a:rPr lang="es-US" sz="1000" b="0" smtClean="0">
                <a:solidFill>
                  <a:srgbClr val="000000"/>
                </a:solidFill>
                <a:latin typeface="Times New Roman" pitchFamily="18" charset="0"/>
                <a:cs typeface="Times New Roman" pitchFamily="18" charset="0"/>
                <a:sym typeface="Times New Roman" pitchFamily="18" charset="0"/>
              </a:rPr>
              <a:t>á</a:t>
            </a:r>
            <a:r>
              <a:rPr lang="es-US" sz="1000" b="0" smtClean="0">
                <a:solidFill>
                  <a:srgbClr val="000000"/>
                </a:solidFill>
                <a:cs typeface="Times New Roman" pitchFamily="18" charset="0"/>
                <a:sym typeface="Times New Roman" pitchFamily="18" charset="0"/>
              </a:rPr>
              <a:t>reas de trabajo exteriores con mayor frecuencia, pero la limpieza habitual ayudar</a:t>
            </a:r>
            <a:r>
              <a:rPr lang="es-US" sz="1000" b="0" smtClean="0">
                <a:solidFill>
                  <a:srgbClr val="000000"/>
                </a:solidFill>
                <a:latin typeface="Times New Roman" pitchFamily="18" charset="0"/>
                <a:cs typeface="Times New Roman" pitchFamily="18" charset="0"/>
                <a:sym typeface="Times New Roman" pitchFamily="18" charset="0"/>
              </a:rPr>
              <a:t>á</a:t>
            </a:r>
            <a:r>
              <a:rPr lang="es-US" sz="1000" b="0" smtClean="0">
                <a:solidFill>
                  <a:srgbClr val="000000"/>
                </a:solidFill>
                <a:cs typeface="Times New Roman" pitchFamily="18" charset="0"/>
                <a:sym typeface="Times New Roman" pitchFamily="18" charset="0"/>
              </a:rPr>
              <a:t> al renovador a cumplir con los requisitos para contener el </a:t>
            </a:r>
            <a:r>
              <a:rPr lang="es-US" sz="1000" b="0" smtClean="0">
                <a:solidFill>
                  <a:srgbClr val="000000"/>
                </a:solidFill>
                <a:latin typeface="Times New Roman" pitchFamily="18" charset="0"/>
                <a:cs typeface="Times New Roman" pitchFamily="18" charset="0"/>
                <a:sym typeface="Times New Roman" pitchFamily="18" charset="0"/>
              </a:rPr>
              <a:t>á</a:t>
            </a:r>
            <a:r>
              <a:rPr lang="es-US" sz="1000" b="0" smtClean="0">
                <a:solidFill>
                  <a:srgbClr val="000000"/>
                </a:solidFill>
                <a:cs typeface="Times New Roman" pitchFamily="18" charset="0"/>
                <a:sym typeface="Times New Roman" pitchFamily="18" charset="0"/>
              </a:rPr>
              <a:t>rea de trabajo y e</a:t>
            </a:r>
            <a:r>
              <a:rPr lang="en-US" sz="1000" b="0" smtClean="0">
                <a:solidFill>
                  <a:srgbClr val="000000"/>
                </a:solidFill>
                <a:cs typeface="Times New Roman" pitchFamily="18" charset="0"/>
                <a:sym typeface="Times New Roman" pitchFamily="18" charset="0"/>
              </a:rPr>
              <a:t>vitar </a:t>
            </a:r>
            <a:r>
              <a:rPr lang="es-US" sz="1000" b="0" smtClean="0">
                <a:solidFill>
                  <a:srgbClr val="000000"/>
                </a:solidFill>
                <a:cs typeface="Times New Roman" pitchFamily="18" charset="0"/>
                <a:sym typeface="Times New Roman" pitchFamily="18" charset="0"/>
              </a:rPr>
              <a:t>que el polvo y los escombros se salgan de </a:t>
            </a:r>
            <a:r>
              <a:rPr lang="es-US" sz="1000" b="0" smtClean="0">
                <a:solidFill>
                  <a:srgbClr val="000000"/>
                </a:solidFill>
                <a:latin typeface="Times New Roman" pitchFamily="18" charset="0"/>
                <a:cs typeface="Times New Roman" pitchFamily="18" charset="0"/>
                <a:sym typeface="Times New Roman" pitchFamily="18" charset="0"/>
              </a:rPr>
              <a:t>é</a:t>
            </a:r>
            <a:r>
              <a:rPr lang="es-US" sz="1000" b="0" smtClean="0">
                <a:solidFill>
                  <a:srgbClr val="000000"/>
                </a:solidFill>
                <a:cs typeface="Times New Roman" pitchFamily="18" charset="0"/>
                <a:sym typeface="Times New Roman" pitchFamily="18" charset="0"/>
              </a:rPr>
              <a:t>sta </a:t>
            </a:r>
            <a:r>
              <a:rPr lang="es-US" sz="1000" b="0" smtClean="0">
                <a:solidFill>
                  <a:srgbClr val="000000"/>
                </a:solidFill>
                <a:latin typeface="Times New Roman" pitchFamily="18" charset="0"/>
                <a:cs typeface="Times New Roman" pitchFamily="18" charset="0"/>
                <a:sym typeface="Times New Roman" pitchFamily="18" charset="0"/>
              </a:rPr>
              <a:t>ú</a:t>
            </a:r>
            <a:r>
              <a:rPr lang="es-US" sz="1000" b="0" smtClean="0">
                <a:solidFill>
                  <a:srgbClr val="000000"/>
                </a:solidFill>
                <a:cs typeface="Times New Roman" pitchFamily="18" charset="0"/>
                <a:sym typeface="Times New Roman" pitchFamily="18" charset="0"/>
              </a:rPr>
              <a:t>ltima. En </a:t>
            </a:r>
            <a:r>
              <a:rPr lang="es-US" sz="1000" b="0" smtClean="0">
                <a:solidFill>
                  <a:srgbClr val="000000"/>
                </a:solidFill>
                <a:latin typeface="Times New Roman" pitchFamily="18" charset="0"/>
                <a:cs typeface="Times New Roman" pitchFamily="18" charset="0"/>
                <a:sym typeface="Times New Roman" pitchFamily="18" charset="0"/>
              </a:rPr>
              <a:t>ú</a:t>
            </a:r>
            <a:r>
              <a:rPr lang="es-US" sz="1000" b="0" smtClean="0">
                <a:solidFill>
                  <a:srgbClr val="000000"/>
                </a:solidFill>
                <a:cs typeface="Times New Roman" pitchFamily="18" charset="0"/>
                <a:sym typeface="Times New Roman" pitchFamily="18" charset="0"/>
              </a:rPr>
              <a:t>ltima instancia, </a:t>
            </a:r>
            <a:r>
              <a:rPr lang="es-US" sz="1000" b="0" u="sng" smtClean="0">
                <a:solidFill>
                  <a:srgbClr val="000000"/>
                </a:solidFill>
                <a:cs typeface="Times New Roman" pitchFamily="18" charset="0"/>
                <a:sym typeface="Times New Roman" pitchFamily="18" charset="0"/>
              </a:rPr>
              <a:t>usted es responsable</a:t>
            </a:r>
            <a:r>
              <a:rPr lang="es-US" sz="1000" b="0" smtClean="0">
                <a:solidFill>
                  <a:srgbClr val="000000"/>
                </a:solidFill>
                <a:cs typeface="Times New Roman" pitchFamily="18" charset="0"/>
                <a:sym typeface="Times New Roman" pitchFamily="18" charset="0"/>
              </a:rPr>
              <a:t> de evitar que el polvo y los escombros salgan del </a:t>
            </a:r>
            <a:r>
              <a:rPr lang="es-US" sz="1000" b="0" smtClean="0">
                <a:solidFill>
                  <a:srgbClr val="000000"/>
                </a:solidFill>
                <a:latin typeface="Times New Roman" pitchFamily="18" charset="0"/>
                <a:cs typeface="Times New Roman" pitchFamily="18" charset="0"/>
                <a:sym typeface="Times New Roman" pitchFamily="18" charset="0"/>
              </a:rPr>
              <a:t>á</a:t>
            </a:r>
            <a:r>
              <a:rPr lang="es-US" sz="1000" b="0" smtClean="0">
                <a:solidFill>
                  <a:srgbClr val="000000"/>
                </a:solidFill>
                <a:cs typeface="Times New Roman" pitchFamily="18" charset="0"/>
                <a:sym typeface="Times New Roman" pitchFamily="18" charset="0"/>
              </a:rPr>
              <a:t>rea de trabajo; por lo tanto, tome las precauciones adecuadas para evitar que eso ocurra cuando el vient</a:t>
            </a:r>
            <a:r>
              <a:rPr lang="en-US" sz="1000" b="0" smtClean="0">
                <a:solidFill>
                  <a:srgbClr val="000000"/>
                </a:solidFill>
                <a:cs typeface="Times New Roman" pitchFamily="18" charset="0"/>
                <a:sym typeface="Times New Roman" pitchFamily="18" charset="0"/>
              </a:rPr>
              <a:t>o sea un factor.</a:t>
            </a:r>
            <a:endParaRPr lang="en-US" sz="1000" b="0" smtClean="0"/>
          </a:p>
          <a:p>
            <a:pPr>
              <a:spcBef>
                <a:spcPct val="10000"/>
              </a:spcBef>
              <a:buFont typeface="Symbol" pitchFamily="18" charset="2"/>
              <a:buNone/>
            </a:pPr>
            <a:r>
              <a:rPr lang="en-US" sz="1000" b="0" smtClean="0"/>
              <a:t> </a:t>
            </a:r>
          </a:p>
        </p:txBody>
      </p:sp>
    </p:spTree>
    <p:extLst>
      <p:ext uri="{BB962C8B-B14F-4D97-AF65-F5344CB8AC3E}">
        <p14:creationId xmlns:p14="http://schemas.microsoft.com/office/powerpoint/2010/main" val="21828285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r>
              <a:rPr lang="en-US" smtClean="0"/>
              <a:t>4-</a:t>
            </a:r>
            <a:fld id="{9FA5341B-40BE-4837-8093-D1D2222F233B}" type="slidenum">
              <a:rPr lang="en-US" smtClean="0"/>
              <a:pPr/>
              <a:t>55</a:t>
            </a:fld>
            <a:endParaRPr lang="en-US" smtClean="0"/>
          </a:p>
        </p:txBody>
      </p:sp>
      <p:sp>
        <p:nvSpPr>
          <p:cNvPr id="33795" name="Rectangle 12"/>
          <p:cNvSpPr>
            <a:spLocks noGrp="1" noChangeArrowheads="1"/>
          </p:cNvSpPr>
          <p:nvPr>
            <p:ph type="hdr" sz="quarter"/>
          </p:nvPr>
        </p:nvSpPr>
        <p:spPr>
          <a:noFill/>
        </p:spPr>
        <p:txBody>
          <a:bodyPr/>
          <a:lstStyle/>
          <a:p>
            <a:endParaRPr lang="en-US" smtClean="0"/>
          </a:p>
          <a:p>
            <a:r>
              <a:rPr lang="en-US" smtClean="0"/>
              <a:t>     </a:t>
            </a:r>
            <a:r>
              <a:rPr lang="es-ES_tradnl" smtClean="0"/>
              <a:t>Prácticas seguras con relación al plomo</a:t>
            </a:r>
            <a:r>
              <a:rPr lang="en-US" smtClean="0"/>
              <a:t> en labores de renovación, reparación y pintura</a:t>
            </a:r>
          </a:p>
        </p:txBody>
      </p:sp>
      <p:sp>
        <p:nvSpPr>
          <p:cNvPr id="33796" name="Rectangle 13"/>
          <p:cNvSpPr>
            <a:spLocks noGrp="1" noChangeArrowheads="1"/>
          </p:cNvSpPr>
          <p:nvPr>
            <p:ph type="dt" sz="quarter" idx="1"/>
          </p:nvPr>
        </p:nvSpPr>
        <p:spPr>
          <a:noFill/>
        </p:spPr>
        <p:txBody>
          <a:bodyPr/>
          <a:lstStyle/>
          <a:p>
            <a:r>
              <a:rPr lang="en-US" smtClean="0"/>
              <a:t>Octubre de 2011</a:t>
            </a:r>
          </a:p>
          <a:p>
            <a:endParaRPr lang="en-US" smtClean="0"/>
          </a:p>
        </p:txBody>
      </p:sp>
      <p:sp>
        <p:nvSpPr>
          <p:cNvPr id="33797" name="Rectangle 2"/>
          <p:cNvSpPr>
            <a:spLocks noGrp="1" noRot="1" noChangeAspect="1" noChangeArrowheads="1" noTextEdit="1"/>
          </p:cNvSpPr>
          <p:nvPr>
            <p:ph type="sldImg"/>
          </p:nvPr>
        </p:nvSpPr>
        <p:spPr>
          <a:xfrm>
            <a:off x="1217613" y="663575"/>
            <a:ext cx="4649787" cy="3487738"/>
          </a:xfrm>
          <a:ln/>
        </p:spPr>
      </p:sp>
      <p:sp>
        <p:nvSpPr>
          <p:cNvPr id="117763" name="Rectangle 3"/>
          <p:cNvSpPr>
            <a:spLocks noGrp="1" noChangeArrowheads="1"/>
          </p:cNvSpPr>
          <p:nvPr>
            <p:ph type="body" idx="1"/>
          </p:nvPr>
        </p:nvSpPr>
        <p:spPr>
          <a:xfrm>
            <a:off x="876300" y="4279900"/>
            <a:ext cx="5330825" cy="4483100"/>
          </a:xfrm>
        </p:spPr>
        <p:txBody>
          <a:bodyPr/>
          <a:lstStyle/>
          <a:p>
            <a:pPr>
              <a:defRPr/>
            </a:pPr>
            <a:r>
              <a:rPr lang="en-US" sz="950" dirty="0" smtClean="0">
                <a:solidFill>
                  <a:srgbClr val="000000"/>
                </a:solidFill>
                <a:cs typeface="Times New Roman" charset="0"/>
                <a:sym typeface="Times New Roman" charset="0"/>
              </a:rPr>
              <a:t>La </a:t>
            </a:r>
            <a:r>
              <a:rPr lang="en-US" sz="950" dirty="0" err="1" smtClean="0">
                <a:solidFill>
                  <a:srgbClr val="000000"/>
                </a:solidFill>
                <a:cs typeface="Times New Roman" charset="0"/>
                <a:sym typeface="Times New Roman" charset="0"/>
              </a:rPr>
              <a:t>regla</a:t>
            </a:r>
            <a:r>
              <a:rPr lang="en-US" sz="950" dirty="0" smtClean="0">
                <a:solidFill>
                  <a:srgbClr val="000000"/>
                </a:solidFill>
                <a:cs typeface="Times New Roman" charset="0"/>
                <a:sym typeface="Times New Roman" charset="0"/>
              </a:rPr>
              <a:t> RRP: </a:t>
            </a:r>
            <a:r>
              <a:rPr lang="en-US" sz="950" dirty="0" err="1" smtClean="0">
                <a:solidFill>
                  <a:srgbClr val="000000"/>
                </a:solidFill>
                <a:cs typeface="Times New Roman" charset="0"/>
                <a:sym typeface="Times New Roman" charset="0"/>
              </a:rPr>
              <a:t>Requisitos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generales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para</a:t>
            </a:r>
            <a:r>
              <a:rPr lang="en-US" sz="950" dirty="0" smtClean="0">
                <a:solidFill>
                  <a:srgbClr val="000000"/>
                </a:solidFill>
                <a:cs typeface="Times New Roman" charset="0"/>
                <a:sym typeface="Times New Roman" charset="0"/>
              </a:rPr>
              <a:t> la </a:t>
            </a:r>
            <a:r>
              <a:rPr lang="en-US" sz="950" dirty="0" err="1" smtClean="0">
                <a:solidFill>
                  <a:srgbClr val="000000"/>
                </a:solidFill>
                <a:cs typeface="Times New Roman" charset="0"/>
                <a:sym typeface="Times New Roman" charset="0"/>
              </a:rPr>
              <a:t>contenci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cs typeface="Times New Roman" charset="0"/>
                <a:sym typeface="Times New Roman" charset="0"/>
              </a:rPr>
              <a:t>n</a:t>
            </a:r>
            <a:r>
              <a:rPr lang="en-US" sz="950" dirty="0" smtClean="0">
                <a:solidFill>
                  <a:srgbClr val="000000"/>
                </a:solidFill>
                <a:cs typeface="Times New Roman" charset="0"/>
                <a:sym typeface="Times New Roman" charset="0"/>
              </a:rPr>
              <a:t> exterior:</a:t>
            </a:r>
          </a:p>
          <a:p>
            <a:pPr lvl="1">
              <a:spcBef>
                <a:spcPct val="10000"/>
              </a:spcBef>
              <a:defRPr/>
            </a:pPr>
            <a:r>
              <a:rPr lang="en-US" sz="950" u="sng" dirty="0" err="1" smtClean="0">
                <a:solidFill>
                  <a:srgbClr val="000000"/>
                </a:solidFill>
                <a:cs typeface="Times New Roman" charset="0"/>
                <a:sym typeface="Times New Roman" charset="0"/>
              </a:rPr>
              <a:t>Letreros</a:t>
            </a:r>
            <a:r>
              <a:rPr lang="en-US" sz="950" u="sng" dirty="0" smtClean="0">
                <a:solidFill>
                  <a:srgbClr val="000000"/>
                </a:solidFill>
                <a:cs typeface="Times New Roman" charset="0"/>
                <a:sym typeface="Times New Roman" charset="0"/>
              </a:rPr>
              <a:t> </a:t>
            </a:r>
            <a:r>
              <a:rPr lang="en-US" sz="950" u="sng" dirty="0" err="1" smtClean="0">
                <a:solidFill>
                  <a:srgbClr val="000000"/>
                </a:solidFill>
                <a:cs typeface="Times New Roman" charset="0"/>
                <a:sym typeface="Times New Roman" charset="0"/>
              </a:rPr>
              <a:t>instalados</a:t>
            </a:r>
            <a:r>
              <a:rPr lang="en-US" sz="950" u="sng" dirty="0" smtClean="0">
                <a:solidFill>
                  <a:srgbClr val="000000"/>
                </a:solidFill>
                <a:cs typeface="Times New Roman" charset="0"/>
                <a:sym typeface="Times New Roman" charset="0"/>
              </a:rPr>
              <a:t>:</a:t>
            </a:r>
            <a:r>
              <a:rPr lang="en-US" sz="950" dirty="0" smtClean="0">
                <a:solidFill>
                  <a:srgbClr val="000000"/>
                </a:solidFill>
                <a:cs typeface="Times New Roman" charset="0"/>
                <a:sym typeface="Times New Roman" charset="0"/>
              </a:rPr>
              <a:t> Deben </a:t>
            </a:r>
            <a:r>
              <a:rPr lang="en-US" sz="950" dirty="0" err="1" smtClean="0">
                <a:solidFill>
                  <a:srgbClr val="000000"/>
                </a:solidFill>
                <a:cs typeface="Times New Roman" charset="0"/>
                <a:sym typeface="Times New Roman" charset="0"/>
              </a:rPr>
              <a:t>instalarse</a:t>
            </a:r>
            <a:r>
              <a:rPr lang="en-US" sz="950" dirty="0" smtClean="0">
                <a:solidFill>
                  <a:srgbClr val="000000"/>
                </a:solidFill>
                <a:cs typeface="Times New Roman" charset="0"/>
                <a:sym typeface="Times New Roman" charset="0"/>
              </a:rPr>
              <a:t> en </a:t>
            </a:r>
            <a:r>
              <a:rPr lang="en-US" sz="950" dirty="0" err="1" smtClean="0">
                <a:solidFill>
                  <a:srgbClr val="000000"/>
                </a:solidFill>
                <a:cs typeface="Times New Roman" charset="0"/>
                <a:sym typeface="Times New Roman" charset="0"/>
              </a:rPr>
              <a:t>todos</a:t>
            </a:r>
            <a:r>
              <a:rPr lang="en-US" sz="950" dirty="0" smtClean="0">
                <a:solidFill>
                  <a:srgbClr val="000000"/>
                </a:solidFill>
                <a:cs typeface="Times New Roman" charset="0"/>
                <a:sym typeface="Times New Roman" charset="0"/>
              </a:rPr>
              <a:t> los </a:t>
            </a:r>
            <a:r>
              <a:rPr lang="en-US" sz="950" dirty="0" err="1" smtClean="0">
                <a:solidFill>
                  <a:srgbClr val="000000"/>
                </a:solidFill>
                <a:cs typeface="Times New Roman" charset="0"/>
                <a:sym typeface="Times New Roman" charset="0"/>
              </a:rPr>
              <a:t>costados</a:t>
            </a:r>
            <a:r>
              <a:rPr lang="en-US" sz="950" dirty="0" smtClean="0">
                <a:solidFill>
                  <a:srgbClr val="000000"/>
                </a:solidFill>
                <a:cs typeface="Times New Roman" charset="0"/>
                <a:sym typeface="Times New Roman" charset="0"/>
              </a:rPr>
              <a:t> del </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cs typeface="Times New Roman" charset="0"/>
                <a:sym typeface="Times New Roman" charset="0"/>
              </a:rPr>
              <a:t>rea</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trabajo</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para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definir</a:t>
            </a:r>
            <a:r>
              <a:rPr lang="en-US" sz="950" dirty="0" smtClean="0">
                <a:solidFill>
                  <a:srgbClr val="000000"/>
                </a:solidFill>
                <a:cs typeface="Times New Roman" charset="0"/>
                <a:sym typeface="Times New Roman" charset="0"/>
              </a:rPr>
              <a:t> </a:t>
            </a:r>
            <a:r>
              <a:rPr lang="en-US" sz="950" dirty="0" err="1" smtClean="0">
                <a:solidFill>
                  <a:srgbClr val="000000"/>
                </a:solidFill>
                <a:latin typeface="Times New Roman"/>
                <a:cs typeface="Times New Roman" charset="0"/>
                <a:sym typeface="Times New Roman" charset="0"/>
              </a:rPr>
              <a:t>é</a:t>
            </a:r>
            <a:r>
              <a:rPr lang="en-US" sz="950" dirty="0" err="1" smtClean="0">
                <a:solidFill>
                  <a:srgbClr val="000000"/>
                </a:solidFill>
                <a:cs typeface="Times New Roman" charset="0"/>
                <a:sym typeface="Times New Roman" charset="0"/>
              </a:rPr>
              <a:t>sta</a:t>
            </a:r>
            <a:r>
              <a:rPr lang="en-US" sz="950" dirty="0" smtClean="0">
                <a:solidFill>
                  <a:srgbClr val="000000"/>
                </a:solidFill>
                <a:cs typeface="Times New Roman" charset="0"/>
                <a:sym typeface="Times New Roman" charset="0"/>
              </a:rPr>
              <a:t> </a:t>
            </a:r>
            <a:r>
              <a:rPr lang="en-US" sz="950" dirty="0" err="1" smtClean="0">
                <a:solidFill>
                  <a:srgbClr val="000000"/>
                </a:solidFill>
                <a:latin typeface="Times New Roman"/>
                <a:cs typeface="Times New Roman" charset="0"/>
                <a:sym typeface="Times New Roman" charset="0"/>
              </a:rPr>
              <a:t>ú</a:t>
            </a:r>
            <a:r>
              <a:rPr lang="en-US" sz="950" dirty="0" err="1" smtClean="0">
                <a:solidFill>
                  <a:srgbClr val="000000"/>
                </a:solidFill>
                <a:cs typeface="Times New Roman" charset="0"/>
                <a:sym typeface="Times New Roman" charset="0"/>
              </a:rPr>
              <a:t>ltima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deben</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estar</a:t>
            </a:r>
            <a:r>
              <a:rPr lang="en-US" sz="950" dirty="0" smtClean="0">
                <a:solidFill>
                  <a:srgbClr val="000000"/>
                </a:solidFill>
                <a:cs typeface="Times New Roman" charset="0"/>
                <a:sym typeface="Times New Roman" charset="0"/>
              </a:rPr>
              <a:t> en el </a:t>
            </a:r>
            <a:r>
              <a:rPr lang="en-US" sz="950" dirty="0" err="1" smtClean="0">
                <a:solidFill>
                  <a:srgbClr val="000000"/>
                </a:solidFill>
                <a:cs typeface="Times New Roman" charset="0"/>
                <a:sym typeface="Times New Roman" charset="0"/>
              </a:rPr>
              <a:t>idioma</a:t>
            </a:r>
            <a:r>
              <a:rPr lang="en-US" sz="950" dirty="0" smtClean="0">
                <a:solidFill>
                  <a:srgbClr val="000000"/>
                </a:solidFill>
                <a:cs typeface="Times New Roman" charset="0"/>
                <a:sym typeface="Times New Roman" charset="0"/>
              </a:rPr>
              <a:t> principal de los </a:t>
            </a:r>
            <a:r>
              <a:rPr lang="en-US" sz="950" dirty="0" err="1" smtClean="0">
                <a:solidFill>
                  <a:srgbClr val="000000"/>
                </a:solidFill>
                <a:cs typeface="Times New Roman" charset="0"/>
                <a:sym typeface="Times New Roman" charset="0"/>
              </a:rPr>
              <a:t>ocupantes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deben</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publicarse</a:t>
            </a:r>
            <a:r>
              <a:rPr lang="en-US" sz="950" dirty="0" smtClean="0">
                <a:solidFill>
                  <a:srgbClr val="000000"/>
                </a:solidFill>
                <a:cs typeface="Times New Roman" charset="0"/>
                <a:sym typeface="Times New Roman" charset="0"/>
              </a:rPr>
              <a:t> antes del </a:t>
            </a:r>
            <a:r>
              <a:rPr lang="en-US" sz="950" dirty="0" err="1" smtClean="0">
                <a:solidFill>
                  <a:srgbClr val="000000"/>
                </a:solidFill>
                <a:cs typeface="Times New Roman" charset="0"/>
                <a:sym typeface="Times New Roman" charset="0"/>
              </a:rPr>
              <a:t>comienzo</a:t>
            </a:r>
            <a:r>
              <a:rPr lang="en-US" sz="950" dirty="0" smtClean="0">
                <a:solidFill>
                  <a:srgbClr val="000000"/>
                </a:solidFill>
                <a:cs typeface="Times New Roman" charset="0"/>
                <a:sym typeface="Times New Roman" charset="0"/>
              </a:rPr>
              <a:t> de la </a:t>
            </a:r>
            <a:r>
              <a:rPr lang="en-US" sz="950" dirty="0" err="1" smtClean="0">
                <a:solidFill>
                  <a:srgbClr val="000000"/>
                </a:solidFill>
                <a:cs typeface="Times New Roman" charset="0"/>
                <a:sym typeface="Times New Roman" charset="0"/>
              </a:rPr>
              <a:t>renovaci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cs typeface="Times New Roman" charset="0"/>
                <a:sym typeface="Times New Roman" charset="0"/>
              </a:rPr>
              <a:t>n</a:t>
            </a:r>
            <a:r>
              <a:rPr lang="en-US" sz="950" dirty="0" smtClean="0">
                <a:solidFill>
                  <a:srgbClr val="000000"/>
                </a:solidFill>
                <a:cs typeface="Times New Roman" charset="0"/>
                <a:sym typeface="Times New Roman" charset="0"/>
              </a:rPr>
              <a:t> y </a:t>
            </a:r>
            <a:r>
              <a:rPr lang="en-US" sz="950" dirty="0" err="1" smtClean="0">
                <a:solidFill>
                  <a:srgbClr val="000000"/>
                </a:solidFill>
                <a:cs typeface="Times New Roman" charset="0"/>
                <a:sym typeface="Times New Roman" charset="0"/>
              </a:rPr>
              <a:t>permanecer</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hasta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finalizada</a:t>
            </a:r>
            <a:r>
              <a:rPr lang="en-US" sz="950" dirty="0" smtClean="0">
                <a:solidFill>
                  <a:srgbClr val="000000"/>
                </a:solidFill>
                <a:cs typeface="Times New Roman" charset="0"/>
                <a:sym typeface="Times New Roman" charset="0"/>
              </a:rPr>
              <a:t> la </a:t>
            </a:r>
            <a:r>
              <a:rPr lang="en-US" sz="950" dirty="0" err="1" smtClean="0">
                <a:solidFill>
                  <a:srgbClr val="000000"/>
                </a:solidFill>
                <a:cs typeface="Times New Roman" charset="0"/>
                <a:sym typeface="Times New Roman" charset="0"/>
              </a:rPr>
              <a:t>verificaci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cs typeface="Times New Roman" charset="0"/>
                <a:sym typeface="Times New Roman" charset="0"/>
              </a:rPr>
              <a:t>n</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limpieza</a:t>
            </a:r>
            <a:r>
              <a:rPr lang="en-US" sz="950" dirty="0" smtClean="0">
                <a:solidFill>
                  <a:srgbClr val="000000"/>
                </a:solidFill>
                <a:cs typeface="Times New Roman" charset="0"/>
                <a:sym typeface="Times New Roman" charset="0"/>
              </a:rPr>
              <a:t>.</a:t>
            </a:r>
          </a:p>
          <a:p>
            <a:pPr lvl="1">
              <a:spcBef>
                <a:spcPct val="10000"/>
              </a:spcBef>
              <a:defRPr/>
            </a:pPr>
            <a:r>
              <a:rPr lang="en-US" sz="950" u="sng" dirty="0" err="1" smtClean="0">
                <a:solidFill>
                  <a:srgbClr val="000000"/>
                </a:solidFill>
                <a:cs typeface="Times New Roman" charset="0"/>
                <a:sym typeface="Times New Roman" charset="0"/>
              </a:rPr>
              <a:t>Contener</a:t>
            </a:r>
            <a:r>
              <a:rPr lang="en-US" sz="950" u="sng" dirty="0" smtClean="0">
                <a:solidFill>
                  <a:srgbClr val="000000"/>
                </a:solidFill>
                <a:cs typeface="Times New Roman" charset="0"/>
                <a:sym typeface="Times New Roman" charset="0"/>
              </a:rPr>
              <a:t> el </a:t>
            </a:r>
            <a:r>
              <a:rPr lang="en-US" sz="950" u="sng" dirty="0" err="1" smtClean="0">
                <a:solidFill>
                  <a:srgbClr val="000000"/>
                </a:solidFill>
                <a:latin typeface="Times New Roman"/>
                <a:cs typeface="Times New Roman" charset="0"/>
                <a:sym typeface="Times New Roman" charset="0"/>
              </a:rPr>
              <a:t>á</a:t>
            </a:r>
            <a:r>
              <a:rPr lang="en-US" sz="950" u="sng" dirty="0" err="1" smtClean="0">
                <a:solidFill>
                  <a:srgbClr val="000000"/>
                </a:solidFill>
                <a:cs typeface="Times New Roman" charset="0"/>
                <a:sym typeface="Times New Roman" charset="0"/>
              </a:rPr>
              <a:t>rea</a:t>
            </a:r>
            <a:r>
              <a:rPr lang="en-US" sz="950" u="sng" dirty="0" smtClean="0">
                <a:solidFill>
                  <a:srgbClr val="000000"/>
                </a:solidFill>
                <a:cs typeface="Times New Roman" charset="0"/>
                <a:sym typeface="Times New Roman" charset="0"/>
              </a:rPr>
              <a:t> de </a:t>
            </a:r>
            <a:r>
              <a:rPr lang="en-US" sz="950" u="sng" dirty="0" err="1" smtClean="0">
                <a:solidFill>
                  <a:srgbClr val="000000"/>
                </a:solidFill>
                <a:cs typeface="Times New Roman" charset="0"/>
                <a:sym typeface="Times New Roman" charset="0"/>
              </a:rPr>
              <a:t>trabajo</a:t>
            </a:r>
            <a:r>
              <a:rPr lang="en-US" sz="950" u="sng" dirty="0" smtClean="0">
                <a:solidFill>
                  <a:srgbClr val="000000"/>
                </a:solidFill>
                <a:cs typeface="Times New Roman" charset="0"/>
                <a:sym typeface="Times New Roman" charset="0"/>
              </a:rPr>
              <a:t>:</a:t>
            </a:r>
            <a:r>
              <a:rPr lang="en-US" sz="950" dirty="0" smtClean="0">
                <a:solidFill>
                  <a:srgbClr val="000000"/>
                </a:solidFill>
                <a:cs typeface="Times New Roman" charset="0"/>
                <a:sym typeface="Times New Roman" charset="0"/>
              </a:rPr>
              <a:t> Antes de la </a:t>
            </a:r>
            <a:r>
              <a:rPr lang="en-US" sz="950" dirty="0" err="1" smtClean="0">
                <a:solidFill>
                  <a:srgbClr val="000000"/>
                </a:solidFill>
                <a:cs typeface="Times New Roman" charset="0"/>
                <a:sym typeface="Times New Roman" charset="0"/>
              </a:rPr>
              <a:t>renovaci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cs typeface="Times New Roman" charset="0"/>
                <a:sym typeface="Times New Roman" charset="0"/>
              </a:rPr>
              <a:t>n</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a</a:t>
            </a:r>
            <a:r>
              <a:rPr lang="en-US" sz="950" dirty="0" err="1" smtClean="0">
                <a:solidFill>
                  <a:srgbClr val="000000"/>
                </a:solidFill>
                <a:latin typeface="Times New Roman"/>
                <a:cs typeface="Times New Roman" charset="0"/>
                <a:sym typeface="Times New Roman" charset="0"/>
              </a:rPr>
              <a:t>í</a:t>
            </a:r>
            <a:r>
              <a:rPr lang="en-US" sz="950" dirty="0" err="1" smtClean="0">
                <a:solidFill>
                  <a:srgbClr val="000000"/>
                </a:solidFill>
                <a:cs typeface="Times New Roman" charset="0"/>
                <a:sym typeface="Times New Roman" charset="0"/>
              </a:rPr>
              <a:t>sle</a:t>
            </a:r>
            <a:r>
              <a:rPr lang="en-US" sz="950" dirty="0" smtClean="0">
                <a:solidFill>
                  <a:srgbClr val="000000"/>
                </a:solidFill>
                <a:cs typeface="Times New Roman" charset="0"/>
                <a:sym typeface="Times New Roman" charset="0"/>
              </a:rPr>
              <a:t> el </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cs typeface="Times New Roman" charset="0"/>
                <a:sym typeface="Times New Roman" charset="0"/>
              </a:rPr>
              <a:t>rea</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trabajo</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para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impedir</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que</a:t>
            </a:r>
            <a:r>
              <a:rPr lang="en-US" sz="950" dirty="0" smtClean="0">
                <a:solidFill>
                  <a:srgbClr val="000000"/>
                </a:solidFill>
                <a:cs typeface="Times New Roman" charset="0"/>
                <a:sym typeface="Times New Roman" charset="0"/>
              </a:rPr>
              <a:t> se escape el </a:t>
            </a:r>
            <a:r>
              <a:rPr lang="en-US" sz="950" dirty="0" err="1" smtClean="0">
                <a:solidFill>
                  <a:srgbClr val="000000"/>
                </a:solidFill>
                <a:cs typeface="Times New Roman" charset="0"/>
                <a:sym typeface="Times New Roman" charset="0"/>
              </a:rPr>
              <a:t>polvo</a:t>
            </a:r>
            <a:r>
              <a:rPr lang="en-US" sz="950" dirty="0" smtClean="0">
                <a:solidFill>
                  <a:srgbClr val="000000"/>
                </a:solidFill>
                <a:cs typeface="Times New Roman" charset="0"/>
                <a:sym typeface="Times New Roman" charset="0"/>
              </a:rPr>
              <a:t>. Durante el </a:t>
            </a:r>
            <a:r>
              <a:rPr lang="en-US" sz="950" dirty="0" err="1" smtClean="0">
                <a:solidFill>
                  <a:srgbClr val="000000"/>
                </a:solidFill>
                <a:cs typeface="Times New Roman" charset="0"/>
                <a:sym typeface="Times New Roman" charset="0"/>
              </a:rPr>
              <a:t>trabajo</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mantenga</a:t>
            </a:r>
            <a:r>
              <a:rPr lang="en-US" sz="950" dirty="0" smtClean="0">
                <a:solidFill>
                  <a:srgbClr val="000000"/>
                </a:solidFill>
                <a:cs typeface="Times New Roman" charset="0"/>
                <a:sym typeface="Times New Roman" charset="0"/>
              </a:rPr>
              <a:t> la </a:t>
            </a:r>
            <a:r>
              <a:rPr lang="en-US" sz="950" dirty="0" err="1" smtClean="0">
                <a:solidFill>
                  <a:srgbClr val="000000"/>
                </a:solidFill>
                <a:cs typeface="Times New Roman" charset="0"/>
                <a:sym typeface="Times New Roman" charset="0"/>
              </a:rPr>
              <a:t>integridad</a:t>
            </a:r>
            <a:r>
              <a:rPr lang="en-US" sz="950" dirty="0" smtClean="0">
                <a:solidFill>
                  <a:srgbClr val="000000"/>
                </a:solidFill>
                <a:cs typeface="Times New Roman" charset="0"/>
                <a:sym typeface="Times New Roman" charset="0"/>
              </a:rPr>
              <a:t> de la </a:t>
            </a:r>
            <a:r>
              <a:rPr lang="en-US" sz="950" dirty="0" err="1" smtClean="0">
                <a:solidFill>
                  <a:srgbClr val="000000"/>
                </a:solidFill>
                <a:cs typeface="Times New Roman" charset="0"/>
                <a:sym typeface="Times New Roman" charset="0"/>
              </a:rPr>
              <a:t>contenci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cs typeface="Times New Roman" charset="0"/>
                <a:sym typeface="Times New Roman" charset="0"/>
              </a:rPr>
              <a:t>n</a:t>
            </a:r>
            <a:r>
              <a:rPr lang="en-US" sz="950" dirty="0" smtClean="0">
                <a:solidFill>
                  <a:srgbClr val="000000"/>
                </a:solidFill>
                <a:cs typeface="Times New Roman" charset="0"/>
                <a:sym typeface="Times New Roman" charset="0"/>
              </a:rPr>
              <a:t> y </a:t>
            </a:r>
            <a:r>
              <a:rPr lang="en-US" sz="950" dirty="0" err="1" smtClean="0">
                <a:solidFill>
                  <a:srgbClr val="000000"/>
                </a:solidFill>
                <a:cs typeface="Times New Roman" charset="0"/>
                <a:sym typeface="Times New Roman" charset="0"/>
              </a:rPr>
              <a:t>aseg</a:t>
            </a:r>
            <a:r>
              <a:rPr lang="en-US" sz="950" dirty="0" err="1" smtClean="0">
                <a:solidFill>
                  <a:srgbClr val="000000"/>
                </a:solidFill>
                <a:latin typeface="Times New Roman"/>
                <a:cs typeface="Times New Roman" charset="0"/>
                <a:sym typeface="Times New Roman" charset="0"/>
              </a:rPr>
              <a:t>ú</a:t>
            </a:r>
            <a:r>
              <a:rPr lang="en-US" sz="950" dirty="0" err="1" smtClean="0">
                <a:solidFill>
                  <a:srgbClr val="000000"/>
                </a:solidFill>
                <a:cs typeface="Times New Roman" charset="0"/>
                <a:sym typeface="Times New Roman" charset="0"/>
              </a:rPr>
              <a:t>rese</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que</a:t>
            </a:r>
            <a:r>
              <a:rPr lang="en-US" sz="950" dirty="0" smtClean="0">
                <a:solidFill>
                  <a:srgbClr val="000000"/>
                </a:solidFill>
                <a:cs typeface="Times New Roman" charset="0"/>
                <a:sym typeface="Times New Roman" charset="0"/>
              </a:rPr>
              <a:t> </a:t>
            </a:r>
            <a:r>
              <a:rPr lang="en-US" sz="950" dirty="0" err="1" smtClean="0">
                <a:solidFill>
                  <a:srgbClr val="000000"/>
                </a:solidFill>
                <a:latin typeface="Times New Roman"/>
                <a:cs typeface="Times New Roman" charset="0"/>
                <a:sym typeface="Times New Roman" charset="0"/>
              </a:rPr>
              <a:t>é</a:t>
            </a:r>
            <a:r>
              <a:rPr lang="en-US" sz="950" dirty="0" err="1" smtClean="0">
                <a:solidFill>
                  <a:srgbClr val="000000"/>
                </a:solidFill>
                <a:cs typeface="Times New Roman" charset="0"/>
                <a:sym typeface="Times New Roman" charset="0"/>
              </a:rPr>
              <a:t>sta</a:t>
            </a:r>
            <a:r>
              <a:rPr lang="en-US" sz="950" dirty="0" smtClean="0">
                <a:solidFill>
                  <a:srgbClr val="000000"/>
                </a:solidFill>
                <a:cs typeface="Times New Roman" charset="0"/>
                <a:sym typeface="Times New Roman" charset="0"/>
              </a:rPr>
              <a:t> no </a:t>
            </a:r>
            <a:r>
              <a:rPr lang="en-US" sz="950" dirty="0" err="1" smtClean="0">
                <a:solidFill>
                  <a:srgbClr val="000000"/>
                </a:solidFill>
                <a:cs typeface="Times New Roman" charset="0"/>
                <a:sym typeface="Times New Roman" charset="0"/>
              </a:rPr>
              <a:t>interfiera</a:t>
            </a:r>
            <a:r>
              <a:rPr lang="en-US" sz="950" dirty="0" smtClean="0">
                <a:solidFill>
                  <a:srgbClr val="000000"/>
                </a:solidFill>
                <a:cs typeface="Times New Roman" charset="0"/>
                <a:sym typeface="Times New Roman" charset="0"/>
              </a:rPr>
              <a:t> con </a:t>
            </a:r>
            <a:r>
              <a:rPr lang="es-ES_tradnl" sz="950" dirty="0" smtClean="0">
                <a:solidFill>
                  <a:srgbClr val="000000"/>
                </a:solidFill>
                <a:cs typeface="Times New Roman" charset="0"/>
                <a:sym typeface="Times New Roman" charset="0"/>
              </a:rPr>
              <a:t>la salida </a:t>
            </a:r>
            <a:r>
              <a:rPr lang="en-US" sz="950" dirty="0" smtClean="0">
                <a:solidFill>
                  <a:srgbClr val="000000"/>
                </a:solidFill>
                <a:cs typeface="Times New Roman" charset="0"/>
                <a:sym typeface="Times New Roman" charset="0"/>
              </a:rPr>
              <a:t>de </a:t>
            </a:r>
            <a:r>
              <a:rPr lang="en-US" sz="950" dirty="0" err="1" smtClean="0">
                <a:solidFill>
                  <a:srgbClr val="000000"/>
                </a:solidFill>
                <a:cs typeface="Times New Roman" charset="0"/>
                <a:sym typeface="Times New Roman" charset="0"/>
              </a:rPr>
              <a:t>ocupantes</a:t>
            </a:r>
            <a:r>
              <a:rPr lang="en-US" sz="950" dirty="0" smtClean="0">
                <a:solidFill>
                  <a:srgbClr val="000000"/>
                </a:solidFill>
                <a:cs typeface="Times New Roman" charset="0"/>
                <a:sym typeface="Times New Roman" charset="0"/>
              </a:rPr>
              <a:t> y </a:t>
            </a:r>
            <a:r>
              <a:rPr lang="en-US" sz="950" dirty="0" err="1" smtClean="0">
                <a:solidFill>
                  <a:srgbClr val="000000"/>
                </a:solidFill>
                <a:cs typeface="Times New Roman" charset="0"/>
                <a:sym typeface="Times New Roman" charset="0"/>
              </a:rPr>
              <a:t>trabajadores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desde</a:t>
            </a:r>
            <a:r>
              <a:rPr lang="en-US" sz="950" dirty="0" smtClean="0">
                <a:solidFill>
                  <a:srgbClr val="000000"/>
                </a:solidFill>
                <a:cs typeface="Times New Roman" charset="0"/>
                <a:sym typeface="Times New Roman" charset="0"/>
              </a:rPr>
              <a:t> el </a:t>
            </a:r>
            <a:r>
              <a:rPr lang="en-US" sz="950" dirty="0" err="1" smtClean="0">
                <a:solidFill>
                  <a:srgbClr val="000000"/>
                </a:solidFill>
                <a:cs typeface="Times New Roman" charset="0"/>
                <a:sym typeface="Times New Roman" charset="0"/>
              </a:rPr>
              <a:t>edificio</a:t>
            </a:r>
            <a:r>
              <a:rPr lang="en-US" sz="950" dirty="0" smtClean="0">
                <a:solidFill>
                  <a:srgbClr val="000000"/>
                </a:solidFill>
                <a:cs typeface="Times New Roman" charset="0"/>
                <a:sym typeface="Times New Roman" charset="0"/>
              </a:rPr>
              <a:t> o </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cs typeface="Times New Roman" charset="0"/>
                <a:sym typeface="Times New Roman" charset="0"/>
              </a:rPr>
              <a:t>rea</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trabajo</a:t>
            </a:r>
            <a:r>
              <a:rPr lang="en-US" sz="950" dirty="0" smtClean="0">
                <a:solidFill>
                  <a:srgbClr val="000000"/>
                </a:solidFill>
                <a:cs typeface="Times New Roman" charset="0"/>
                <a:sym typeface="Times New Roman" charset="0"/>
              </a:rPr>
              <a:t>.</a:t>
            </a:r>
          </a:p>
          <a:p>
            <a:pPr lvl="1">
              <a:spcBef>
                <a:spcPct val="10000"/>
              </a:spcBef>
              <a:defRPr/>
            </a:pPr>
            <a:r>
              <a:rPr lang="en-US" sz="950" u="sng" dirty="0" err="1" smtClean="0">
                <a:solidFill>
                  <a:srgbClr val="000000"/>
                </a:solidFill>
                <a:cs typeface="Times New Roman" charset="0"/>
                <a:sym typeface="Times New Roman" charset="0"/>
              </a:rPr>
              <a:t>Cerrar</a:t>
            </a:r>
            <a:r>
              <a:rPr lang="en-US" sz="950" u="sng" dirty="0" smtClean="0">
                <a:solidFill>
                  <a:srgbClr val="000000"/>
                </a:solidFill>
                <a:cs typeface="Times New Roman" charset="0"/>
                <a:sym typeface="Times New Roman" charset="0"/>
              </a:rPr>
              <a:t> </a:t>
            </a:r>
            <a:r>
              <a:rPr lang="en-US" sz="950" u="sng" dirty="0" err="1" smtClean="0">
                <a:solidFill>
                  <a:srgbClr val="000000"/>
                </a:solidFill>
                <a:cs typeface="Times New Roman" charset="0"/>
                <a:sym typeface="Times New Roman" charset="0"/>
              </a:rPr>
              <a:t>puertas</a:t>
            </a:r>
            <a:r>
              <a:rPr lang="en-US" sz="950" u="sng" dirty="0" smtClean="0">
                <a:solidFill>
                  <a:srgbClr val="000000"/>
                </a:solidFill>
                <a:cs typeface="Times New Roman" charset="0"/>
                <a:sym typeface="Times New Roman" charset="0"/>
              </a:rPr>
              <a:t> y </a:t>
            </a:r>
            <a:r>
              <a:rPr lang="en-US" sz="950" u="sng" dirty="0" err="1" smtClean="0">
                <a:solidFill>
                  <a:srgbClr val="000000"/>
                </a:solidFill>
                <a:cs typeface="Times New Roman" charset="0"/>
                <a:sym typeface="Times New Roman" charset="0"/>
              </a:rPr>
              <a:t>ventanas</a:t>
            </a:r>
            <a:r>
              <a:rPr lang="en-US" sz="950" u="sng" dirty="0" smtClean="0">
                <a:solidFill>
                  <a:srgbClr val="000000"/>
                </a:solidFill>
                <a:cs typeface="Times New Roman" charset="0"/>
                <a:sym typeface="Times New Roman" charset="0"/>
              </a:rPr>
              <a:t>:</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Cierre</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todas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las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puertas</a:t>
            </a:r>
            <a:r>
              <a:rPr lang="en-US" sz="950" dirty="0" smtClean="0">
                <a:solidFill>
                  <a:srgbClr val="000000"/>
                </a:solidFill>
                <a:cs typeface="Times New Roman" charset="0"/>
                <a:sym typeface="Times New Roman" charset="0"/>
              </a:rPr>
              <a:t> y </a:t>
            </a:r>
            <a:r>
              <a:rPr lang="en-US" sz="950" dirty="0" err="1" smtClean="0">
                <a:solidFill>
                  <a:srgbClr val="000000"/>
                </a:solidFill>
                <a:cs typeface="Times New Roman" charset="0"/>
                <a:sym typeface="Times New Roman" charset="0"/>
              </a:rPr>
              <a:t>ventanas</a:t>
            </a:r>
            <a:r>
              <a:rPr lang="en-US" sz="950" dirty="0" smtClean="0">
                <a:solidFill>
                  <a:srgbClr val="000000"/>
                </a:solidFill>
                <a:cs typeface="Times New Roman" charset="0"/>
                <a:sym typeface="Times New Roman" charset="0"/>
              </a:rPr>
              <a:t> </a:t>
            </a:r>
            <a:r>
              <a:rPr lang="es-ES_tradnl" sz="950" dirty="0" smtClean="0">
                <a:solidFill>
                  <a:srgbClr val="000000"/>
                </a:solidFill>
                <a:cs typeface="Times New Roman" charset="0"/>
                <a:sym typeface="Times New Roman" charset="0"/>
              </a:rPr>
              <a:t>a </a:t>
            </a:r>
            <a:r>
              <a:rPr lang="en-US" sz="950" dirty="0" smtClean="0">
                <a:solidFill>
                  <a:srgbClr val="000000"/>
                </a:solidFill>
                <a:cs typeface="Times New Roman" charset="0"/>
                <a:sym typeface="Times New Roman" charset="0"/>
              </a:rPr>
              <a:t>20 pies </a:t>
            </a:r>
            <a:r>
              <a:rPr lang="es-ES_tradnl" sz="950" dirty="0" smtClean="0">
                <a:solidFill>
                  <a:srgbClr val="000000"/>
                </a:solidFill>
                <a:cs typeface="Times New Roman" charset="0"/>
                <a:sym typeface="Times New Roman" charset="0"/>
              </a:rPr>
              <a:t>como m</a:t>
            </a:r>
            <a:r>
              <a:rPr lang="es-ES_tradnl" sz="950" dirty="0" smtClean="0">
                <a:solidFill>
                  <a:srgbClr val="000000"/>
                </a:solidFill>
                <a:latin typeface="Times New Roman"/>
                <a:cs typeface="Times New Roman" charset="0"/>
                <a:sym typeface="Times New Roman" charset="0"/>
              </a:rPr>
              <a:t>á</a:t>
            </a:r>
            <a:r>
              <a:rPr lang="es-ES_tradnl" sz="950" dirty="0" smtClean="0">
                <a:solidFill>
                  <a:srgbClr val="000000"/>
                </a:solidFill>
                <a:cs typeface="Times New Roman" charset="0"/>
                <a:sym typeface="Times New Roman" charset="0"/>
              </a:rPr>
              <a:t>ximo </a:t>
            </a:r>
            <a:r>
              <a:rPr lang="en-US" sz="950" dirty="0" smtClean="0">
                <a:solidFill>
                  <a:srgbClr val="000000"/>
                </a:solidFill>
                <a:cs typeface="Times New Roman" charset="0"/>
                <a:sym typeface="Times New Roman" charset="0"/>
              </a:rPr>
              <a:t>del </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cs typeface="Times New Roman" charset="0"/>
                <a:sym typeface="Times New Roman" charset="0"/>
              </a:rPr>
              <a:t>rea</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trabajo</a:t>
            </a:r>
            <a:r>
              <a:rPr lang="en-US" sz="950" dirty="0" smtClean="0">
                <a:solidFill>
                  <a:srgbClr val="000000"/>
                </a:solidFill>
                <a:cs typeface="Times New Roman" charset="0"/>
                <a:sym typeface="Times New Roman" charset="0"/>
              </a:rPr>
              <a:t>. Para </a:t>
            </a:r>
            <a:r>
              <a:rPr lang="en-US" sz="950" dirty="0" err="1" smtClean="0">
                <a:solidFill>
                  <a:srgbClr val="000000"/>
                </a:solidFill>
                <a:cs typeface="Times New Roman" charset="0"/>
                <a:sym typeface="Times New Roman" charset="0"/>
              </a:rPr>
              <a:t>edificios</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varios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pisos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cierre</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todas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las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ventanas</a:t>
            </a:r>
            <a:r>
              <a:rPr lang="en-US" sz="950" dirty="0" smtClean="0">
                <a:solidFill>
                  <a:srgbClr val="000000"/>
                </a:solidFill>
                <a:cs typeface="Times New Roman" charset="0"/>
                <a:sym typeface="Times New Roman" charset="0"/>
              </a:rPr>
              <a:t> y </a:t>
            </a:r>
            <a:r>
              <a:rPr lang="en-US" sz="950" dirty="0" err="1" smtClean="0">
                <a:solidFill>
                  <a:srgbClr val="000000"/>
                </a:solidFill>
                <a:cs typeface="Times New Roman" charset="0"/>
                <a:sym typeface="Times New Roman" charset="0"/>
              </a:rPr>
              <a:t>puertas</a:t>
            </a:r>
            <a:r>
              <a:rPr lang="en-US" sz="950" dirty="0" smtClean="0">
                <a:solidFill>
                  <a:srgbClr val="000000"/>
                </a:solidFill>
                <a:cs typeface="Times New Roman" charset="0"/>
                <a:sym typeface="Times New Roman" charset="0"/>
              </a:rPr>
              <a:t> del </a:t>
            </a:r>
            <a:r>
              <a:rPr lang="en-US" sz="950" dirty="0" err="1" smtClean="0">
                <a:solidFill>
                  <a:srgbClr val="000000"/>
                </a:solidFill>
                <a:cs typeface="Times New Roman" charset="0"/>
                <a:sym typeface="Times New Roman" charset="0"/>
              </a:rPr>
              <a:t>mismo</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piso</a:t>
            </a:r>
            <a:r>
              <a:rPr lang="en-US" sz="950" dirty="0" smtClean="0">
                <a:solidFill>
                  <a:srgbClr val="000000"/>
                </a:solidFill>
                <a:cs typeface="Times New Roman" charset="0"/>
                <a:sym typeface="Times New Roman" charset="0"/>
              </a:rPr>
              <a:t> </a:t>
            </a:r>
            <a:r>
              <a:rPr lang="es-ES_tradnl" sz="950" dirty="0" smtClean="0">
                <a:solidFill>
                  <a:srgbClr val="000000"/>
                </a:solidFill>
                <a:cs typeface="Times New Roman" charset="0"/>
                <a:sym typeface="Times New Roman" charset="0"/>
              </a:rPr>
              <a:t>a </a:t>
            </a:r>
            <a:r>
              <a:rPr lang="en-US" sz="950" dirty="0" smtClean="0">
                <a:solidFill>
                  <a:srgbClr val="000000"/>
                </a:solidFill>
                <a:cs typeface="Times New Roman" charset="0"/>
                <a:sym typeface="Times New Roman" charset="0"/>
              </a:rPr>
              <a:t>20 pies </a:t>
            </a:r>
            <a:r>
              <a:rPr lang="es-ES_tradnl" sz="950" dirty="0" smtClean="0">
                <a:solidFill>
                  <a:srgbClr val="000000"/>
                </a:solidFill>
                <a:cs typeface="Times New Roman" charset="0"/>
                <a:sym typeface="Times New Roman" charset="0"/>
              </a:rPr>
              <a:t>como m</a:t>
            </a:r>
            <a:r>
              <a:rPr lang="es-ES_tradnl" sz="950" dirty="0" smtClean="0">
                <a:solidFill>
                  <a:srgbClr val="000000"/>
                </a:solidFill>
                <a:latin typeface="Times New Roman"/>
                <a:cs typeface="Times New Roman" charset="0"/>
                <a:sym typeface="Times New Roman" charset="0"/>
              </a:rPr>
              <a:t>á</a:t>
            </a:r>
            <a:r>
              <a:rPr lang="es-ES_tradnl" sz="950" dirty="0" smtClean="0">
                <a:solidFill>
                  <a:srgbClr val="000000"/>
                </a:solidFill>
                <a:cs typeface="Times New Roman" charset="0"/>
                <a:sym typeface="Times New Roman" charset="0"/>
              </a:rPr>
              <a:t>ximo </a:t>
            </a:r>
            <a:r>
              <a:rPr lang="en-US" sz="950" dirty="0" smtClean="0">
                <a:solidFill>
                  <a:srgbClr val="000000"/>
                </a:solidFill>
                <a:cs typeface="Times New Roman" charset="0"/>
                <a:sym typeface="Times New Roman" charset="0"/>
              </a:rPr>
              <a:t>del </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cs typeface="Times New Roman" charset="0"/>
                <a:sym typeface="Times New Roman" charset="0"/>
              </a:rPr>
              <a:t>rea</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trabajo</a:t>
            </a:r>
            <a:r>
              <a:rPr lang="en-US" sz="950" dirty="0" smtClean="0">
                <a:solidFill>
                  <a:srgbClr val="000000"/>
                </a:solidFill>
                <a:cs typeface="Times New Roman" charset="0"/>
                <a:sym typeface="Times New Roman" charset="0"/>
              </a:rPr>
              <a:t> y </a:t>
            </a:r>
            <a:r>
              <a:rPr lang="en-US" sz="950" dirty="0" err="1" smtClean="0">
                <a:solidFill>
                  <a:srgbClr val="000000"/>
                </a:solidFill>
                <a:cs typeface="Times New Roman" charset="0"/>
                <a:sym typeface="Times New Roman" charset="0"/>
              </a:rPr>
              <a:t>todas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las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ventanas</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todos</a:t>
            </a:r>
            <a:r>
              <a:rPr lang="en-US" sz="950" dirty="0" smtClean="0">
                <a:solidFill>
                  <a:srgbClr val="000000"/>
                </a:solidFill>
                <a:cs typeface="Times New Roman" charset="0"/>
                <a:sym typeface="Times New Roman" charset="0"/>
              </a:rPr>
              <a:t> los </a:t>
            </a:r>
            <a:r>
              <a:rPr lang="en-US" sz="950" dirty="0" err="1" smtClean="0">
                <a:solidFill>
                  <a:srgbClr val="000000"/>
                </a:solidFill>
                <a:cs typeface="Times New Roman" charset="0"/>
                <a:sym typeface="Times New Roman" charset="0"/>
              </a:rPr>
              <a:t>pisos</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abajo</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que</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est</a:t>
            </a:r>
            <a:r>
              <a:rPr lang="en-US" sz="950" dirty="0" err="1" smtClean="0">
                <a:solidFill>
                  <a:srgbClr val="000000"/>
                </a:solidFill>
                <a:latin typeface="Times New Roman"/>
                <a:cs typeface="Times New Roman" charset="0"/>
                <a:sym typeface="Times New Roman" charset="0"/>
              </a:rPr>
              <a:t>é</a:t>
            </a:r>
            <a:r>
              <a:rPr lang="en-US" sz="950" dirty="0" err="1" smtClean="0">
                <a:solidFill>
                  <a:srgbClr val="000000"/>
                </a:solidFill>
                <a:cs typeface="Times New Roman" charset="0"/>
                <a:sym typeface="Times New Roman" charset="0"/>
              </a:rPr>
              <a:t>n</a:t>
            </a:r>
            <a:r>
              <a:rPr lang="en-US" sz="950" dirty="0" smtClean="0">
                <a:solidFill>
                  <a:srgbClr val="000000"/>
                </a:solidFill>
                <a:cs typeface="Times New Roman" charset="0"/>
                <a:sym typeface="Times New Roman" charset="0"/>
              </a:rPr>
              <a:t> a la </a:t>
            </a:r>
            <a:r>
              <a:rPr lang="en-US" sz="950" dirty="0" err="1" smtClean="0">
                <a:solidFill>
                  <a:srgbClr val="000000"/>
                </a:solidFill>
                <a:cs typeface="Times New Roman" charset="0"/>
                <a:sym typeface="Times New Roman" charset="0"/>
              </a:rPr>
              <a:t>misma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distancia</a:t>
            </a:r>
            <a:r>
              <a:rPr lang="en-US" sz="950" dirty="0" smtClean="0">
                <a:solidFill>
                  <a:srgbClr val="000000"/>
                </a:solidFill>
                <a:cs typeface="Times New Roman" charset="0"/>
                <a:sym typeface="Times New Roman" charset="0"/>
              </a:rPr>
              <a:t> horizontal de la </a:t>
            </a:r>
            <a:r>
              <a:rPr lang="en-US" sz="950" dirty="0" err="1" smtClean="0">
                <a:solidFill>
                  <a:srgbClr val="000000"/>
                </a:solidFill>
                <a:cs typeface="Times New Roman" charset="0"/>
                <a:sym typeface="Times New Roman" charset="0"/>
              </a:rPr>
              <a:t>renovaci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cs typeface="Times New Roman" charset="0"/>
                <a:sym typeface="Times New Roman" charset="0"/>
              </a:rPr>
              <a:t>n</a:t>
            </a:r>
            <a:r>
              <a:rPr lang="en-US" sz="950" dirty="0" smtClean="0">
                <a:solidFill>
                  <a:srgbClr val="000000"/>
                </a:solidFill>
                <a:cs typeface="Times New Roman" charset="0"/>
                <a:sym typeface="Times New Roman" charset="0"/>
              </a:rPr>
              <a:t>.</a:t>
            </a:r>
          </a:p>
          <a:p>
            <a:pPr lvl="1">
              <a:spcBef>
                <a:spcPct val="10000"/>
              </a:spcBef>
              <a:defRPr/>
            </a:pPr>
            <a:r>
              <a:rPr lang="en-US" sz="950" u="sng" dirty="0" err="1" smtClean="0">
                <a:solidFill>
                  <a:srgbClr val="000000"/>
                </a:solidFill>
                <a:cs typeface="Times New Roman" charset="0"/>
                <a:sym typeface="Times New Roman" charset="0"/>
              </a:rPr>
              <a:t>Puertas</a:t>
            </a:r>
            <a:r>
              <a:rPr lang="en-US" sz="950" u="sng" dirty="0" smtClean="0">
                <a:solidFill>
                  <a:srgbClr val="000000"/>
                </a:solidFill>
                <a:cs typeface="Times New Roman" charset="0"/>
                <a:sym typeface="Times New Roman" charset="0"/>
              </a:rPr>
              <a:t> </a:t>
            </a:r>
            <a:r>
              <a:rPr lang="en-US" sz="950" u="sng" dirty="0" err="1" smtClean="0">
                <a:solidFill>
                  <a:srgbClr val="000000"/>
                </a:solidFill>
                <a:cs typeface="Times New Roman" charset="0"/>
                <a:sym typeface="Times New Roman" charset="0"/>
              </a:rPr>
              <a:t>que</a:t>
            </a:r>
            <a:r>
              <a:rPr lang="en-US" sz="950" u="sng" dirty="0" smtClean="0">
                <a:solidFill>
                  <a:srgbClr val="000000"/>
                </a:solidFill>
                <a:cs typeface="Times New Roman" charset="0"/>
                <a:sym typeface="Times New Roman" charset="0"/>
              </a:rPr>
              <a:t> se </a:t>
            </a:r>
            <a:r>
              <a:rPr lang="en-US" sz="950" u="sng" dirty="0" err="1" smtClean="0">
                <a:solidFill>
                  <a:srgbClr val="000000"/>
                </a:solidFill>
                <a:cs typeface="Times New Roman" charset="0"/>
                <a:sym typeface="Times New Roman" charset="0"/>
              </a:rPr>
              <a:t>usan</a:t>
            </a:r>
            <a:r>
              <a:rPr lang="en-US" sz="950" u="sng" dirty="0" smtClean="0">
                <a:solidFill>
                  <a:srgbClr val="000000"/>
                </a:solidFill>
                <a:cs typeface="Times New Roman" charset="0"/>
                <a:sym typeface="Times New Roman" charset="0"/>
              </a:rPr>
              <a:t> </a:t>
            </a:r>
            <a:r>
              <a:rPr lang="en-US" sz="950" u="sng" dirty="0" err="1" smtClean="0">
                <a:solidFill>
                  <a:srgbClr val="000000"/>
                </a:solidFill>
                <a:cs typeface="Times New Roman" charset="0"/>
                <a:sym typeface="Times New Roman" charset="0"/>
              </a:rPr>
              <a:t>como</a:t>
            </a:r>
            <a:r>
              <a:rPr lang="en-US" sz="950" u="sng" dirty="0" smtClean="0">
                <a:solidFill>
                  <a:srgbClr val="000000"/>
                </a:solidFill>
                <a:cs typeface="Times New Roman" charset="0"/>
                <a:sym typeface="Times New Roman" charset="0"/>
              </a:rPr>
              <a:t> </a:t>
            </a:r>
            <a:r>
              <a:rPr lang="en-US" sz="950" u="sng" dirty="0" err="1" smtClean="0">
                <a:solidFill>
                  <a:srgbClr val="000000"/>
                </a:solidFill>
                <a:cs typeface="Times New Roman" charset="0"/>
                <a:sym typeface="Times New Roman" charset="0"/>
              </a:rPr>
              <a:t>ingreso</a:t>
            </a:r>
            <a:r>
              <a:rPr lang="en-US" sz="950" u="sng" dirty="0" smtClean="0">
                <a:solidFill>
                  <a:srgbClr val="000000"/>
                </a:solidFill>
                <a:cs typeface="Times New Roman" charset="0"/>
                <a:sym typeface="Times New Roman" charset="0"/>
              </a:rPr>
              <a:t> al </a:t>
            </a:r>
            <a:r>
              <a:rPr lang="en-US" sz="950" u="sng" dirty="0" err="1" smtClean="0">
                <a:solidFill>
                  <a:srgbClr val="000000"/>
                </a:solidFill>
                <a:latin typeface="Times New Roman"/>
                <a:cs typeface="Times New Roman" charset="0"/>
                <a:sym typeface="Times New Roman" charset="0"/>
              </a:rPr>
              <a:t>á</a:t>
            </a:r>
            <a:r>
              <a:rPr lang="en-US" sz="950" u="sng" dirty="0" err="1" smtClean="0">
                <a:solidFill>
                  <a:srgbClr val="000000"/>
                </a:solidFill>
                <a:cs typeface="Times New Roman" charset="0"/>
                <a:sym typeface="Times New Roman" charset="0"/>
              </a:rPr>
              <a:t>rea</a:t>
            </a:r>
            <a:r>
              <a:rPr lang="en-US" sz="950" u="sng" dirty="0" smtClean="0">
                <a:solidFill>
                  <a:srgbClr val="000000"/>
                </a:solidFill>
                <a:cs typeface="Times New Roman" charset="0"/>
                <a:sym typeface="Times New Roman" charset="0"/>
              </a:rPr>
              <a:t> de </a:t>
            </a:r>
            <a:r>
              <a:rPr lang="en-US" sz="950" u="sng" dirty="0" err="1" smtClean="0">
                <a:solidFill>
                  <a:srgbClr val="000000"/>
                </a:solidFill>
                <a:cs typeface="Times New Roman" charset="0"/>
                <a:sym typeface="Times New Roman" charset="0"/>
              </a:rPr>
              <a:t>trabajo</a:t>
            </a:r>
            <a:r>
              <a:rPr lang="en-US" sz="950" u="sng" dirty="0" smtClean="0">
                <a:solidFill>
                  <a:srgbClr val="000000"/>
                </a:solidFill>
                <a:cs typeface="Times New Roman" charset="0"/>
                <a:sym typeface="Times New Roman" charset="0"/>
              </a:rPr>
              <a:t>:</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Cubra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las</a:t>
            </a:r>
            <a:r>
              <a:rPr lang="en-US" sz="950" dirty="0" smtClean="0">
                <a:solidFill>
                  <a:srgbClr val="000000"/>
                </a:solidFill>
                <a:cs typeface="Times New Roman" charset="0"/>
                <a:sym typeface="Times New Roman" charset="0"/>
              </a:rPr>
              <a:t> a</a:t>
            </a:r>
            <a:r>
              <a:rPr lang="es-ES_tradnl" sz="950" dirty="0" smtClean="0">
                <a:solidFill>
                  <a:srgbClr val="000000"/>
                </a:solidFill>
                <a:cs typeface="Times New Roman" charset="0"/>
                <a:sym typeface="Times New Roman" charset="0"/>
              </a:rPr>
              <a:t>b</a:t>
            </a:r>
            <a:r>
              <a:rPr lang="en-US" sz="950" dirty="0" err="1" smtClean="0">
                <a:solidFill>
                  <a:srgbClr val="000000"/>
                </a:solidFill>
                <a:cs typeface="Times New Roman" charset="0"/>
                <a:sym typeface="Times New Roman" charset="0"/>
              </a:rPr>
              <a:t>erturas</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puertas</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ingreso</a:t>
            </a:r>
            <a:r>
              <a:rPr lang="en-US" sz="950" dirty="0" smtClean="0">
                <a:solidFill>
                  <a:srgbClr val="000000"/>
                </a:solidFill>
                <a:cs typeface="Times New Roman" charset="0"/>
                <a:sym typeface="Times New Roman" charset="0"/>
              </a:rPr>
              <a:t> con </a:t>
            </a:r>
            <a:r>
              <a:rPr lang="en-US" sz="950" dirty="0" err="1" smtClean="0">
                <a:solidFill>
                  <a:srgbClr val="000000"/>
                </a:solidFill>
                <a:cs typeface="Times New Roman" charset="0"/>
                <a:sym typeface="Times New Roman" charset="0"/>
              </a:rPr>
              <a:t>l</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cs typeface="Times New Roman" charset="0"/>
                <a:sym typeface="Times New Roman" charset="0"/>
              </a:rPr>
              <a:t>minas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pl</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cs typeface="Times New Roman" charset="0"/>
                <a:sym typeface="Times New Roman" charset="0"/>
              </a:rPr>
              <a:t>sticas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que</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permitan</a:t>
            </a:r>
            <a:r>
              <a:rPr lang="en-US" sz="950" dirty="0" smtClean="0">
                <a:solidFill>
                  <a:srgbClr val="000000"/>
                </a:solidFill>
                <a:cs typeface="Times New Roman" charset="0"/>
                <a:sym typeface="Times New Roman" charset="0"/>
              </a:rPr>
              <a:t> a los </a:t>
            </a:r>
            <a:r>
              <a:rPr lang="en-US" sz="950" dirty="0" err="1" smtClean="0">
                <a:solidFill>
                  <a:srgbClr val="000000"/>
                </a:solidFill>
                <a:cs typeface="Times New Roman" charset="0"/>
                <a:sym typeface="Times New Roman" charset="0"/>
              </a:rPr>
              <a:t>trabajadores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pasar</a:t>
            </a:r>
            <a:r>
              <a:rPr lang="en-US" sz="950" dirty="0" smtClean="0">
                <a:solidFill>
                  <a:srgbClr val="000000"/>
                </a:solidFill>
                <a:cs typeface="Times New Roman" charset="0"/>
                <a:sym typeface="Times New Roman" charset="0"/>
              </a:rPr>
              <a:t> a </a:t>
            </a:r>
            <a:r>
              <a:rPr lang="en-US" sz="950" dirty="0" err="1" smtClean="0">
                <a:solidFill>
                  <a:srgbClr val="000000"/>
                </a:solidFill>
                <a:cs typeface="Times New Roman" charset="0"/>
                <a:sym typeface="Times New Roman" charset="0"/>
              </a:rPr>
              <a:t>trav</a:t>
            </a:r>
            <a:r>
              <a:rPr lang="en-US" sz="950" dirty="0" err="1" smtClean="0">
                <a:solidFill>
                  <a:srgbClr val="000000"/>
                </a:solidFill>
                <a:latin typeface="Times New Roman"/>
                <a:cs typeface="Times New Roman" charset="0"/>
                <a:sym typeface="Times New Roman" charset="0"/>
              </a:rPr>
              <a:t>é</a:t>
            </a:r>
            <a:r>
              <a:rPr lang="en-US" sz="950" dirty="0" err="1" smtClean="0">
                <a:solidFill>
                  <a:srgbClr val="000000"/>
                </a:solidFill>
                <a:cs typeface="Times New Roman" charset="0"/>
                <a:sym typeface="Times New Roman" charset="0"/>
              </a:rPr>
              <a:t>s</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ellas</a:t>
            </a:r>
            <a:r>
              <a:rPr lang="en-US" sz="950" dirty="0" smtClean="0">
                <a:solidFill>
                  <a:srgbClr val="000000"/>
                </a:solidFill>
                <a:cs typeface="Times New Roman" charset="0"/>
                <a:sym typeface="Times New Roman" charset="0"/>
              </a:rPr>
              <a:t> sin </a:t>
            </a:r>
            <a:r>
              <a:rPr lang="en-US" sz="950" dirty="0" err="1" smtClean="0">
                <a:solidFill>
                  <a:srgbClr val="000000"/>
                </a:solidFill>
                <a:cs typeface="Times New Roman" charset="0"/>
                <a:sym typeface="Times New Roman" charset="0"/>
              </a:rPr>
              <a:t>que</a:t>
            </a:r>
            <a:r>
              <a:rPr lang="en-US" sz="950" dirty="0" smtClean="0">
                <a:solidFill>
                  <a:srgbClr val="000000"/>
                </a:solidFill>
                <a:cs typeface="Times New Roman" charset="0"/>
                <a:sym typeface="Times New Roman" charset="0"/>
              </a:rPr>
              <a:t> el </a:t>
            </a:r>
            <a:r>
              <a:rPr lang="en-US" sz="950" dirty="0" err="1" smtClean="0">
                <a:solidFill>
                  <a:srgbClr val="000000"/>
                </a:solidFill>
                <a:cs typeface="Times New Roman" charset="0"/>
                <a:sym typeface="Times New Roman" charset="0"/>
              </a:rPr>
              <a:t>polvo</a:t>
            </a:r>
            <a:r>
              <a:rPr lang="en-US" sz="950" dirty="0" smtClean="0">
                <a:solidFill>
                  <a:srgbClr val="000000"/>
                </a:solidFill>
                <a:cs typeface="Times New Roman" charset="0"/>
                <a:sym typeface="Times New Roman" charset="0"/>
              </a:rPr>
              <a:t> se escape del </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cs typeface="Times New Roman" charset="0"/>
                <a:sym typeface="Times New Roman" charset="0"/>
              </a:rPr>
              <a:t>rea</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trabajo</a:t>
            </a:r>
            <a:r>
              <a:rPr lang="en-US" sz="950" dirty="0" smtClean="0">
                <a:solidFill>
                  <a:srgbClr val="000000"/>
                </a:solidFill>
                <a:cs typeface="Times New Roman" charset="0"/>
                <a:sym typeface="Times New Roman" charset="0"/>
              </a:rPr>
              <a:t>.</a:t>
            </a:r>
          </a:p>
          <a:p>
            <a:pPr lvl="1">
              <a:spcBef>
                <a:spcPct val="10000"/>
              </a:spcBef>
              <a:defRPr/>
            </a:pPr>
            <a:r>
              <a:rPr lang="en-US" sz="950" u="sng" dirty="0" err="1" smtClean="0">
                <a:solidFill>
                  <a:srgbClr val="000000"/>
                </a:solidFill>
                <a:cs typeface="Times New Roman" charset="0"/>
                <a:sym typeface="Times New Roman" charset="0"/>
              </a:rPr>
              <a:t>Cubrir</a:t>
            </a:r>
            <a:r>
              <a:rPr lang="en-US" sz="950" u="sng" dirty="0" smtClean="0">
                <a:solidFill>
                  <a:srgbClr val="000000"/>
                </a:solidFill>
                <a:cs typeface="Times New Roman" charset="0"/>
                <a:sym typeface="Times New Roman" charset="0"/>
              </a:rPr>
              <a:t> el </a:t>
            </a:r>
            <a:r>
              <a:rPr lang="en-US" sz="950" u="sng" dirty="0" err="1" smtClean="0">
                <a:solidFill>
                  <a:srgbClr val="000000"/>
                </a:solidFill>
                <a:cs typeface="Times New Roman" charset="0"/>
                <a:sym typeface="Times New Roman" charset="0"/>
              </a:rPr>
              <a:t>suelo</a:t>
            </a:r>
            <a:r>
              <a:rPr lang="en-US" sz="950" u="sng" dirty="0" smtClean="0">
                <a:solidFill>
                  <a:srgbClr val="000000"/>
                </a:solidFill>
                <a:cs typeface="Times New Roman" charset="0"/>
                <a:sym typeface="Times New Roman" charset="0"/>
              </a:rPr>
              <a:t>:</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Cubra</a:t>
            </a:r>
            <a:r>
              <a:rPr lang="en-US" sz="950" dirty="0" smtClean="0">
                <a:solidFill>
                  <a:srgbClr val="000000"/>
                </a:solidFill>
                <a:cs typeface="Times New Roman" charset="0"/>
                <a:sym typeface="Times New Roman" charset="0"/>
              </a:rPr>
              <a:t> el </a:t>
            </a:r>
            <a:r>
              <a:rPr lang="en-US" sz="950" dirty="0" err="1" smtClean="0">
                <a:solidFill>
                  <a:srgbClr val="000000"/>
                </a:solidFill>
                <a:cs typeface="Times New Roman" charset="0"/>
                <a:sym typeface="Times New Roman" charset="0"/>
              </a:rPr>
              <a:t>suelo</a:t>
            </a:r>
            <a:r>
              <a:rPr lang="en-US" sz="950" dirty="0" smtClean="0">
                <a:solidFill>
                  <a:srgbClr val="000000"/>
                </a:solidFill>
                <a:cs typeface="Times New Roman" charset="0"/>
                <a:sym typeface="Times New Roman" charset="0"/>
              </a:rPr>
              <a:t> con </a:t>
            </a:r>
            <a:r>
              <a:rPr lang="en-US" sz="950" dirty="0" err="1" smtClean="0">
                <a:solidFill>
                  <a:srgbClr val="000000"/>
                </a:solidFill>
                <a:cs typeface="Times New Roman" charset="0"/>
                <a:sym typeface="Times New Roman" charset="0"/>
              </a:rPr>
              <a:t>l</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cs typeface="Times New Roman" charset="0"/>
                <a:sym typeface="Times New Roman" charset="0"/>
              </a:rPr>
              <a:t>minas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pl</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cs typeface="Times New Roman" charset="0"/>
                <a:sym typeface="Times New Roman" charset="0"/>
              </a:rPr>
              <a:t>sticas</a:t>
            </a:r>
            <a:r>
              <a:rPr lang="en-US" sz="950" dirty="0" smtClean="0">
                <a:solidFill>
                  <a:srgbClr val="000000"/>
                </a:solidFill>
                <a:cs typeface="Times New Roman" charset="0"/>
                <a:sym typeface="Times New Roman" charset="0"/>
              </a:rPr>
              <a:t> u </a:t>
            </a:r>
            <a:r>
              <a:rPr lang="en-US" sz="950" dirty="0" err="1" smtClean="0">
                <a:solidFill>
                  <a:srgbClr val="000000"/>
                </a:solidFill>
                <a:cs typeface="Times New Roman" charset="0"/>
                <a:sym typeface="Times New Roman" charset="0"/>
              </a:rPr>
              <a:t>otro</a:t>
            </a:r>
            <a:r>
              <a:rPr lang="en-US" sz="950" dirty="0" smtClean="0">
                <a:solidFill>
                  <a:srgbClr val="000000"/>
                </a:solidFill>
                <a:cs typeface="Times New Roman" charset="0"/>
                <a:sym typeface="Times New Roman" charset="0"/>
              </a:rPr>
              <a:t> material impermeable </a:t>
            </a:r>
            <a:r>
              <a:rPr lang="en-US" sz="950" dirty="0" err="1" smtClean="0">
                <a:solidFill>
                  <a:srgbClr val="000000"/>
                </a:solidFill>
                <a:cs typeface="Times New Roman" charset="0"/>
                <a:sym typeface="Times New Roman" charset="0"/>
              </a:rPr>
              <a:t>extendi</a:t>
            </a:r>
            <a:r>
              <a:rPr lang="en-US" sz="950" dirty="0" err="1" smtClean="0">
                <a:solidFill>
                  <a:srgbClr val="000000"/>
                </a:solidFill>
                <a:latin typeface="Times New Roman"/>
                <a:cs typeface="Times New Roman" charset="0"/>
                <a:sym typeface="Times New Roman" charset="0"/>
              </a:rPr>
              <a:t>é</a:t>
            </a:r>
            <a:r>
              <a:rPr lang="en-US" sz="950" dirty="0" err="1" smtClean="0">
                <a:solidFill>
                  <a:srgbClr val="000000"/>
                </a:solidFill>
                <a:cs typeface="Times New Roman" charset="0"/>
                <a:sym typeface="Times New Roman" charset="0"/>
              </a:rPr>
              <a:t>ndose</a:t>
            </a:r>
            <a:r>
              <a:rPr lang="en-US" sz="950" dirty="0" smtClean="0">
                <a:solidFill>
                  <a:srgbClr val="000000"/>
                </a:solidFill>
                <a:cs typeface="Times New Roman" charset="0"/>
                <a:sym typeface="Times New Roman" charset="0"/>
              </a:rPr>
              <a:t> 10 pies </a:t>
            </a:r>
            <a:r>
              <a:rPr lang="en-US" sz="950" dirty="0" err="1" smtClean="0">
                <a:solidFill>
                  <a:srgbClr val="000000"/>
                </a:solidFill>
                <a:cs typeface="Times New Roman" charset="0"/>
                <a:sym typeface="Times New Roman" charset="0"/>
              </a:rPr>
              <a:t>m</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cs typeface="Times New Roman" charset="0"/>
                <a:sym typeface="Times New Roman" charset="0"/>
              </a:rPr>
              <a:t>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all</a:t>
            </a:r>
            <a:r>
              <a:rPr lang="en-US" sz="950" dirty="0" err="1" smtClean="0">
                <a:solidFill>
                  <a:srgbClr val="000000"/>
                </a:solidFill>
                <a:latin typeface="Times New Roman"/>
                <a:cs typeface="Times New Roman" charset="0"/>
                <a:sym typeface="Times New Roman" charset="0"/>
              </a:rPr>
              <a:t>á</a:t>
            </a:r>
            <a:r>
              <a:rPr lang="en-US" sz="950" dirty="0" smtClean="0">
                <a:solidFill>
                  <a:srgbClr val="000000"/>
                </a:solidFill>
                <a:cs typeface="Times New Roman" charset="0"/>
                <a:sym typeface="Times New Roman" charset="0"/>
              </a:rPr>
              <a:t> del </a:t>
            </a:r>
            <a:r>
              <a:rPr lang="en-US" sz="950" dirty="0" err="1" smtClean="0">
                <a:solidFill>
                  <a:srgbClr val="000000"/>
                </a:solidFill>
                <a:cs typeface="Times New Roman" charset="0"/>
                <a:sym typeface="Times New Roman" charset="0"/>
              </a:rPr>
              <a:t>per</a:t>
            </a:r>
            <a:r>
              <a:rPr lang="en-US" sz="950" dirty="0" err="1" smtClean="0">
                <a:solidFill>
                  <a:srgbClr val="000000"/>
                </a:solidFill>
                <a:latin typeface="Times New Roman"/>
                <a:cs typeface="Times New Roman" charset="0"/>
                <a:sym typeface="Times New Roman" charset="0"/>
              </a:rPr>
              <a:t>í</a:t>
            </a:r>
            <a:r>
              <a:rPr lang="en-US" sz="950" dirty="0" err="1" smtClean="0">
                <a:solidFill>
                  <a:srgbClr val="000000"/>
                </a:solidFill>
                <a:cs typeface="Times New Roman" charset="0"/>
                <a:sym typeface="Times New Roman" charset="0"/>
              </a:rPr>
              <a:t>metro</a:t>
            </a:r>
            <a:r>
              <a:rPr lang="en-US" sz="950" dirty="0" smtClean="0">
                <a:solidFill>
                  <a:srgbClr val="000000"/>
                </a:solidFill>
                <a:cs typeface="Times New Roman" charset="0"/>
                <a:sym typeface="Times New Roman" charset="0"/>
              </a:rPr>
              <a:t> de superficies </a:t>
            </a:r>
            <a:r>
              <a:rPr lang="en-US" sz="950" dirty="0" err="1" smtClean="0">
                <a:solidFill>
                  <a:srgbClr val="000000"/>
                </a:solidFill>
                <a:cs typeface="Times New Roman" charset="0"/>
                <a:sym typeface="Times New Roman" charset="0"/>
              </a:rPr>
              <a:t>donde</a:t>
            </a:r>
            <a:r>
              <a:rPr lang="en-US" sz="950" dirty="0" smtClean="0">
                <a:solidFill>
                  <a:srgbClr val="000000"/>
                </a:solidFill>
                <a:cs typeface="Times New Roman" charset="0"/>
                <a:sym typeface="Times New Roman" charset="0"/>
              </a:rPr>
              <a:t> se </a:t>
            </a:r>
            <a:r>
              <a:rPr lang="en-US" sz="950" dirty="0" err="1" smtClean="0">
                <a:solidFill>
                  <a:srgbClr val="000000"/>
                </a:solidFill>
                <a:cs typeface="Times New Roman" charset="0"/>
                <a:sym typeface="Times New Roman" charset="0"/>
              </a:rPr>
              <a:t>lleva</a:t>
            </a:r>
            <a:r>
              <a:rPr lang="en-US" sz="950" dirty="0" smtClean="0">
                <a:solidFill>
                  <a:srgbClr val="000000"/>
                </a:solidFill>
                <a:cs typeface="Times New Roman" charset="0"/>
                <a:sym typeface="Times New Roman" charset="0"/>
              </a:rPr>
              <a:t> a </a:t>
            </a:r>
            <a:r>
              <a:rPr lang="en-US" sz="950" dirty="0" err="1" smtClean="0">
                <a:solidFill>
                  <a:srgbClr val="000000"/>
                </a:solidFill>
                <a:cs typeface="Times New Roman" charset="0"/>
                <a:sym typeface="Times New Roman" charset="0"/>
              </a:rPr>
              <a:t>cabo</a:t>
            </a:r>
            <a:r>
              <a:rPr lang="en-US" sz="950" dirty="0" smtClean="0">
                <a:solidFill>
                  <a:srgbClr val="000000"/>
                </a:solidFill>
                <a:cs typeface="Times New Roman" charset="0"/>
                <a:sym typeface="Times New Roman" charset="0"/>
              </a:rPr>
              <a:t> la </a:t>
            </a:r>
            <a:r>
              <a:rPr lang="en-US" sz="950" dirty="0" err="1" smtClean="0">
                <a:solidFill>
                  <a:srgbClr val="000000"/>
                </a:solidFill>
                <a:cs typeface="Times New Roman" charset="0"/>
                <a:sym typeface="Times New Roman" charset="0"/>
              </a:rPr>
              <a:t>renovaci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cs typeface="Times New Roman" charset="0"/>
                <a:sym typeface="Times New Roman" charset="0"/>
              </a:rPr>
              <a:t>n</a:t>
            </a:r>
            <a:r>
              <a:rPr lang="en-US" sz="950" dirty="0" smtClean="0">
                <a:solidFill>
                  <a:srgbClr val="000000"/>
                </a:solidFill>
                <a:cs typeface="Times New Roman" charset="0"/>
                <a:sym typeface="Times New Roman" charset="0"/>
              </a:rPr>
              <a:t> o a </a:t>
            </a:r>
            <a:r>
              <a:rPr lang="en-US" sz="950" dirty="0" err="1" smtClean="0">
                <a:solidFill>
                  <a:srgbClr val="000000"/>
                </a:solidFill>
                <a:cs typeface="Times New Roman" charset="0"/>
                <a:sym typeface="Times New Roman" charset="0"/>
              </a:rPr>
              <a:t>una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distancia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suficiente</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para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contener</a:t>
            </a:r>
            <a:r>
              <a:rPr lang="en-US" sz="950" dirty="0" smtClean="0">
                <a:solidFill>
                  <a:srgbClr val="000000"/>
                </a:solidFill>
                <a:cs typeface="Times New Roman" charset="0"/>
                <a:sym typeface="Times New Roman" charset="0"/>
              </a:rPr>
              <a:t> el </a:t>
            </a:r>
            <a:r>
              <a:rPr lang="en-US" sz="950" dirty="0" err="1" smtClean="0">
                <a:solidFill>
                  <a:srgbClr val="000000"/>
                </a:solidFill>
                <a:cs typeface="Times New Roman" charset="0"/>
                <a:sym typeface="Times New Roman" charset="0"/>
              </a:rPr>
              <a:t>polvo</a:t>
            </a:r>
            <a:r>
              <a:rPr lang="en-US" sz="950" dirty="0" smtClean="0">
                <a:solidFill>
                  <a:srgbClr val="000000"/>
                </a:solidFill>
                <a:cs typeface="Times New Roman" charset="0"/>
                <a:sym typeface="Times New Roman" charset="0"/>
              </a:rPr>
              <a:t>, lo </a:t>
            </a:r>
            <a:r>
              <a:rPr lang="en-US" sz="950" dirty="0" err="1" smtClean="0">
                <a:solidFill>
                  <a:srgbClr val="000000"/>
                </a:solidFill>
                <a:cs typeface="Times New Roman" charset="0"/>
                <a:sym typeface="Times New Roman" charset="0"/>
              </a:rPr>
              <a:t>que</a:t>
            </a:r>
            <a:r>
              <a:rPr lang="en-US" sz="950" dirty="0" smtClean="0">
                <a:solidFill>
                  <a:srgbClr val="000000"/>
                </a:solidFill>
                <a:cs typeface="Times New Roman" charset="0"/>
                <a:sym typeface="Times New Roman" charset="0"/>
              </a:rPr>
              <a:t> sea mayor, a </a:t>
            </a:r>
            <a:r>
              <a:rPr lang="en-US" sz="950" dirty="0" err="1" smtClean="0">
                <a:solidFill>
                  <a:srgbClr val="000000"/>
                </a:solidFill>
                <a:cs typeface="Times New Roman" charset="0"/>
                <a:sym typeface="Times New Roman" charset="0"/>
              </a:rPr>
              <a:t>menos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que</a:t>
            </a:r>
            <a:r>
              <a:rPr lang="en-US" sz="950" dirty="0" smtClean="0">
                <a:solidFill>
                  <a:srgbClr val="000000"/>
                </a:solidFill>
                <a:cs typeface="Times New Roman" charset="0"/>
                <a:sym typeface="Times New Roman" charset="0"/>
              </a:rPr>
              <a:t> la </a:t>
            </a:r>
            <a:r>
              <a:rPr lang="en-US" sz="950" dirty="0" err="1" smtClean="0">
                <a:solidFill>
                  <a:srgbClr val="000000"/>
                </a:solidFill>
                <a:cs typeface="Times New Roman" charset="0"/>
                <a:sym typeface="Times New Roman" charset="0"/>
              </a:rPr>
              <a:t>l</a:t>
            </a:r>
            <a:r>
              <a:rPr lang="en-US" sz="950" dirty="0" err="1" smtClean="0">
                <a:solidFill>
                  <a:srgbClr val="000000"/>
                </a:solidFill>
                <a:latin typeface="Times New Roman"/>
                <a:cs typeface="Times New Roman" charset="0"/>
                <a:sym typeface="Times New Roman" charset="0"/>
              </a:rPr>
              <a:t>í</a:t>
            </a:r>
            <a:r>
              <a:rPr lang="en-US" sz="950" dirty="0" err="1" smtClean="0">
                <a:solidFill>
                  <a:srgbClr val="000000"/>
                </a:solidFill>
                <a:cs typeface="Times New Roman" charset="0"/>
                <a:sym typeface="Times New Roman" charset="0"/>
              </a:rPr>
              <a:t>nea</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propiedad</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impida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cubrir</a:t>
            </a:r>
            <a:r>
              <a:rPr lang="en-US" sz="950" dirty="0" smtClean="0">
                <a:solidFill>
                  <a:srgbClr val="000000"/>
                </a:solidFill>
                <a:cs typeface="Times New Roman" charset="0"/>
                <a:sym typeface="Times New Roman" charset="0"/>
              </a:rPr>
              <a:t> el </a:t>
            </a:r>
            <a:r>
              <a:rPr lang="en-US" sz="950" dirty="0" err="1" smtClean="0">
                <a:solidFill>
                  <a:srgbClr val="000000"/>
                </a:solidFill>
                <a:cs typeface="Times New Roman" charset="0"/>
                <a:sym typeface="Times New Roman" charset="0"/>
              </a:rPr>
              <a:t>per</a:t>
            </a:r>
            <a:r>
              <a:rPr lang="en-US" sz="950" dirty="0" err="1" smtClean="0">
                <a:solidFill>
                  <a:srgbClr val="000000"/>
                </a:solidFill>
                <a:latin typeface="Times New Roman"/>
                <a:cs typeface="Times New Roman" charset="0"/>
                <a:sym typeface="Times New Roman" charset="0"/>
              </a:rPr>
              <a:t>í</a:t>
            </a:r>
            <a:r>
              <a:rPr lang="en-US" sz="950" dirty="0" err="1" smtClean="0">
                <a:solidFill>
                  <a:srgbClr val="000000"/>
                </a:solidFill>
                <a:cs typeface="Times New Roman" charset="0"/>
                <a:sym typeface="Times New Roman" charset="0"/>
              </a:rPr>
              <a:t>metro</a:t>
            </a:r>
            <a:r>
              <a:rPr lang="en-US" sz="950" dirty="0" smtClean="0">
                <a:solidFill>
                  <a:srgbClr val="000000"/>
                </a:solidFill>
                <a:cs typeface="Times New Roman" charset="0"/>
                <a:sym typeface="Times New Roman" charset="0"/>
              </a:rPr>
              <a:t> de 10 pies.</a:t>
            </a:r>
          </a:p>
          <a:p>
            <a:pPr lvl="1">
              <a:spcBef>
                <a:spcPct val="10000"/>
              </a:spcBef>
              <a:defRPr/>
            </a:pPr>
            <a:r>
              <a:rPr lang="en-US" sz="950" u="sng" dirty="0" err="1" smtClean="0">
                <a:solidFill>
                  <a:srgbClr val="000000"/>
                </a:solidFill>
                <a:cs typeface="Times New Roman" charset="0"/>
                <a:sym typeface="Times New Roman" charset="0"/>
              </a:rPr>
              <a:t>Asegurarse</a:t>
            </a:r>
            <a:r>
              <a:rPr lang="en-US" sz="950" u="sng" dirty="0" smtClean="0">
                <a:solidFill>
                  <a:srgbClr val="000000"/>
                </a:solidFill>
                <a:cs typeface="Times New Roman" charset="0"/>
                <a:sym typeface="Times New Roman" charset="0"/>
              </a:rPr>
              <a:t> de </a:t>
            </a:r>
            <a:r>
              <a:rPr lang="en-US" sz="950" u="sng" dirty="0" err="1" smtClean="0">
                <a:solidFill>
                  <a:srgbClr val="000000"/>
                </a:solidFill>
                <a:cs typeface="Times New Roman" charset="0"/>
                <a:sym typeface="Times New Roman" charset="0"/>
              </a:rPr>
              <a:t>que</a:t>
            </a:r>
            <a:r>
              <a:rPr lang="en-US" sz="950" u="sng" dirty="0" smtClean="0">
                <a:solidFill>
                  <a:srgbClr val="000000"/>
                </a:solidFill>
                <a:cs typeface="Times New Roman" charset="0"/>
                <a:sym typeface="Times New Roman" charset="0"/>
              </a:rPr>
              <a:t> el </a:t>
            </a:r>
            <a:r>
              <a:rPr lang="en-US" sz="950" u="sng" dirty="0" err="1" smtClean="0">
                <a:solidFill>
                  <a:srgbClr val="000000"/>
                </a:solidFill>
                <a:cs typeface="Times New Roman" charset="0"/>
                <a:sym typeface="Times New Roman" charset="0"/>
              </a:rPr>
              <a:t>polvo</a:t>
            </a:r>
            <a:r>
              <a:rPr lang="en-US" sz="950" u="sng" dirty="0" smtClean="0">
                <a:solidFill>
                  <a:srgbClr val="000000"/>
                </a:solidFill>
                <a:cs typeface="Times New Roman" charset="0"/>
                <a:sym typeface="Times New Roman" charset="0"/>
              </a:rPr>
              <a:t> y los </a:t>
            </a:r>
            <a:r>
              <a:rPr lang="en-US" sz="950" u="sng" dirty="0" err="1" smtClean="0">
                <a:solidFill>
                  <a:srgbClr val="000000"/>
                </a:solidFill>
                <a:cs typeface="Times New Roman" charset="0"/>
                <a:sym typeface="Times New Roman" charset="0"/>
              </a:rPr>
              <a:t>escombros</a:t>
            </a:r>
            <a:r>
              <a:rPr lang="en-US" sz="950" u="sng" dirty="0" smtClean="0">
                <a:solidFill>
                  <a:srgbClr val="000000"/>
                </a:solidFill>
                <a:cs typeface="Times New Roman" charset="0"/>
                <a:sym typeface="Times New Roman" charset="0"/>
              </a:rPr>
              <a:t> no </a:t>
            </a:r>
            <a:r>
              <a:rPr lang="en-US" sz="950" u="sng" dirty="0" err="1" smtClean="0">
                <a:solidFill>
                  <a:srgbClr val="000000"/>
                </a:solidFill>
                <a:cs typeface="Times New Roman" charset="0"/>
                <a:sym typeface="Times New Roman" charset="0"/>
              </a:rPr>
              <a:t>contaminen</a:t>
            </a:r>
            <a:r>
              <a:rPr lang="en-US" sz="950" u="sng" dirty="0" smtClean="0">
                <a:solidFill>
                  <a:srgbClr val="000000"/>
                </a:solidFill>
                <a:cs typeface="Times New Roman" charset="0"/>
                <a:sym typeface="Times New Roman" charset="0"/>
              </a:rPr>
              <a:t> o </a:t>
            </a:r>
            <a:r>
              <a:rPr lang="en-US" sz="950" u="sng" dirty="0" err="1" smtClean="0">
                <a:solidFill>
                  <a:srgbClr val="000000"/>
                </a:solidFill>
                <a:cs typeface="Times New Roman" charset="0"/>
                <a:sym typeface="Times New Roman" charset="0"/>
              </a:rPr>
              <a:t>salgan</a:t>
            </a:r>
            <a:r>
              <a:rPr lang="en-US" sz="950" u="sng" dirty="0" smtClean="0">
                <a:solidFill>
                  <a:srgbClr val="000000"/>
                </a:solidFill>
                <a:cs typeface="Times New Roman" charset="0"/>
                <a:sym typeface="Times New Roman" charset="0"/>
              </a:rPr>
              <a:t> a </a:t>
            </a:r>
            <a:r>
              <a:rPr lang="en-US" sz="950" u="sng" dirty="0" err="1" smtClean="0">
                <a:solidFill>
                  <a:srgbClr val="000000"/>
                </a:solidFill>
                <a:latin typeface="Times New Roman"/>
                <a:cs typeface="Times New Roman" charset="0"/>
                <a:sym typeface="Times New Roman" charset="0"/>
              </a:rPr>
              <a:t>á</a:t>
            </a:r>
            <a:r>
              <a:rPr lang="en-US" sz="950" u="sng" dirty="0" err="1" smtClean="0">
                <a:solidFill>
                  <a:srgbClr val="000000"/>
                </a:solidFill>
                <a:cs typeface="Times New Roman" charset="0"/>
                <a:sym typeface="Times New Roman" charset="0"/>
              </a:rPr>
              <a:t>reas</a:t>
            </a:r>
            <a:r>
              <a:rPr lang="en-US" sz="950" u="sng" dirty="0" smtClean="0">
                <a:solidFill>
                  <a:srgbClr val="000000"/>
                </a:solidFill>
                <a:cs typeface="Times New Roman" charset="0"/>
                <a:sym typeface="Times New Roman" charset="0"/>
              </a:rPr>
              <a:t> o </a:t>
            </a:r>
            <a:r>
              <a:rPr lang="en-US" sz="950" u="sng" dirty="0" err="1" smtClean="0">
                <a:solidFill>
                  <a:srgbClr val="000000"/>
                </a:solidFill>
                <a:cs typeface="Times New Roman" charset="0"/>
                <a:sym typeface="Times New Roman" charset="0"/>
              </a:rPr>
              <a:t>propiedades</a:t>
            </a:r>
            <a:r>
              <a:rPr lang="en-US" sz="950" u="sng" dirty="0" smtClean="0">
                <a:solidFill>
                  <a:srgbClr val="000000"/>
                </a:solidFill>
                <a:cs typeface="Times New Roman" charset="0"/>
                <a:sym typeface="Times New Roman" charset="0"/>
              </a:rPr>
              <a:t> </a:t>
            </a:r>
            <a:r>
              <a:rPr lang="en-US" sz="950" u="sng" dirty="0" err="1" smtClean="0">
                <a:solidFill>
                  <a:srgbClr val="000000"/>
                </a:solidFill>
                <a:cs typeface="Times New Roman" charset="0"/>
                <a:sym typeface="Times New Roman" charset="0"/>
              </a:rPr>
              <a:t>adyacentes</a:t>
            </a:r>
            <a:r>
              <a:rPr lang="en-US" sz="950" u="sng" dirty="0" smtClean="0">
                <a:solidFill>
                  <a:srgbClr val="000000"/>
                </a:solidFill>
                <a:cs typeface="Times New Roman" charset="0"/>
                <a:sym typeface="Times New Roman" charset="0"/>
              </a:rPr>
              <a:t>:</a:t>
            </a:r>
            <a:r>
              <a:rPr lang="en-US" sz="950" dirty="0" smtClean="0">
                <a:solidFill>
                  <a:srgbClr val="000000"/>
                </a:solidFill>
                <a:cs typeface="Times New Roman" charset="0"/>
                <a:sym typeface="Times New Roman" charset="0"/>
              </a:rPr>
              <a:t> En </a:t>
            </a:r>
            <a:r>
              <a:rPr lang="en-US" sz="950" dirty="0" err="1" smtClean="0">
                <a:solidFill>
                  <a:srgbClr val="000000"/>
                </a:solidFill>
                <a:cs typeface="Times New Roman" charset="0"/>
                <a:sym typeface="Times New Roman" charset="0"/>
              </a:rPr>
              <a:t>algunas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situaciones</a:t>
            </a:r>
            <a:r>
              <a:rPr lang="en-US" sz="950" dirty="0" smtClean="0">
                <a:solidFill>
                  <a:srgbClr val="000000"/>
                </a:solidFill>
                <a:cs typeface="Times New Roman" charset="0"/>
                <a:sym typeface="Times New Roman" charset="0"/>
              </a:rPr>
              <a:t>, la </a:t>
            </a:r>
            <a:r>
              <a:rPr lang="en-US" sz="950" dirty="0" err="1" smtClean="0">
                <a:solidFill>
                  <a:srgbClr val="000000"/>
                </a:solidFill>
                <a:cs typeface="Times New Roman" charset="0"/>
                <a:sym typeface="Times New Roman" charset="0"/>
              </a:rPr>
              <a:t>renovaci</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cs typeface="Times New Roman" charset="0"/>
                <a:sym typeface="Times New Roman" charset="0"/>
              </a:rPr>
              <a:t>n</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requerir</a:t>
            </a:r>
            <a:r>
              <a:rPr lang="en-US" sz="950" dirty="0" err="1" smtClean="0">
                <a:solidFill>
                  <a:srgbClr val="000000"/>
                </a:solidFill>
                <a:latin typeface="Times New Roman"/>
                <a:cs typeface="Times New Roman" charset="0"/>
                <a:sym typeface="Times New Roman" charset="0"/>
              </a:rPr>
              <a:t>á</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precauciones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adicionales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para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contener</a:t>
            </a:r>
            <a:r>
              <a:rPr lang="en-US" sz="950" dirty="0" smtClean="0">
                <a:solidFill>
                  <a:srgbClr val="000000"/>
                </a:solidFill>
                <a:cs typeface="Times New Roman" charset="0"/>
                <a:sym typeface="Times New Roman" charset="0"/>
              </a:rPr>
              <a:t> el </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cs typeface="Times New Roman" charset="0"/>
                <a:sym typeface="Times New Roman" charset="0"/>
              </a:rPr>
              <a:t>rea</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trabajo</a:t>
            </a:r>
            <a:r>
              <a:rPr lang="en-US" sz="950" dirty="0" smtClean="0">
                <a:solidFill>
                  <a:srgbClr val="000000"/>
                </a:solidFill>
                <a:cs typeface="Times New Roman" charset="0"/>
                <a:sym typeface="Times New Roman" charset="0"/>
              </a:rPr>
              <a:t> exterior </a:t>
            </a:r>
            <a:r>
              <a:rPr lang="en-US" sz="950" dirty="0" err="1" smtClean="0">
                <a:solidFill>
                  <a:srgbClr val="000000"/>
                </a:solidFill>
                <a:cs typeface="Times New Roman" charset="0"/>
                <a:sym typeface="Times New Roman" charset="0"/>
              </a:rPr>
              <a:t>para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garantizar</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que</a:t>
            </a:r>
            <a:r>
              <a:rPr lang="en-US" sz="950" dirty="0" smtClean="0">
                <a:solidFill>
                  <a:srgbClr val="000000"/>
                </a:solidFill>
                <a:cs typeface="Times New Roman" charset="0"/>
                <a:sym typeface="Times New Roman" charset="0"/>
              </a:rPr>
              <a:t> el </a:t>
            </a:r>
            <a:r>
              <a:rPr lang="en-US" sz="950" dirty="0" err="1" smtClean="0">
                <a:solidFill>
                  <a:srgbClr val="000000"/>
                </a:solidFill>
                <a:cs typeface="Times New Roman" charset="0"/>
                <a:sym typeface="Times New Roman" charset="0"/>
              </a:rPr>
              <a:t>polvo</a:t>
            </a:r>
            <a:r>
              <a:rPr lang="en-US" sz="950" dirty="0" smtClean="0">
                <a:solidFill>
                  <a:srgbClr val="000000"/>
                </a:solidFill>
                <a:cs typeface="Times New Roman" charset="0"/>
                <a:sym typeface="Times New Roman" charset="0"/>
              </a:rPr>
              <a:t> y los </a:t>
            </a:r>
            <a:r>
              <a:rPr lang="en-US" sz="950" dirty="0" err="1" smtClean="0">
                <a:solidFill>
                  <a:srgbClr val="000000"/>
                </a:solidFill>
                <a:cs typeface="Times New Roman" charset="0"/>
                <a:sym typeface="Times New Roman" charset="0"/>
              </a:rPr>
              <a:t>escombros</a:t>
            </a:r>
            <a:r>
              <a:rPr lang="en-US" sz="950" dirty="0" smtClean="0">
                <a:solidFill>
                  <a:srgbClr val="000000"/>
                </a:solidFill>
                <a:cs typeface="Times New Roman" charset="0"/>
                <a:sym typeface="Times New Roman" charset="0"/>
              </a:rPr>
              <a:t> no </a:t>
            </a:r>
            <a:r>
              <a:rPr lang="en-US" sz="950" dirty="0" err="1" smtClean="0">
                <a:solidFill>
                  <a:srgbClr val="000000"/>
                </a:solidFill>
                <a:cs typeface="Times New Roman" charset="0"/>
                <a:sym typeface="Times New Roman" charset="0"/>
              </a:rPr>
              <a:t>contaminen</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otras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propiedades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Ejemplos</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estas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situaciones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pueden</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incluir</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vientos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fuertes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elementos</a:t>
            </a:r>
            <a:r>
              <a:rPr lang="en-US" sz="950" dirty="0" smtClean="0">
                <a:solidFill>
                  <a:srgbClr val="000000"/>
                </a:solidFill>
                <a:cs typeface="Times New Roman" charset="0"/>
                <a:sym typeface="Times New Roman" charset="0"/>
              </a:rPr>
              <a:t> </a:t>
            </a:r>
            <a:r>
              <a:rPr lang="es-ES_tradnl" sz="950" dirty="0" smtClean="0">
                <a:solidFill>
                  <a:srgbClr val="000000"/>
                </a:solidFill>
                <a:cs typeface="Times New Roman" charset="0"/>
                <a:sym typeface="Times New Roman" charset="0"/>
              </a:rPr>
              <a:t>excesivamente </a:t>
            </a:r>
            <a:r>
              <a:rPr lang="en-US" sz="950" dirty="0" err="1" smtClean="0">
                <a:solidFill>
                  <a:srgbClr val="000000"/>
                </a:solidFill>
                <a:cs typeface="Times New Roman" charset="0"/>
                <a:sym typeface="Times New Roman" charset="0"/>
              </a:rPr>
              <a:t>rociados</a:t>
            </a:r>
            <a:r>
              <a:rPr lang="en-US" sz="950" dirty="0" smtClean="0">
                <a:solidFill>
                  <a:srgbClr val="000000"/>
                </a:solidFill>
                <a:cs typeface="Times New Roman" charset="0"/>
                <a:sym typeface="Times New Roman" charset="0"/>
              </a:rPr>
              <a:t> o </a:t>
            </a:r>
            <a:r>
              <a:rPr lang="en-US" sz="950" dirty="0" err="1" smtClean="0">
                <a:solidFill>
                  <a:srgbClr val="000000"/>
                </a:solidFill>
                <a:cs typeface="Times New Roman" charset="0"/>
                <a:sym typeface="Times New Roman" charset="0"/>
              </a:rPr>
              <a:t>distancias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cortas</a:t>
            </a:r>
            <a:r>
              <a:rPr lang="en-US" sz="950" dirty="0" smtClean="0">
                <a:solidFill>
                  <a:srgbClr val="000000"/>
                </a:solidFill>
                <a:cs typeface="Times New Roman" charset="0"/>
                <a:sym typeface="Times New Roman" charset="0"/>
              </a:rPr>
              <a:t> entre </a:t>
            </a:r>
            <a:r>
              <a:rPr lang="en-US" sz="950" dirty="0" err="1" smtClean="0">
                <a:solidFill>
                  <a:srgbClr val="000000"/>
                </a:solidFill>
                <a:cs typeface="Times New Roman" charset="0"/>
                <a:sym typeface="Times New Roman" charset="0"/>
              </a:rPr>
              <a:t>propiedades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que</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requieran</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contenciones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verticales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para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mantener</a:t>
            </a:r>
            <a:r>
              <a:rPr lang="en-US" sz="950" dirty="0" smtClean="0">
                <a:solidFill>
                  <a:srgbClr val="000000"/>
                </a:solidFill>
                <a:cs typeface="Times New Roman" charset="0"/>
                <a:sym typeface="Times New Roman" charset="0"/>
              </a:rPr>
              <a:t> el </a:t>
            </a:r>
            <a:r>
              <a:rPr lang="en-US" sz="950" dirty="0" err="1" smtClean="0">
                <a:solidFill>
                  <a:srgbClr val="000000"/>
                </a:solidFill>
                <a:cs typeface="Times New Roman" charset="0"/>
                <a:sym typeface="Times New Roman" charset="0"/>
              </a:rPr>
              <a:t>polvo</a:t>
            </a:r>
            <a:r>
              <a:rPr lang="en-US" sz="950" dirty="0" smtClean="0">
                <a:solidFill>
                  <a:srgbClr val="000000"/>
                </a:solidFill>
                <a:cs typeface="Times New Roman" charset="0"/>
                <a:sym typeface="Times New Roman" charset="0"/>
              </a:rPr>
              <a:t> en el </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cs typeface="Times New Roman" charset="0"/>
                <a:sym typeface="Times New Roman" charset="0"/>
              </a:rPr>
              <a:t>rea</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trabajo</a:t>
            </a:r>
            <a:r>
              <a:rPr lang="en-US" sz="950" dirty="0" smtClean="0">
                <a:solidFill>
                  <a:srgbClr val="000000"/>
                </a:solidFill>
                <a:cs typeface="Times New Roman" charset="0"/>
                <a:sym typeface="Times New Roman" charset="0"/>
              </a:rPr>
              <a:t>. La </a:t>
            </a:r>
            <a:r>
              <a:rPr lang="en-US" sz="950" dirty="0" err="1" smtClean="0">
                <a:solidFill>
                  <a:srgbClr val="000000"/>
                </a:solidFill>
                <a:cs typeface="Times New Roman" charset="0"/>
                <a:sym typeface="Times New Roman" charset="0"/>
              </a:rPr>
              <a:t>regla</a:t>
            </a:r>
            <a:r>
              <a:rPr lang="en-US" sz="950" dirty="0" smtClean="0">
                <a:solidFill>
                  <a:srgbClr val="000000"/>
                </a:solidFill>
                <a:cs typeface="Times New Roman" charset="0"/>
                <a:sym typeface="Times New Roman" charset="0"/>
              </a:rPr>
              <a:t> RRP define </a:t>
            </a:r>
            <a:r>
              <a:rPr lang="en-US" sz="950" dirty="0" err="1" smtClean="0">
                <a:solidFill>
                  <a:srgbClr val="000000"/>
                </a:solidFill>
                <a:cs typeface="Times New Roman" charset="0"/>
                <a:sym typeface="Times New Roman" charset="0"/>
              </a:rPr>
              <a:t>est</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cs typeface="Times New Roman" charset="0"/>
                <a:sym typeface="Times New Roman" charset="0"/>
              </a:rPr>
              <a:t>ndares</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rendimiento</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que</a:t>
            </a:r>
            <a:r>
              <a:rPr lang="en-US" sz="950" dirty="0" smtClean="0">
                <a:solidFill>
                  <a:srgbClr val="000000"/>
                </a:solidFill>
                <a:cs typeface="Times New Roman" charset="0"/>
                <a:sym typeface="Times New Roman" charset="0"/>
              </a:rPr>
              <a:t> el </a:t>
            </a:r>
            <a:r>
              <a:rPr lang="en-US" sz="950" dirty="0" err="1" smtClean="0">
                <a:solidFill>
                  <a:srgbClr val="000000"/>
                </a:solidFill>
                <a:cs typeface="Times New Roman" charset="0"/>
                <a:sym typeface="Times New Roman" charset="0"/>
              </a:rPr>
              <a:t>contratista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debe</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satisfacer</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pero</a:t>
            </a:r>
            <a:r>
              <a:rPr lang="en-US" sz="950" dirty="0" smtClean="0">
                <a:solidFill>
                  <a:srgbClr val="000000"/>
                </a:solidFill>
                <a:cs typeface="Times New Roman" charset="0"/>
                <a:sym typeface="Times New Roman" charset="0"/>
              </a:rPr>
              <a:t> no </a:t>
            </a:r>
            <a:r>
              <a:rPr lang="en-US" sz="950" dirty="0" err="1" smtClean="0">
                <a:solidFill>
                  <a:srgbClr val="000000"/>
                </a:solidFill>
                <a:cs typeface="Times New Roman" charset="0"/>
                <a:sym typeface="Times New Roman" charset="0"/>
              </a:rPr>
              <a:t>especifica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c</a:t>
            </a:r>
            <a:r>
              <a:rPr lang="en-US" sz="950" dirty="0" err="1" smtClean="0">
                <a:solidFill>
                  <a:srgbClr val="000000"/>
                </a:solidFill>
                <a:latin typeface="Times New Roman"/>
                <a:cs typeface="Times New Roman" charset="0"/>
                <a:sym typeface="Times New Roman" charset="0"/>
              </a:rPr>
              <a:t>ó</a:t>
            </a:r>
            <a:r>
              <a:rPr lang="en-US" sz="950" dirty="0" err="1" smtClean="0">
                <a:solidFill>
                  <a:srgbClr val="000000"/>
                </a:solidFill>
                <a:cs typeface="Times New Roman" charset="0"/>
                <a:sym typeface="Times New Roman" charset="0"/>
              </a:rPr>
              <a:t>mo</a:t>
            </a:r>
            <a:r>
              <a:rPr lang="en-US" sz="950" dirty="0" smtClean="0">
                <a:solidFill>
                  <a:srgbClr val="000000"/>
                </a:solidFill>
                <a:cs typeface="Times New Roman" charset="0"/>
                <a:sym typeface="Times New Roman" charset="0"/>
              </a:rPr>
              <a:t> el </a:t>
            </a:r>
            <a:r>
              <a:rPr lang="en-US" sz="950" dirty="0" err="1" smtClean="0">
                <a:solidFill>
                  <a:srgbClr val="000000"/>
                </a:solidFill>
                <a:cs typeface="Times New Roman" charset="0"/>
                <a:sym typeface="Times New Roman" charset="0"/>
              </a:rPr>
              <a:t>contratista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debe</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cumplirlos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Esto</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permite</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que</a:t>
            </a:r>
            <a:r>
              <a:rPr lang="en-US" sz="950" dirty="0" smtClean="0">
                <a:solidFill>
                  <a:srgbClr val="000000"/>
                </a:solidFill>
                <a:cs typeface="Times New Roman" charset="0"/>
                <a:sym typeface="Times New Roman" charset="0"/>
              </a:rPr>
              <a:t> el </a:t>
            </a:r>
            <a:r>
              <a:rPr lang="en-US" sz="950" dirty="0" err="1" smtClean="0">
                <a:solidFill>
                  <a:srgbClr val="000000"/>
                </a:solidFill>
                <a:cs typeface="Times New Roman" charset="0"/>
                <a:sym typeface="Times New Roman" charset="0"/>
              </a:rPr>
              <a:t>contratista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tenga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flexibilidad</a:t>
            </a:r>
            <a:r>
              <a:rPr lang="en-US" sz="950" dirty="0" smtClean="0">
                <a:solidFill>
                  <a:srgbClr val="000000"/>
                </a:solidFill>
                <a:cs typeface="Times New Roman" charset="0"/>
                <a:sym typeface="Times New Roman" charset="0"/>
              </a:rPr>
              <a:t> en la forma en la </a:t>
            </a:r>
            <a:r>
              <a:rPr lang="en-US" sz="950" dirty="0" err="1" smtClean="0">
                <a:solidFill>
                  <a:srgbClr val="000000"/>
                </a:solidFill>
                <a:cs typeface="Times New Roman" charset="0"/>
                <a:sym typeface="Times New Roman" charset="0"/>
              </a:rPr>
              <a:t>que</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cumple</a:t>
            </a:r>
            <a:r>
              <a:rPr lang="en-US" sz="950" dirty="0" smtClean="0">
                <a:solidFill>
                  <a:srgbClr val="000000"/>
                </a:solidFill>
                <a:cs typeface="Times New Roman" charset="0"/>
                <a:sym typeface="Times New Roman" charset="0"/>
              </a:rPr>
              <a:t> con el </a:t>
            </a:r>
            <a:r>
              <a:rPr lang="en-US" sz="950" dirty="0" err="1" smtClean="0">
                <a:solidFill>
                  <a:srgbClr val="000000"/>
                </a:solidFill>
                <a:cs typeface="Times New Roman" charset="0"/>
                <a:sym typeface="Times New Roman" charset="0"/>
              </a:rPr>
              <a:t>requisito</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para</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garantizar</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que</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ni</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polvo</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ni</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escombros</a:t>
            </a:r>
            <a:r>
              <a:rPr lang="en-US" sz="950" dirty="0" smtClean="0">
                <a:solidFill>
                  <a:srgbClr val="000000"/>
                </a:solidFill>
                <a:cs typeface="Times New Roman" charset="0"/>
                <a:sym typeface="Times New Roman" charset="0"/>
              </a:rPr>
              <a:t> </a:t>
            </a:r>
            <a:r>
              <a:rPr lang="en-US" sz="950" dirty="0" err="1" smtClean="0">
                <a:solidFill>
                  <a:srgbClr val="000000"/>
                </a:solidFill>
                <a:cs typeface="Times New Roman" charset="0"/>
                <a:sym typeface="Times New Roman" charset="0"/>
              </a:rPr>
              <a:t>salgan</a:t>
            </a:r>
            <a:r>
              <a:rPr lang="en-US" sz="950" dirty="0" smtClean="0">
                <a:solidFill>
                  <a:srgbClr val="000000"/>
                </a:solidFill>
                <a:cs typeface="Times New Roman" charset="0"/>
                <a:sym typeface="Times New Roman" charset="0"/>
              </a:rPr>
              <a:t> del </a:t>
            </a:r>
            <a:r>
              <a:rPr lang="en-US" sz="950" dirty="0" err="1" smtClean="0">
                <a:solidFill>
                  <a:srgbClr val="000000"/>
                </a:solidFill>
                <a:latin typeface="Times New Roman"/>
                <a:cs typeface="Times New Roman" charset="0"/>
                <a:sym typeface="Times New Roman" charset="0"/>
              </a:rPr>
              <a:t>á</a:t>
            </a:r>
            <a:r>
              <a:rPr lang="en-US" sz="950" dirty="0" err="1" smtClean="0">
                <a:solidFill>
                  <a:srgbClr val="000000"/>
                </a:solidFill>
                <a:cs typeface="Times New Roman" charset="0"/>
                <a:sym typeface="Times New Roman" charset="0"/>
              </a:rPr>
              <a:t>rea</a:t>
            </a:r>
            <a:r>
              <a:rPr lang="en-US" sz="950" dirty="0" smtClean="0">
                <a:solidFill>
                  <a:srgbClr val="000000"/>
                </a:solidFill>
                <a:cs typeface="Times New Roman" charset="0"/>
                <a:sym typeface="Times New Roman" charset="0"/>
              </a:rPr>
              <a:t> de </a:t>
            </a:r>
            <a:r>
              <a:rPr lang="en-US" sz="950" dirty="0" err="1" smtClean="0">
                <a:solidFill>
                  <a:srgbClr val="000000"/>
                </a:solidFill>
                <a:cs typeface="Times New Roman" charset="0"/>
                <a:sym typeface="Times New Roman" charset="0"/>
              </a:rPr>
              <a:t>trabajo</a:t>
            </a:r>
            <a:r>
              <a:rPr lang="en-US" sz="950" dirty="0" smtClean="0">
                <a:solidFill>
                  <a:srgbClr val="000000"/>
                </a:solidFill>
                <a:cs typeface="Times New Roman" charset="0"/>
                <a:sym typeface="Times New Roman" charset="0"/>
              </a:rPr>
              <a:t>. </a:t>
            </a:r>
          </a:p>
          <a:p>
            <a:pPr>
              <a:spcBef>
                <a:spcPct val="10000"/>
              </a:spcBef>
              <a:buFontTx/>
              <a:buChar char="•"/>
              <a:defRPr/>
            </a:pPr>
            <a:endParaRPr lang="en-US" sz="1000" dirty="0" smtClean="0">
              <a:solidFill>
                <a:srgbClr val="000000"/>
              </a:solidFill>
              <a:cs typeface="Times New Roman" charset="0"/>
              <a:sym typeface="Times New Roman" charset="0"/>
            </a:endParaRPr>
          </a:p>
          <a:p>
            <a:pPr marL="114300" lvl="1" indent="0">
              <a:buFontTx/>
              <a:buNone/>
              <a:defRPr/>
            </a:pPr>
            <a:endParaRPr lang="en-US" sz="1000" dirty="0" smtClean="0">
              <a:solidFill>
                <a:srgbClr val="000000"/>
              </a:solidFill>
              <a:cs typeface="Times New Roman" charset="0"/>
              <a:sym typeface="Times New Roman" charset="0"/>
            </a:endParaRPr>
          </a:p>
          <a:p>
            <a:pPr>
              <a:defRPr/>
            </a:pPr>
            <a:endParaRPr lang="en-US" sz="1000" dirty="0" smtClean="0">
              <a:solidFill>
                <a:srgbClr val="000000"/>
              </a:solidFill>
              <a:cs typeface="Times New Roman" charset="0"/>
              <a:sym typeface="Times New Roman" charset="0"/>
            </a:endParaRPr>
          </a:p>
        </p:txBody>
      </p:sp>
    </p:spTree>
    <p:extLst>
      <p:ext uri="{BB962C8B-B14F-4D97-AF65-F5344CB8AC3E}">
        <p14:creationId xmlns:p14="http://schemas.microsoft.com/office/powerpoint/2010/main" val="38210052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1"/>
          <p:cNvSpPr>
            <a:spLocks noGrp="1" noChangeArrowheads="1"/>
          </p:cNvSpPr>
          <p:nvPr>
            <p:ph type="sldNum" sz="quarter" idx="5"/>
          </p:nvPr>
        </p:nvSpPr>
        <p:spPr>
          <a:noFill/>
        </p:spPr>
        <p:txBody>
          <a:bodyPr/>
          <a:lstStyle/>
          <a:p>
            <a:r>
              <a:rPr lang="en-US" smtClean="0"/>
              <a:t>4-</a:t>
            </a:r>
            <a:fld id="{8F371711-36DA-4D65-82A2-4B48C1B3F7B3}" type="slidenum">
              <a:rPr lang="en-US" smtClean="0"/>
              <a:pPr/>
              <a:t>56</a:t>
            </a:fld>
            <a:endParaRPr lang="en-US" smtClean="0"/>
          </a:p>
        </p:txBody>
      </p:sp>
      <p:sp>
        <p:nvSpPr>
          <p:cNvPr id="34819" name="Rectangle 12"/>
          <p:cNvSpPr>
            <a:spLocks noGrp="1" noChangeArrowheads="1"/>
          </p:cNvSpPr>
          <p:nvPr>
            <p:ph type="hdr" sz="quarter"/>
          </p:nvPr>
        </p:nvSpPr>
        <p:spPr>
          <a:noFill/>
        </p:spPr>
        <p:txBody>
          <a:bodyPr/>
          <a:lstStyle/>
          <a:p>
            <a:endParaRPr lang="en-US" smtClean="0"/>
          </a:p>
          <a:p>
            <a:r>
              <a:rPr lang="en-US" smtClean="0"/>
              <a:t>     </a:t>
            </a:r>
            <a:r>
              <a:rPr lang="es-ES_tradnl" smtClean="0"/>
              <a:t>Prácticas seguras con relación al plomo</a:t>
            </a:r>
            <a:r>
              <a:rPr lang="en-US" smtClean="0"/>
              <a:t> en labores de renovación, reparación y pintura</a:t>
            </a:r>
          </a:p>
        </p:txBody>
      </p:sp>
      <p:sp>
        <p:nvSpPr>
          <p:cNvPr id="34820" name="Rectangle 13"/>
          <p:cNvSpPr>
            <a:spLocks noGrp="1" noChangeArrowheads="1"/>
          </p:cNvSpPr>
          <p:nvPr>
            <p:ph type="dt" sz="quarter" idx="1"/>
          </p:nvPr>
        </p:nvSpPr>
        <p:spPr>
          <a:noFill/>
        </p:spPr>
        <p:txBody>
          <a:bodyPr/>
          <a:lstStyle/>
          <a:p>
            <a:r>
              <a:rPr lang="en-US" smtClean="0"/>
              <a:t>Octubre de 2011</a:t>
            </a:r>
          </a:p>
        </p:txBody>
      </p:sp>
      <p:sp>
        <p:nvSpPr>
          <p:cNvPr id="34821" name="Rectangle 2"/>
          <p:cNvSpPr>
            <a:spLocks noGrp="1" noRot="1" noChangeAspect="1" noChangeArrowheads="1" noTextEdit="1"/>
          </p:cNvSpPr>
          <p:nvPr>
            <p:ph type="sldImg"/>
          </p:nvPr>
        </p:nvSpPr>
        <p:spPr>
          <a:xfrm>
            <a:off x="1219200" y="685800"/>
            <a:ext cx="4649788" cy="3487738"/>
          </a:xfrm>
          <a:ln/>
        </p:spPr>
      </p:sp>
      <p:sp>
        <p:nvSpPr>
          <p:cNvPr id="34822" name="Rectangle 3"/>
          <p:cNvSpPr>
            <a:spLocks noGrp="1" noChangeArrowheads="1"/>
          </p:cNvSpPr>
          <p:nvPr>
            <p:ph type="body" idx="1"/>
          </p:nvPr>
        </p:nvSpPr>
        <p:spPr>
          <a:xfrm>
            <a:off x="730250" y="4279900"/>
            <a:ext cx="5549900" cy="4318000"/>
          </a:xfrm>
          <a:noFill/>
          <a:ln/>
        </p:spPr>
        <p:txBody>
          <a:bodyPr/>
          <a:lstStyle/>
          <a:p>
            <a:pPr>
              <a:spcBef>
                <a:spcPct val="0"/>
              </a:spcBef>
            </a:pPr>
            <a:r>
              <a:rPr lang="es-ES_tradnl" smtClean="0">
                <a:solidFill>
                  <a:srgbClr val="000000"/>
                </a:solidFill>
                <a:cs typeface="Times New Roman" pitchFamily="18" charset="0"/>
                <a:sym typeface="Times New Roman" pitchFamily="18" charset="0"/>
              </a:rPr>
              <a:t>Preparaci</a:t>
            </a:r>
            <a:r>
              <a:rPr lang="es-ES_tradnl" smtClean="0">
                <a:solidFill>
                  <a:srgbClr val="000000"/>
                </a:solidFill>
                <a:latin typeface="Times New Roman" pitchFamily="18" charset="0"/>
                <a:cs typeface="Times New Roman" pitchFamily="18" charset="0"/>
                <a:sym typeface="Times New Roman" pitchFamily="18" charset="0"/>
              </a:rPr>
              <a:t>ó</a:t>
            </a:r>
            <a:r>
              <a:rPr lang="es-ES_tradnl" smtClean="0">
                <a:solidFill>
                  <a:srgbClr val="000000"/>
                </a:solidFill>
                <a:cs typeface="Times New Roman" pitchFamily="18" charset="0"/>
                <a:sym typeface="Times New Roman" pitchFamily="18" charset="0"/>
              </a:rPr>
              <a:t>n</a:t>
            </a:r>
            <a:endParaRPr lang="en-US" smtClean="0">
              <a:solidFill>
                <a:srgbClr val="000000"/>
              </a:solidFill>
              <a:cs typeface="Times New Roman" pitchFamily="18" charset="0"/>
              <a:sym typeface="Times New Roman" pitchFamily="18" charset="0"/>
            </a:endParaRPr>
          </a:p>
          <a:p>
            <a:pPr>
              <a:spcBef>
                <a:spcPct val="0"/>
              </a:spcBef>
            </a:pPr>
            <a:r>
              <a:rPr lang="en-US" sz="1000" b="0" smtClean="0">
                <a:solidFill>
                  <a:srgbClr val="000000"/>
                </a:solidFill>
                <a:cs typeface="Times New Roman" pitchFamily="18" charset="0"/>
                <a:sym typeface="Times New Roman" pitchFamily="18" charset="0"/>
              </a:rPr>
              <a:t>Este ejercicio </a:t>
            </a:r>
            <a:r>
              <a:rPr lang="es-ES_tradnl" sz="1000" b="0" smtClean="0">
                <a:solidFill>
                  <a:srgbClr val="000000"/>
                </a:solidFill>
                <a:cs typeface="Times New Roman" pitchFamily="18" charset="0"/>
                <a:sym typeface="Times New Roman" pitchFamily="18" charset="0"/>
              </a:rPr>
              <a:t>da la </a:t>
            </a:r>
            <a:r>
              <a:rPr lang="en-US" sz="1000" b="0" smtClean="0">
                <a:solidFill>
                  <a:srgbClr val="000000"/>
                </a:solidFill>
                <a:cs typeface="Times New Roman" pitchFamily="18" charset="0"/>
                <a:sym typeface="Times New Roman" pitchFamily="18" charset="0"/>
              </a:rPr>
              <a:t>oportunidad de practicar la instalaci</a:t>
            </a:r>
            <a:r>
              <a:rPr lang="en-US" sz="1000" b="0" smtClean="0">
                <a:solidFill>
                  <a:srgbClr val="000000"/>
                </a:solidFill>
                <a:latin typeface="Times New Roman" pitchFamily="18" charset="0"/>
                <a:cs typeface="Times New Roman" pitchFamily="18" charset="0"/>
                <a:sym typeface="Times New Roman" pitchFamily="18" charset="0"/>
              </a:rPr>
              <a:t>ó</a:t>
            </a:r>
            <a:r>
              <a:rPr lang="en-US" sz="1000" b="0" smtClean="0">
                <a:solidFill>
                  <a:srgbClr val="000000"/>
                </a:solidFill>
                <a:cs typeface="Times New Roman" pitchFamily="18" charset="0"/>
                <a:sym typeface="Times New Roman" pitchFamily="18" charset="0"/>
              </a:rPr>
              <a:t>n de los letreros, barreras y contenciones del </a:t>
            </a:r>
            <a:r>
              <a:rPr lang="en-US" sz="1000" b="0" smtClean="0">
                <a:solidFill>
                  <a:srgbClr val="000000"/>
                </a:solidFill>
                <a:latin typeface="Times New Roman" pitchFamily="18" charset="0"/>
                <a:cs typeface="Times New Roman" pitchFamily="18" charset="0"/>
                <a:sym typeface="Times New Roman" pitchFamily="18" charset="0"/>
              </a:rPr>
              <a:t>á</a:t>
            </a:r>
            <a:r>
              <a:rPr lang="en-US" sz="1000" b="0" smtClean="0">
                <a:solidFill>
                  <a:srgbClr val="000000"/>
                </a:solidFill>
                <a:cs typeface="Times New Roman" pitchFamily="18" charset="0"/>
                <a:sym typeface="Times New Roman" pitchFamily="18" charset="0"/>
              </a:rPr>
              <a:t>rea de trabajo. Esta diapositiva brinda una instrucci</a:t>
            </a:r>
            <a:r>
              <a:rPr lang="en-US" sz="1000" b="0" smtClean="0">
                <a:solidFill>
                  <a:srgbClr val="000000"/>
                </a:solidFill>
                <a:latin typeface="Times New Roman" pitchFamily="18" charset="0"/>
                <a:cs typeface="Times New Roman" pitchFamily="18" charset="0"/>
                <a:sym typeface="Times New Roman" pitchFamily="18" charset="0"/>
              </a:rPr>
              <a:t>ó</a:t>
            </a:r>
            <a:r>
              <a:rPr lang="en-US" sz="1000" b="0" smtClean="0">
                <a:solidFill>
                  <a:srgbClr val="000000"/>
                </a:solidFill>
                <a:cs typeface="Times New Roman" pitchFamily="18" charset="0"/>
                <a:sym typeface="Times New Roman" pitchFamily="18" charset="0"/>
              </a:rPr>
              <a:t>n b</a:t>
            </a:r>
            <a:r>
              <a:rPr lang="en-US" sz="1000" b="0" smtClean="0">
                <a:solidFill>
                  <a:srgbClr val="000000"/>
                </a:solidFill>
                <a:latin typeface="Times New Roman" pitchFamily="18" charset="0"/>
                <a:cs typeface="Times New Roman" pitchFamily="18" charset="0"/>
                <a:sym typeface="Times New Roman" pitchFamily="18" charset="0"/>
              </a:rPr>
              <a:t>á</a:t>
            </a:r>
            <a:r>
              <a:rPr lang="en-US" sz="1000" b="0" smtClean="0">
                <a:solidFill>
                  <a:srgbClr val="000000"/>
                </a:solidFill>
                <a:cs typeface="Times New Roman" pitchFamily="18" charset="0"/>
                <a:sym typeface="Times New Roman" pitchFamily="18" charset="0"/>
              </a:rPr>
              <a:t>sica.</a:t>
            </a:r>
          </a:p>
          <a:p>
            <a:pPr marL="342900" lvl="1" indent="-228600">
              <a:spcBef>
                <a:spcPct val="0"/>
              </a:spcBef>
            </a:pPr>
            <a:r>
              <a:rPr lang="en-US" sz="1000" b="1" smtClean="0">
                <a:solidFill>
                  <a:srgbClr val="000000"/>
                </a:solidFill>
                <a:cs typeface="Times New Roman" pitchFamily="18" charset="0"/>
                <a:sym typeface="Times New Roman" pitchFamily="18" charset="0"/>
              </a:rPr>
              <a:t>Siga las instrucciones de cada conjunto de destrezas. </a:t>
            </a:r>
            <a:r>
              <a:rPr lang="es-ES_tradnl" sz="1000" b="1" smtClean="0">
                <a:solidFill>
                  <a:srgbClr val="000000"/>
                </a:solidFill>
                <a:cs typeface="Times New Roman" pitchFamily="18" charset="0"/>
                <a:sym typeface="Times New Roman" pitchFamily="18" charset="0"/>
              </a:rPr>
              <a:t>Es posible que </a:t>
            </a:r>
            <a:r>
              <a:rPr lang="en-US" sz="1000" b="1" smtClean="0">
                <a:solidFill>
                  <a:srgbClr val="000000"/>
                </a:solidFill>
                <a:cs typeface="Times New Roman" pitchFamily="18" charset="0"/>
                <a:sym typeface="Times New Roman" pitchFamily="18" charset="0"/>
              </a:rPr>
              <a:t>su instructor le pida que demuestre sus destrezas.</a:t>
            </a:r>
          </a:p>
          <a:p>
            <a:pPr marL="342900" lvl="1" indent="-228600">
              <a:spcBef>
                <a:spcPct val="0"/>
              </a:spcBef>
            </a:pPr>
            <a:r>
              <a:rPr lang="en-US" sz="1000" b="1" smtClean="0">
                <a:solidFill>
                  <a:srgbClr val="000000"/>
                </a:solidFill>
                <a:cs typeface="Times New Roman" pitchFamily="18" charset="0"/>
                <a:sym typeface="Times New Roman" pitchFamily="18" charset="0"/>
              </a:rPr>
              <a:t>Forme grupos de 2 a 6 estudiantes. Algunas veces ser</a:t>
            </a:r>
            <a:r>
              <a:rPr lang="en-US" sz="1000" b="1" smtClean="0">
                <a:solidFill>
                  <a:srgbClr val="000000"/>
                </a:solidFill>
                <a:latin typeface="Times New Roman" pitchFamily="18" charset="0"/>
                <a:cs typeface="Times New Roman" pitchFamily="18" charset="0"/>
                <a:sym typeface="Times New Roman" pitchFamily="18" charset="0"/>
              </a:rPr>
              <a:t>á</a:t>
            </a:r>
            <a:r>
              <a:rPr lang="en-US" sz="1000" b="1" smtClean="0">
                <a:solidFill>
                  <a:srgbClr val="000000"/>
                </a:solidFill>
                <a:cs typeface="Times New Roman" pitchFamily="18" charset="0"/>
                <a:sym typeface="Times New Roman" pitchFamily="18" charset="0"/>
              </a:rPr>
              <a:t> necesario </a:t>
            </a:r>
            <a:r>
              <a:rPr lang="es-ES_tradnl" sz="1000" b="1" smtClean="0">
                <a:solidFill>
                  <a:srgbClr val="000000"/>
                </a:solidFill>
                <a:cs typeface="Times New Roman" pitchFamily="18" charset="0"/>
                <a:sym typeface="Times New Roman" pitchFamily="18" charset="0"/>
              </a:rPr>
              <a:t>formar </a:t>
            </a:r>
            <a:r>
              <a:rPr lang="en-US" sz="1000" b="1" smtClean="0">
                <a:solidFill>
                  <a:srgbClr val="000000"/>
                </a:solidFill>
                <a:cs typeface="Times New Roman" pitchFamily="18" charset="0"/>
                <a:sym typeface="Times New Roman" pitchFamily="18" charset="0"/>
              </a:rPr>
              <a:t>grupos m</a:t>
            </a:r>
            <a:r>
              <a:rPr lang="en-US" sz="1000" b="1" smtClean="0">
                <a:solidFill>
                  <a:srgbClr val="000000"/>
                </a:solidFill>
                <a:latin typeface="Times New Roman" pitchFamily="18" charset="0"/>
                <a:cs typeface="Times New Roman" pitchFamily="18" charset="0"/>
                <a:sym typeface="Times New Roman" pitchFamily="18" charset="0"/>
              </a:rPr>
              <a:t>á</a:t>
            </a:r>
            <a:r>
              <a:rPr lang="en-US" sz="1000" b="1" smtClean="0">
                <a:solidFill>
                  <a:srgbClr val="000000"/>
                </a:solidFill>
                <a:cs typeface="Times New Roman" pitchFamily="18" charset="0"/>
                <a:sym typeface="Times New Roman" pitchFamily="18" charset="0"/>
              </a:rPr>
              <a:t>s grandes, pero la relaci</a:t>
            </a:r>
            <a:r>
              <a:rPr lang="en-US" sz="1000" b="1" smtClean="0">
                <a:solidFill>
                  <a:srgbClr val="000000"/>
                </a:solidFill>
                <a:latin typeface="Times New Roman" pitchFamily="18" charset="0"/>
                <a:cs typeface="Times New Roman" pitchFamily="18" charset="0"/>
                <a:sym typeface="Times New Roman" pitchFamily="18" charset="0"/>
              </a:rPr>
              <a:t>ó</a:t>
            </a:r>
            <a:r>
              <a:rPr lang="en-US" sz="1000" b="1" smtClean="0">
                <a:solidFill>
                  <a:srgbClr val="000000"/>
                </a:solidFill>
                <a:cs typeface="Times New Roman" pitchFamily="18" charset="0"/>
                <a:sym typeface="Times New Roman" pitchFamily="18" charset="0"/>
              </a:rPr>
              <a:t>n estudiante-instructor no debe </a:t>
            </a:r>
            <a:r>
              <a:rPr lang="es-ES_tradnl" sz="1000" b="1" smtClean="0">
                <a:cs typeface="Times New Roman" pitchFamily="18" charset="0"/>
                <a:sym typeface="Times New Roman" pitchFamily="18" charset="0"/>
              </a:rPr>
              <a:t>ser mayor </a:t>
            </a:r>
            <a:r>
              <a:rPr lang="es-ES_tradnl" sz="1000" b="1" smtClean="0">
                <a:solidFill>
                  <a:srgbClr val="000000"/>
                </a:solidFill>
                <a:cs typeface="Times New Roman" pitchFamily="18" charset="0"/>
                <a:sym typeface="Times New Roman" pitchFamily="18" charset="0"/>
              </a:rPr>
              <a:t>que </a:t>
            </a:r>
            <a:r>
              <a:rPr lang="en-US" sz="1000" b="1" smtClean="0">
                <a:solidFill>
                  <a:srgbClr val="000000"/>
                </a:solidFill>
                <a:cs typeface="Times New Roman" pitchFamily="18" charset="0"/>
                <a:sym typeface="Times New Roman" pitchFamily="18" charset="0"/>
              </a:rPr>
              <a:t>12 para esta parte de la capacitaci</a:t>
            </a:r>
            <a:r>
              <a:rPr lang="en-US" sz="1000" b="1" smtClean="0">
                <a:solidFill>
                  <a:srgbClr val="000000"/>
                </a:solidFill>
                <a:latin typeface="Times New Roman" pitchFamily="18" charset="0"/>
                <a:cs typeface="Times New Roman" pitchFamily="18" charset="0"/>
                <a:sym typeface="Times New Roman" pitchFamily="18" charset="0"/>
              </a:rPr>
              <a:t>ó</a:t>
            </a:r>
            <a:r>
              <a:rPr lang="en-US" sz="1000" b="1" smtClean="0">
                <a:solidFill>
                  <a:srgbClr val="000000"/>
                </a:solidFill>
                <a:cs typeface="Times New Roman" pitchFamily="18" charset="0"/>
                <a:sym typeface="Times New Roman" pitchFamily="18" charset="0"/>
              </a:rPr>
              <a:t>n.</a:t>
            </a:r>
          </a:p>
          <a:p>
            <a:pPr marL="342900" lvl="1" indent="-228600">
              <a:spcBef>
                <a:spcPct val="0"/>
              </a:spcBef>
            </a:pPr>
            <a:r>
              <a:rPr lang="en-US" sz="1000" b="1" smtClean="0">
                <a:solidFill>
                  <a:srgbClr val="000000"/>
                </a:solidFill>
                <a:cs typeface="Times New Roman" pitchFamily="18" charset="0"/>
                <a:sym typeface="Times New Roman" pitchFamily="18" charset="0"/>
              </a:rPr>
              <a:t>El instructor le asignar</a:t>
            </a:r>
            <a:r>
              <a:rPr lang="en-US" sz="1000" b="1" smtClean="0">
                <a:solidFill>
                  <a:srgbClr val="000000"/>
                </a:solidFill>
                <a:latin typeface="Times New Roman" pitchFamily="18" charset="0"/>
                <a:cs typeface="Times New Roman" pitchFamily="18" charset="0"/>
                <a:sym typeface="Times New Roman" pitchFamily="18" charset="0"/>
              </a:rPr>
              <a:t>á</a:t>
            </a:r>
            <a:r>
              <a:rPr lang="en-US" sz="1000" b="1" smtClean="0">
                <a:solidFill>
                  <a:srgbClr val="000000"/>
                </a:solidFill>
                <a:cs typeface="Times New Roman" pitchFamily="18" charset="0"/>
                <a:sym typeface="Times New Roman" pitchFamily="18" charset="0"/>
              </a:rPr>
              <a:t> a su grupo un </a:t>
            </a:r>
            <a:r>
              <a:rPr lang="en-US" sz="1000" b="1" smtClean="0">
                <a:solidFill>
                  <a:srgbClr val="000000"/>
                </a:solidFill>
                <a:latin typeface="Times New Roman" pitchFamily="18" charset="0"/>
                <a:cs typeface="Times New Roman" pitchFamily="18" charset="0"/>
                <a:sym typeface="Times New Roman" pitchFamily="18" charset="0"/>
              </a:rPr>
              <a:t>á</a:t>
            </a:r>
            <a:r>
              <a:rPr lang="en-US" sz="1000" b="1" smtClean="0">
                <a:solidFill>
                  <a:srgbClr val="000000"/>
                </a:solidFill>
                <a:cs typeface="Times New Roman" pitchFamily="18" charset="0"/>
                <a:sym typeface="Times New Roman" pitchFamily="18" charset="0"/>
              </a:rPr>
              <a:t>rea para realizar actividades de instalaci</a:t>
            </a:r>
            <a:r>
              <a:rPr lang="en-US" sz="1000" b="1" smtClean="0">
                <a:solidFill>
                  <a:srgbClr val="000000"/>
                </a:solidFill>
                <a:latin typeface="Times New Roman" pitchFamily="18" charset="0"/>
                <a:cs typeface="Times New Roman" pitchFamily="18" charset="0"/>
                <a:sym typeface="Times New Roman" pitchFamily="18" charset="0"/>
              </a:rPr>
              <a:t>ó</a:t>
            </a:r>
            <a:r>
              <a:rPr lang="en-US" sz="1000" b="1" smtClean="0">
                <a:solidFill>
                  <a:srgbClr val="000000"/>
                </a:solidFill>
                <a:cs typeface="Times New Roman" pitchFamily="18" charset="0"/>
                <a:sym typeface="Times New Roman" pitchFamily="18" charset="0"/>
              </a:rPr>
              <a:t>n como si se tratara de un trabajo.</a:t>
            </a:r>
          </a:p>
          <a:p>
            <a:pPr marL="342900" lvl="1" indent="-228600">
              <a:spcBef>
                <a:spcPct val="0"/>
              </a:spcBef>
            </a:pPr>
            <a:r>
              <a:rPr lang="en-US" sz="1000" b="1" smtClean="0">
                <a:solidFill>
                  <a:srgbClr val="000000"/>
                </a:solidFill>
                <a:cs typeface="Times New Roman" pitchFamily="18" charset="0"/>
                <a:sym typeface="Times New Roman" pitchFamily="18" charset="0"/>
              </a:rPr>
              <a:t>Elija las herramientas correctas y configure el </a:t>
            </a:r>
            <a:r>
              <a:rPr lang="en-US" sz="1000" b="1" smtClean="0">
                <a:solidFill>
                  <a:srgbClr val="000000"/>
                </a:solidFill>
                <a:latin typeface="Times New Roman" pitchFamily="18" charset="0"/>
                <a:cs typeface="Times New Roman" pitchFamily="18" charset="0"/>
                <a:sym typeface="Times New Roman" pitchFamily="18" charset="0"/>
              </a:rPr>
              <a:t>á</a:t>
            </a:r>
            <a:r>
              <a:rPr lang="en-US" sz="1000" b="1" smtClean="0">
                <a:solidFill>
                  <a:srgbClr val="000000"/>
                </a:solidFill>
                <a:cs typeface="Times New Roman" pitchFamily="18" charset="0"/>
                <a:sym typeface="Times New Roman" pitchFamily="18" charset="0"/>
              </a:rPr>
              <a:t>rea de trabajo para proporcionar la contenci</a:t>
            </a:r>
            <a:r>
              <a:rPr lang="en-US" sz="1000" b="1" smtClean="0">
                <a:solidFill>
                  <a:srgbClr val="000000"/>
                </a:solidFill>
                <a:latin typeface="Times New Roman" pitchFamily="18" charset="0"/>
                <a:cs typeface="Times New Roman" pitchFamily="18" charset="0"/>
                <a:sym typeface="Times New Roman" pitchFamily="18" charset="0"/>
              </a:rPr>
              <a:t>ó</a:t>
            </a:r>
            <a:r>
              <a:rPr lang="en-US" sz="1000" b="1" smtClean="0">
                <a:solidFill>
                  <a:srgbClr val="000000"/>
                </a:solidFill>
                <a:cs typeface="Times New Roman" pitchFamily="18" charset="0"/>
                <a:sym typeface="Times New Roman" pitchFamily="18" charset="0"/>
              </a:rPr>
              <a:t>n apropiada.</a:t>
            </a:r>
          </a:p>
        </p:txBody>
      </p:sp>
    </p:spTree>
    <p:extLst>
      <p:ext uri="{BB962C8B-B14F-4D97-AF65-F5344CB8AC3E}">
        <p14:creationId xmlns:p14="http://schemas.microsoft.com/office/powerpoint/2010/main" val="1566946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1"/>
          <p:cNvSpPr>
            <a:spLocks noGrp="1" noChangeArrowheads="1"/>
          </p:cNvSpPr>
          <p:nvPr>
            <p:ph type="sldNum" sz="quarter" idx="5"/>
          </p:nvPr>
        </p:nvSpPr>
        <p:spPr>
          <a:noFill/>
        </p:spPr>
        <p:txBody>
          <a:bodyPr/>
          <a:lstStyle/>
          <a:p>
            <a:r>
              <a:rPr lang="en-US" smtClean="0"/>
              <a:t>4-</a:t>
            </a:r>
            <a:fld id="{E2AB0805-3F52-45FC-9916-0D7645B7E383}" type="slidenum">
              <a:rPr lang="en-US" smtClean="0"/>
              <a:pPr/>
              <a:t>57</a:t>
            </a:fld>
            <a:endParaRPr lang="en-US" smtClean="0"/>
          </a:p>
        </p:txBody>
      </p:sp>
      <p:sp>
        <p:nvSpPr>
          <p:cNvPr id="35843" name="Rectangle 12"/>
          <p:cNvSpPr>
            <a:spLocks noGrp="1" noChangeArrowheads="1"/>
          </p:cNvSpPr>
          <p:nvPr>
            <p:ph type="hdr" sz="quarter"/>
          </p:nvPr>
        </p:nvSpPr>
        <p:spPr>
          <a:noFill/>
        </p:spPr>
        <p:txBody>
          <a:bodyPr/>
          <a:lstStyle/>
          <a:p>
            <a:endParaRPr lang="en-US" smtClean="0"/>
          </a:p>
          <a:p>
            <a:r>
              <a:rPr lang="en-US" smtClean="0"/>
              <a:t>     </a:t>
            </a:r>
            <a:r>
              <a:rPr lang="es-ES_tradnl" smtClean="0"/>
              <a:t>Prácticas seguras con relación al plomo</a:t>
            </a:r>
            <a:r>
              <a:rPr lang="en-US" smtClean="0"/>
              <a:t> en labores de renovación, reparación y pintura</a:t>
            </a:r>
          </a:p>
        </p:txBody>
      </p:sp>
      <p:sp>
        <p:nvSpPr>
          <p:cNvPr id="35844" name="Rectangle 13"/>
          <p:cNvSpPr>
            <a:spLocks noGrp="1" noChangeArrowheads="1"/>
          </p:cNvSpPr>
          <p:nvPr>
            <p:ph type="dt" sz="quarter" idx="1"/>
          </p:nvPr>
        </p:nvSpPr>
        <p:spPr>
          <a:noFill/>
        </p:spPr>
        <p:txBody>
          <a:bodyPr/>
          <a:lstStyle/>
          <a:p>
            <a:r>
              <a:rPr lang="en-US" smtClean="0"/>
              <a:t>Octubre de 2011</a:t>
            </a:r>
          </a:p>
        </p:txBody>
      </p:sp>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xfrm>
            <a:off x="803275" y="4352925"/>
            <a:ext cx="5403850" cy="4244975"/>
          </a:xfrm>
          <a:noFill/>
          <a:ln/>
        </p:spPr>
        <p:txBody>
          <a:bodyPr/>
          <a:lstStyle/>
          <a:p>
            <a:r>
              <a:rPr lang="en-US" smtClean="0">
                <a:solidFill>
                  <a:srgbClr val="000000"/>
                </a:solidFill>
                <a:cs typeface="Times New Roman" pitchFamily="18" charset="0"/>
                <a:sym typeface="Times New Roman" pitchFamily="18" charset="0"/>
              </a:rPr>
              <a:t>Informe de los ejercicios pr</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cticos.</a:t>
            </a:r>
          </a:p>
          <a:p>
            <a:r>
              <a:rPr lang="en-US" sz="1000" smtClean="0">
                <a:solidFill>
                  <a:srgbClr val="000000"/>
                </a:solidFill>
                <a:cs typeface="Times New Roman" pitchFamily="18" charset="0"/>
                <a:sym typeface="Times New Roman" pitchFamily="18" charset="0"/>
              </a:rPr>
              <a:t>Tenga en cuenta las preguntas anteriores.  </a:t>
            </a:r>
            <a:r>
              <a:rPr lang="es-ES_tradnl" sz="1000" smtClean="0">
                <a:solidFill>
                  <a:srgbClr val="000000"/>
                </a:solidFill>
                <a:cs typeface="Times New Roman" pitchFamily="18" charset="0"/>
                <a:sym typeface="Times New Roman" pitchFamily="18" charset="0"/>
              </a:rPr>
              <a:t>Com</a:t>
            </a:r>
            <a:r>
              <a:rPr lang="es-ES_tradnl" sz="1000" smtClean="0">
                <a:solidFill>
                  <a:srgbClr val="000000"/>
                </a:solidFill>
                <a:latin typeface="Times New Roman" pitchFamily="18" charset="0"/>
                <a:cs typeface="Times New Roman" pitchFamily="18" charset="0"/>
                <a:sym typeface="Times New Roman" pitchFamily="18" charset="0"/>
              </a:rPr>
              <a:t>é</a:t>
            </a:r>
            <a:r>
              <a:rPr lang="es-ES_tradnl" sz="1000" smtClean="0">
                <a:solidFill>
                  <a:srgbClr val="000000"/>
                </a:solidFill>
                <a:cs typeface="Times New Roman" pitchFamily="18" charset="0"/>
                <a:sym typeface="Times New Roman" pitchFamily="18" charset="0"/>
              </a:rPr>
              <a:t>ntelas </a:t>
            </a:r>
            <a:r>
              <a:rPr lang="en-US" sz="1000" smtClean="0">
                <a:solidFill>
                  <a:srgbClr val="000000"/>
                </a:solidFill>
                <a:cs typeface="Times New Roman" pitchFamily="18" charset="0"/>
                <a:sym typeface="Times New Roman" pitchFamily="18" charset="0"/>
              </a:rPr>
              <a:t>como si se tratara de una clase.</a:t>
            </a:r>
          </a:p>
          <a:p>
            <a:endParaRPr lang="en-US" sz="1000" smtClean="0">
              <a:solidFill>
                <a:srgbClr val="000000"/>
              </a:solidFill>
              <a:cs typeface="Times New Roman" pitchFamily="18" charset="0"/>
              <a:sym typeface="Times New Roman" pitchFamily="18" charset="0"/>
            </a:endParaRPr>
          </a:p>
        </p:txBody>
      </p:sp>
    </p:spTree>
    <p:extLst>
      <p:ext uri="{BB962C8B-B14F-4D97-AF65-F5344CB8AC3E}">
        <p14:creationId xmlns:p14="http://schemas.microsoft.com/office/powerpoint/2010/main" val="22989393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1"/>
          <p:cNvSpPr>
            <a:spLocks noGrp="1" noChangeArrowheads="1"/>
          </p:cNvSpPr>
          <p:nvPr>
            <p:ph type="sldNum" sz="quarter" idx="5"/>
          </p:nvPr>
        </p:nvSpPr>
        <p:spPr>
          <a:noFill/>
        </p:spPr>
        <p:txBody>
          <a:bodyPr/>
          <a:lstStyle/>
          <a:p>
            <a:r>
              <a:rPr lang="en-US" smtClean="0"/>
              <a:t>4-</a:t>
            </a:r>
            <a:fld id="{2CCAD725-3E2A-4B7D-ABA3-FEEF291454E0}" type="slidenum">
              <a:rPr lang="en-US" smtClean="0"/>
              <a:pPr/>
              <a:t>58</a:t>
            </a:fld>
            <a:endParaRPr lang="en-US" smtClean="0"/>
          </a:p>
        </p:txBody>
      </p:sp>
      <p:sp>
        <p:nvSpPr>
          <p:cNvPr id="36867" name="Rectangle 12"/>
          <p:cNvSpPr>
            <a:spLocks noGrp="1" noChangeArrowheads="1"/>
          </p:cNvSpPr>
          <p:nvPr>
            <p:ph type="hdr" sz="quarter"/>
          </p:nvPr>
        </p:nvSpPr>
        <p:spPr>
          <a:noFill/>
        </p:spPr>
        <p:txBody>
          <a:bodyPr/>
          <a:lstStyle/>
          <a:p>
            <a:endParaRPr lang="en-US" smtClean="0"/>
          </a:p>
          <a:p>
            <a:r>
              <a:rPr lang="en-US" smtClean="0"/>
              <a:t>     </a:t>
            </a:r>
            <a:r>
              <a:rPr lang="es-ES_tradnl" smtClean="0"/>
              <a:t>Prácticas seguras con relación al plomo</a:t>
            </a:r>
            <a:r>
              <a:rPr lang="en-US" smtClean="0"/>
              <a:t> en labores de renovación, reparación y pintura</a:t>
            </a:r>
          </a:p>
        </p:txBody>
      </p:sp>
      <p:sp>
        <p:nvSpPr>
          <p:cNvPr id="36868" name="Rectangle 13"/>
          <p:cNvSpPr>
            <a:spLocks noGrp="1" noChangeArrowheads="1"/>
          </p:cNvSpPr>
          <p:nvPr>
            <p:ph type="dt" sz="quarter" idx="1"/>
          </p:nvPr>
        </p:nvSpPr>
        <p:spPr>
          <a:noFill/>
        </p:spPr>
        <p:txBody>
          <a:bodyPr/>
          <a:lstStyle/>
          <a:p>
            <a:r>
              <a:rPr lang="en-US" smtClean="0"/>
              <a:t>Octubre de 2011</a:t>
            </a:r>
          </a:p>
        </p:txBody>
      </p:sp>
      <p:sp>
        <p:nvSpPr>
          <p:cNvPr id="36869" name="Rectangle 4"/>
          <p:cNvSpPr>
            <a:spLocks noGrp="1" noRot="1" noChangeAspect="1" noChangeArrowheads="1" noTextEdit="1"/>
          </p:cNvSpPr>
          <p:nvPr>
            <p:ph type="sldImg"/>
          </p:nvPr>
        </p:nvSpPr>
        <p:spPr>
          <a:ln/>
        </p:spPr>
      </p:sp>
      <p:sp>
        <p:nvSpPr>
          <p:cNvPr id="36870" name="Rectangle 5"/>
          <p:cNvSpPr>
            <a:spLocks noGrp="1" noChangeArrowheads="1"/>
          </p:cNvSpPr>
          <p:nvPr>
            <p:ph type="body" idx="1"/>
          </p:nvPr>
        </p:nvSpPr>
        <p:spPr>
          <a:noFill/>
          <a:ln/>
        </p:spPr>
        <p:txBody>
          <a:bodyPr/>
          <a:lstStyle/>
          <a:p>
            <a:r>
              <a:rPr lang="en-US" smtClean="0">
                <a:solidFill>
                  <a:srgbClr val="000000"/>
                </a:solidFill>
                <a:cs typeface="Arial" charset="0"/>
                <a:sym typeface="Times New Roman" pitchFamily="18" charset="0"/>
              </a:rPr>
              <a:t>Ahora sabe cómo </a:t>
            </a:r>
            <a:r>
              <a:rPr lang="es-ES_tradnl" smtClean="0">
                <a:solidFill>
                  <a:srgbClr val="000000"/>
                </a:solidFill>
                <a:cs typeface="Arial" charset="0"/>
                <a:sym typeface="Times New Roman" pitchFamily="18" charset="0"/>
              </a:rPr>
              <a:t>preparar </a:t>
            </a:r>
            <a:r>
              <a:rPr lang="en-US" smtClean="0">
                <a:solidFill>
                  <a:srgbClr val="000000"/>
                </a:solidFill>
                <a:cs typeface="Arial" charset="0"/>
                <a:sym typeface="Times New Roman" pitchFamily="18" charset="0"/>
              </a:rPr>
              <a:t>un trabajo. En el siguiente módulo analizaremos la realización de las prácticas laborales de seguras con el plomo durante el trabajo.</a:t>
            </a:r>
          </a:p>
        </p:txBody>
      </p:sp>
    </p:spTree>
    <p:extLst>
      <p:ext uri="{BB962C8B-B14F-4D97-AF65-F5344CB8AC3E}">
        <p14:creationId xmlns:p14="http://schemas.microsoft.com/office/powerpoint/2010/main" val="6463318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 en labores de renovación, reparación y pintura</a:t>
            </a:r>
          </a:p>
        </p:txBody>
      </p:sp>
      <p:sp>
        <p:nvSpPr>
          <p:cNvPr id="12291" name="Rectangle 7"/>
          <p:cNvSpPr>
            <a:spLocks noGrp="1" noChangeArrowheads="1"/>
          </p:cNvSpPr>
          <p:nvPr>
            <p:ph type="sldNum" sz="quarter" idx="5"/>
          </p:nvPr>
        </p:nvSpPr>
        <p:spPr>
          <a:noFill/>
        </p:spPr>
        <p:txBody>
          <a:bodyPr/>
          <a:lstStyle/>
          <a:p>
            <a:r>
              <a:rPr lang="en-US" smtClean="0"/>
              <a:t>5-</a:t>
            </a:r>
            <a:fld id="{7D369F8A-939D-4E1B-936D-3B01716A8AD2}" type="slidenum">
              <a:rPr lang="en-US" smtClean="0"/>
              <a:pPr/>
              <a:t>59</a:t>
            </a:fld>
            <a:endParaRPr lang="en-US" smtClean="0"/>
          </a:p>
        </p:txBody>
      </p:sp>
      <p:sp>
        <p:nvSpPr>
          <p:cNvPr id="12292" name="Rectangle 8"/>
          <p:cNvSpPr>
            <a:spLocks noGrp="1" noChangeArrowheads="1"/>
          </p:cNvSpPr>
          <p:nvPr>
            <p:ph type="dt" sz="quarter" idx="1"/>
          </p:nvPr>
        </p:nvSpPr>
        <p:spPr>
          <a:noFill/>
        </p:spPr>
        <p:txBody>
          <a:bodyPr/>
          <a:lstStyle/>
          <a:p>
            <a:r>
              <a:rPr lang="en-US" smtClean="0"/>
              <a:t>Octubre de 2011</a:t>
            </a:r>
          </a:p>
        </p:txBody>
      </p:sp>
      <p:sp>
        <p:nvSpPr>
          <p:cNvPr id="12293" name="Rectangle 2"/>
          <p:cNvSpPr>
            <a:spLocks noGrp="1" noRot="1" noChangeAspect="1" noChangeArrowheads="1" noTextEdit="1"/>
          </p:cNvSpPr>
          <p:nvPr>
            <p:ph type="sldImg"/>
          </p:nvPr>
        </p:nvSpPr>
        <p:spPr>
          <a:xfrm>
            <a:off x="1143000" y="685800"/>
            <a:ext cx="4800600" cy="3600450"/>
          </a:xfrm>
          <a:ln/>
        </p:spPr>
      </p:sp>
      <p:sp>
        <p:nvSpPr>
          <p:cNvPr id="12294" name="Rectangle 3"/>
          <p:cNvSpPr>
            <a:spLocks noGrp="1" noChangeArrowheads="1"/>
          </p:cNvSpPr>
          <p:nvPr>
            <p:ph type="body" idx="1"/>
          </p:nvPr>
        </p:nvSpPr>
        <p:spPr>
          <a:xfrm>
            <a:off x="685800" y="4495800"/>
            <a:ext cx="5978525" cy="4224338"/>
          </a:xfrm>
          <a:noFill/>
          <a:ln/>
        </p:spPr>
        <p:txBody>
          <a:bodyPr/>
          <a:lstStyle/>
          <a:p>
            <a:pPr>
              <a:spcBef>
                <a:spcPct val="10000"/>
              </a:spcBef>
            </a:pPr>
            <a:r>
              <a:rPr lang="en-US" b="1" smtClean="0">
                <a:solidFill>
                  <a:srgbClr val="000000"/>
                </a:solidFill>
                <a:cs typeface="Times New Roman" pitchFamily="18" charset="0"/>
                <a:sym typeface="Times New Roman" pitchFamily="18" charset="0"/>
              </a:rPr>
              <a:t>Requisitos en la regla RRP de la EPA:</a:t>
            </a:r>
          </a:p>
          <a:p>
            <a:pPr>
              <a:spcBef>
                <a:spcPct val="10000"/>
              </a:spcBef>
            </a:pPr>
            <a:endParaRPr lang="en-US" b="1" smtClean="0">
              <a:solidFill>
                <a:srgbClr val="000000"/>
              </a:solidFill>
              <a:cs typeface="Times New Roman" pitchFamily="18" charset="0"/>
              <a:sym typeface="Times New Roman" pitchFamily="18" charset="0"/>
            </a:endParaRPr>
          </a:p>
          <a:p>
            <a:pPr>
              <a:spcBef>
                <a:spcPct val="10000"/>
              </a:spcBef>
            </a:pPr>
            <a:r>
              <a:rPr lang="en-US" sz="1000" b="1" smtClean="0">
                <a:solidFill>
                  <a:srgbClr val="000000"/>
                </a:solidFill>
                <a:cs typeface="Times New Roman" pitchFamily="18" charset="0"/>
                <a:sym typeface="Times New Roman" pitchFamily="18" charset="0"/>
              </a:rPr>
              <a:t>La regla RRP proh</a:t>
            </a:r>
            <a:r>
              <a:rPr lang="en-US" sz="1000" b="1" smtClean="0">
                <a:solidFill>
                  <a:srgbClr val="000000"/>
                </a:solidFill>
                <a:latin typeface="Times New Roman" pitchFamily="18" charset="0"/>
                <a:cs typeface="Times New Roman" pitchFamily="18" charset="0"/>
                <a:sym typeface="Times New Roman" pitchFamily="18" charset="0"/>
              </a:rPr>
              <a:t>í</a:t>
            </a:r>
            <a:r>
              <a:rPr lang="en-US" sz="1000" b="1" smtClean="0">
                <a:solidFill>
                  <a:srgbClr val="000000"/>
                </a:solidFill>
                <a:cs typeface="Times New Roman" pitchFamily="18" charset="0"/>
                <a:sym typeface="Times New Roman" pitchFamily="18" charset="0"/>
              </a:rPr>
              <a:t>be el uso de ciertas pr</a:t>
            </a:r>
            <a:r>
              <a:rPr lang="en-US" sz="1000" b="1" smtClean="0">
                <a:solidFill>
                  <a:srgbClr val="000000"/>
                </a:solidFill>
                <a:latin typeface="Times New Roman" pitchFamily="18" charset="0"/>
                <a:cs typeface="Times New Roman" pitchFamily="18" charset="0"/>
                <a:sym typeface="Times New Roman" pitchFamily="18" charset="0"/>
              </a:rPr>
              <a:t>á</a:t>
            </a:r>
            <a:r>
              <a:rPr lang="en-US" sz="1000" b="1" smtClean="0">
                <a:solidFill>
                  <a:srgbClr val="000000"/>
                </a:solidFill>
                <a:cs typeface="Times New Roman" pitchFamily="18" charset="0"/>
                <a:sym typeface="Times New Roman" pitchFamily="18" charset="0"/>
              </a:rPr>
              <a:t>cticas. En este m</a:t>
            </a:r>
            <a:r>
              <a:rPr lang="en-US" sz="1000" b="1" smtClean="0">
                <a:solidFill>
                  <a:srgbClr val="000000"/>
                </a:solidFill>
                <a:latin typeface="Times New Roman" pitchFamily="18" charset="0"/>
                <a:cs typeface="Times New Roman" pitchFamily="18" charset="0"/>
                <a:sym typeface="Times New Roman" pitchFamily="18" charset="0"/>
              </a:rPr>
              <a:t>ó</a:t>
            </a:r>
            <a:r>
              <a:rPr lang="en-US" sz="1000" b="1" smtClean="0">
                <a:solidFill>
                  <a:srgbClr val="000000"/>
                </a:solidFill>
                <a:cs typeface="Times New Roman" pitchFamily="18" charset="0"/>
                <a:sym typeface="Times New Roman" pitchFamily="18" charset="0"/>
              </a:rPr>
              <a:t>dulo se analizan estas pr</a:t>
            </a:r>
            <a:r>
              <a:rPr lang="en-US" sz="1000" b="1" smtClean="0">
                <a:solidFill>
                  <a:srgbClr val="000000"/>
                </a:solidFill>
                <a:latin typeface="Times New Roman" pitchFamily="18" charset="0"/>
                <a:cs typeface="Times New Roman" pitchFamily="18" charset="0"/>
                <a:sym typeface="Times New Roman" pitchFamily="18" charset="0"/>
              </a:rPr>
              <a:t>á</a:t>
            </a:r>
            <a:r>
              <a:rPr lang="en-US" sz="1000" b="1" smtClean="0">
                <a:solidFill>
                  <a:srgbClr val="000000"/>
                </a:solidFill>
                <a:cs typeface="Times New Roman" pitchFamily="18" charset="0"/>
                <a:sym typeface="Times New Roman" pitchFamily="18" charset="0"/>
              </a:rPr>
              <a:t>cticas prohibidas. Adem</a:t>
            </a:r>
            <a:r>
              <a:rPr lang="en-US" sz="1000" b="1" smtClean="0">
                <a:solidFill>
                  <a:srgbClr val="000000"/>
                </a:solidFill>
                <a:latin typeface="Times New Roman" pitchFamily="18" charset="0"/>
                <a:cs typeface="Times New Roman" pitchFamily="18" charset="0"/>
                <a:sym typeface="Times New Roman" pitchFamily="18" charset="0"/>
              </a:rPr>
              <a:t>á</a:t>
            </a:r>
            <a:r>
              <a:rPr lang="en-US" sz="1000" b="1" smtClean="0">
                <a:solidFill>
                  <a:srgbClr val="000000"/>
                </a:solidFill>
                <a:cs typeface="Times New Roman" pitchFamily="18" charset="0"/>
                <a:sym typeface="Times New Roman" pitchFamily="18" charset="0"/>
              </a:rPr>
              <a:t>s, contiene recomendaciones sobre c</a:t>
            </a:r>
            <a:r>
              <a:rPr lang="en-US" sz="1000" b="1" smtClean="0">
                <a:solidFill>
                  <a:srgbClr val="000000"/>
                </a:solidFill>
                <a:latin typeface="Times New Roman" pitchFamily="18" charset="0"/>
                <a:cs typeface="Times New Roman" pitchFamily="18" charset="0"/>
                <a:sym typeface="Times New Roman" pitchFamily="18" charset="0"/>
              </a:rPr>
              <a:t>ó</a:t>
            </a:r>
            <a:r>
              <a:rPr lang="en-US" sz="1000" b="1" smtClean="0">
                <a:solidFill>
                  <a:srgbClr val="000000"/>
                </a:solidFill>
                <a:cs typeface="Times New Roman" pitchFamily="18" charset="0"/>
                <a:sym typeface="Times New Roman" pitchFamily="18" charset="0"/>
              </a:rPr>
              <a:t>mo reducir el polvo durante las actividades de trabajo que no se requieren o no se incluyen de manera espec</a:t>
            </a:r>
            <a:r>
              <a:rPr lang="en-US" sz="1000" b="1" smtClean="0">
                <a:solidFill>
                  <a:srgbClr val="000000"/>
                </a:solidFill>
                <a:latin typeface="Times New Roman" pitchFamily="18" charset="0"/>
                <a:cs typeface="Times New Roman" pitchFamily="18" charset="0"/>
                <a:sym typeface="Times New Roman" pitchFamily="18" charset="0"/>
              </a:rPr>
              <a:t>í</a:t>
            </a:r>
            <a:r>
              <a:rPr lang="en-US" sz="1000" b="1" smtClean="0">
                <a:solidFill>
                  <a:srgbClr val="000000"/>
                </a:solidFill>
                <a:cs typeface="Times New Roman" pitchFamily="18" charset="0"/>
                <a:sym typeface="Times New Roman" pitchFamily="18" charset="0"/>
              </a:rPr>
              <a:t>fica en la regla RRP.</a:t>
            </a:r>
            <a:r>
              <a:rPr lang="en-US" sz="1000" smtClean="0">
                <a:solidFill>
                  <a:srgbClr val="000000"/>
                </a:solidFill>
                <a:cs typeface="Times New Roman" pitchFamily="18" charset="0"/>
                <a:sym typeface="Times New Roman" pitchFamily="18" charset="0"/>
              </a:rPr>
              <a:t> Las pr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cticas que </a:t>
            </a:r>
            <a:r>
              <a:rPr lang="es-ES_tradnl" sz="1000" smtClean="0">
                <a:solidFill>
                  <a:srgbClr val="000000"/>
                </a:solidFill>
                <a:cs typeface="Times New Roman" pitchFamily="18" charset="0"/>
                <a:sym typeface="Times New Roman" pitchFamily="18" charset="0"/>
              </a:rPr>
              <a:t>decida</a:t>
            </a:r>
            <a:r>
              <a:rPr lang="en-US" sz="1000" smtClean="0">
                <a:solidFill>
                  <a:srgbClr val="000000"/>
                </a:solidFill>
                <a:cs typeface="Times New Roman" pitchFamily="18" charset="0"/>
                <a:sym typeface="Times New Roman" pitchFamily="18" charset="0"/>
              </a:rPr>
              <a:t> usar en el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rea de trabajo contenida no deben incluir pr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cticas prohibidas. Salvo lo mencionado anteriormente, tiene plena libertad de usar las pr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cticas que desee para finalizar el trabajo, siempre y cuando el polvo y los escombros gener</a:t>
            </a:r>
            <a:r>
              <a:rPr lang="es-ES_tradnl" sz="1000" smtClean="0">
                <a:solidFill>
                  <a:srgbClr val="000000"/>
                </a:solidFill>
                <a:cs typeface="Times New Roman" pitchFamily="18" charset="0"/>
                <a:sym typeface="Times New Roman" pitchFamily="18" charset="0"/>
              </a:rPr>
              <a:t>ados</a:t>
            </a:r>
            <a:r>
              <a:rPr lang="en-US" sz="1000" smtClean="0">
                <a:solidFill>
                  <a:srgbClr val="000000"/>
                </a:solidFill>
                <a:cs typeface="Times New Roman" pitchFamily="18" charset="0"/>
                <a:sym typeface="Times New Roman" pitchFamily="18" charset="0"/>
              </a:rPr>
              <a:t> se mantengan en el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rea de trabajo y no se desplacen a otras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reas o propiedades. Las recomendaciones en esta secci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le ayudar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n a reducir la cantidad de polvo genera</a:t>
            </a:r>
            <a:r>
              <a:rPr lang="es-ES_tradnl" sz="1000" smtClean="0">
                <a:solidFill>
                  <a:srgbClr val="000000"/>
                </a:solidFill>
                <a:cs typeface="Times New Roman" pitchFamily="18" charset="0"/>
                <a:sym typeface="Times New Roman" pitchFamily="18" charset="0"/>
              </a:rPr>
              <a:t>da</a:t>
            </a:r>
            <a:r>
              <a:rPr lang="en-US" sz="1000" smtClean="0">
                <a:solidFill>
                  <a:srgbClr val="000000"/>
                </a:solidFill>
                <a:cs typeface="Times New Roman" pitchFamily="18" charset="0"/>
                <a:sym typeface="Times New Roman" pitchFamily="18" charset="0"/>
              </a:rPr>
              <a:t> durante el trabajo. La reducci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 polvo en el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rea de trabajo har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 que el lugar de trabajo sea 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s seguro para los empleados y que la limpieza sea 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s f</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cil.</a:t>
            </a:r>
          </a:p>
          <a:p>
            <a:pPr>
              <a:spcBef>
                <a:spcPct val="10000"/>
              </a:spcBef>
            </a:pPr>
            <a:endParaRPr lang="en-US" sz="1000" smtClean="0">
              <a:solidFill>
                <a:srgbClr val="000000"/>
              </a:solidFill>
              <a:cs typeface="Times New Roman" pitchFamily="18" charset="0"/>
              <a:sym typeface="Times New Roman" pitchFamily="18" charset="0"/>
            </a:endParaRPr>
          </a:p>
          <a:p>
            <a:pPr>
              <a:spcBef>
                <a:spcPct val="10000"/>
              </a:spcBef>
            </a:pPr>
            <a:r>
              <a:rPr lang="en-US" b="1" smtClean="0">
                <a:solidFill>
                  <a:srgbClr val="000000"/>
                </a:solidFill>
                <a:cs typeface="Times New Roman" pitchFamily="18" charset="0"/>
                <a:sym typeface="Times New Roman" pitchFamily="18" charset="0"/>
              </a:rPr>
              <a:t>Al finalizar este m</a:t>
            </a:r>
            <a:r>
              <a:rPr lang="en-US" b="1" smtClean="0">
                <a:solidFill>
                  <a:srgbClr val="000000"/>
                </a:solidFill>
                <a:latin typeface="Times New Roman" pitchFamily="18" charset="0"/>
                <a:cs typeface="Times New Roman" pitchFamily="18" charset="0"/>
                <a:sym typeface="Times New Roman" pitchFamily="18" charset="0"/>
              </a:rPr>
              <a:t>ó</a:t>
            </a:r>
            <a:r>
              <a:rPr lang="en-US" b="1" smtClean="0">
                <a:solidFill>
                  <a:srgbClr val="000000"/>
                </a:solidFill>
                <a:cs typeface="Times New Roman" pitchFamily="18" charset="0"/>
                <a:sym typeface="Times New Roman" pitchFamily="18" charset="0"/>
              </a:rPr>
              <a:t>dulo </a:t>
            </a:r>
            <a:r>
              <a:rPr lang="es-ES_tradnl" b="1" smtClean="0">
                <a:solidFill>
                  <a:srgbClr val="000000"/>
                </a:solidFill>
                <a:cs typeface="Times New Roman" pitchFamily="18" charset="0"/>
                <a:sym typeface="Times New Roman" pitchFamily="18" charset="0"/>
              </a:rPr>
              <a:t>sabr</a:t>
            </a:r>
            <a:r>
              <a:rPr lang="es-ES_tradnl" b="1" smtClean="0">
                <a:solidFill>
                  <a:srgbClr val="000000"/>
                </a:solidFill>
                <a:latin typeface="Times New Roman" pitchFamily="18" charset="0"/>
                <a:cs typeface="Times New Roman" pitchFamily="18" charset="0"/>
                <a:sym typeface="Times New Roman" pitchFamily="18" charset="0"/>
              </a:rPr>
              <a:t>á</a:t>
            </a:r>
            <a:r>
              <a:rPr lang="en-US" b="1" smtClean="0">
                <a:solidFill>
                  <a:srgbClr val="000000"/>
                </a:solidFill>
                <a:cs typeface="Times New Roman" pitchFamily="18" charset="0"/>
                <a:sym typeface="Times New Roman" pitchFamily="18" charset="0"/>
              </a:rPr>
              <a:t>:</a:t>
            </a:r>
          </a:p>
          <a:p>
            <a:pPr marL="228600" lvl="1" indent="-114300">
              <a:spcBef>
                <a:spcPct val="10000"/>
              </a:spcBef>
              <a:buFontTx/>
              <a:buChar char="•"/>
            </a:pPr>
            <a:r>
              <a:rPr lang="en-US" smtClean="0">
                <a:solidFill>
                  <a:srgbClr val="000000"/>
                </a:solidFill>
                <a:cs typeface="Times New Roman" pitchFamily="18" charset="0"/>
                <a:sym typeface="Times New Roman" pitchFamily="18" charset="0"/>
              </a:rPr>
              <a:t>Qu</a:t>
            </a:r>
            <a:r>
              <a:rPr lang="en-US" smtClean="0">
                <a:solidFill>
                  <a:srgbClr val="000000"/>
                </a:solidFill>
                <a:latin typeface="Times New Roman" pitchFamily="18" charset="0"/>
                <a:cs typeface="Times New Roman" pitchFamily="18" charset="0"/>
                <a:sym typeface="Times New Roman" pitchFamily="18" charset="0"/>
              </a:rPr>
              <a:t>é</a:t>
            </a:r>
            <a:r>
              <a:rPr lang="en-US" smtClean="0">
                <a:solidFill>
                  <a:srgbClr val="000000"/>
                </a:solidFill>
                <a:cs typeface="Times New Roman" pitchFamily="18" charset="0"/>
                <a:sym typeface="Times New Roman" pitchFamily="18" charset="0"/>
              </a:rPr>
              <a:t> pr</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cticas de trabajo se proh</a:t>
            </a:r>
            <a:r>
              <a:rPr lang="en-US" smtClean="0">
                <a:solidFill>
                  <a:srgbClr val="000000"/>
                </a:solidFill>
                <a:latin typeface="Times New Roman" pitchFamily="18" charset="0"/>
                <a:cs typeface="Times New Roman" pitchFamily="18" charset="0"/>
                <a:sym typeface="Times New Roman" pitchFamily="18" charset="0"/>
              </a:rPr>
              <a:t>í</a:t>
            </a:r>
            <a:r>
              <a:rPr lang="en-US" smtClean="0">
                <a:solidFill>
                  <a:srgbClr val="000000"/>
                </a:solidFill>
                <a:cs typeface="Times New Roman" pitchFamily="18" charset="0"/>
                <a:sym typeface="Times New Roman" pitchFamily="18" charset="0"/>
              </a:rPr>
              <a:t>ben en la regla RRP, debido a que producen cantidades peligrosas de polvo y c</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scaras de pintura. </a:t>
            </a:r>
          </a:p>
          <a:p>
            <a:pPr marL="228600" lvl="1" indent="-114300">
              <a:spcBef>
                <a:spcPct val="10000"/>
              </a:spcBef>
              <a:buFontTx/>
              <a:buChar char="•"/>
            </a:pPr>
            <a:r>
              <a:rPr lang="en-US" smtClean="0">
                <a:solidFill>
                  <a:srgbClr val="000000"/>
                </a:solidFill>
                <a:cs typeface="Times New Roman" pitchFamily="18" charset="0"/>
                <a:sym typeface="Times New Roman" pitchFamily="18" charset="0"/>
              </a:rPr>
              <a:t>Qu</a:t>
            </a:r>
            <a:r>
              <a:rPr lang="en-US" smtClean="0">
                <a:solidFill>
                  <a:srgbClr val="000000"/>
                </a:solidFill>
                <a:latin typeface="Times New Roman" pitchFamily="18" charset="0"/>
                <a:cs typeface="Times New Roman" pitchFamily="18" charset="0"/>
                <a:sym typeface="Times New Roman" pitchFamily="18" charset="0"/>
              </a:rPr>
              <a:t>é</a:t>
            </a:r>
            <a:r>
              <a:rPr lang="en-US" smtClean="0">
                <a:solidFill>
                  <a:srgbClr val="000000"/>
                </a:solidFill>
                <a:cs typeface="Times New Roman" pitchFamily="18" charset="0"/>
                <a:sym typeface="Times New Roman" pitchFamily="18" charset="0"/>
              </a:rPr>
              <a:t> pr</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cticas </a:t>
            </a:r>
            <a:r>
              <a:rPr lang="es-ES_tradnl" smtClean="0">
                <a:solidFill>
                  <a:srgbClr val="000000"/>
                </a:solidFill>
                <a:cs typeface="Times New Roman" pitchFamily="18" charset="0"/>
                <a:sym typeface="Times New Roman" pitchFamily="18" charset="0"/>
              </a:rPr>
              <a:t>debe </a:t>
            </a:r>
            <a:r>
              <a:rPr lang="en-US" smtClean="0">
                <a:solidFill>
                  <a:srgbClr val="000000"/>
                </a:solidFill>
                <a:cs typeface="Times New Roman" pitchFamily="18" charset="0"/>
                <a:sym typeface="Times New Roman" pitchFamily="18" charset="0"/>
              </a:rPr>
              <a:t>usar para controlar el polvo, los escombros o las c</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scaras de pintura; y</a:t>
            </a:r>
          </a:p>
          <a:p>
            <a:pPr marL="228600" lvl="1" indent="-114300">
              <a:spcBef>
                <a:spcPct val="10000"/>
              </a:spcBef>
              <a:buFontTx/>
              <a:buChar char="•"/>
            </a:pPr>
            <a:r>
              <a:rPr lang="en-US" smtClean="0">
                <a:solidFill>
                  <a:srgbClr val="000000"/>
                </a:solidFill>
                <a:cs typeface="Times New Roman" pitchFamily="18" charset="0"/>
                <a:sym typeface="Times New Roman" pitchFamily="18" charset="0"/>
              </a:rPr>
              <a:t>Qu</a:t>
            </a:r>
            <a:r>
              <a:rPr lang="en-US" smtClean="0">
                <a:solidFill>
                  <a:srgbClr val="000000"/>
                </a:solidFill>
                <a:latin typeface="Times New Roman" pitchFamily="18" charset="0"/>
                <a:cs typeface="Times New Roman" pitchFamily="18" charset="0"/>
                <a:sym typeface="Times New Roman" pitchFamily="18" charset="0"/>
              </a:rPr>
              <a:t>é</a:t>
            </a:r>
            <a:r>
              <a:rPr lang="en-US" smtClean="0">
                <a:solidFill>
                  <a:srgbClr val="000000"/>
                </a:solidFill>
                <a:cs typeface="Times New Roman" pitchFamily="18" charset="0"/>
                <a:sym typeface="Times New Roman" pitchFamily="18" charset="0"/>
              </a:rPr>
              <a:t> herramientas necesitar</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a:t>
            </a:r>
          </a:p>
        </p:txBody>
      </p:sp>
    </p:spTree>
    <p:extLst>
      <p:ext uri="{BB962C8B-B14F-4D97-AF65-F5344CB8AC3E}">
        <p14:creationId xmlns:p14="http://schemas.microsoft.com/office/powerpoint/2010/main" val="23851114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 en labores de renovación, reparación y pintura</a:t>
            </a:r>
          </a:p>
        </p:txBody>
      </p:sp>
      <p:sp>
        <p:nvSpPr>
          <p:cNvPr id="13315" name="Rectangle 7"/>
          <p:cNvSpPr>
            <a:spLocks noGrp="1" noChangeArrowheads="1"/>
          </p:cNvSpPr>
          <p:nvPr>
            <p:ph type="sldNum" sz="quarter" idx="5"/>
          </p:nvPr>
        </p:nvSpPr>
        <p:spPr>
          <a:noFill/>
        </p:spPr>
        <p:txBody>
          <a:bodyPr/>
          <a:lstStyle/>
          <a:p>
            <a:r>
              <a:rPr lang="en-US" smtClean="0"/>
              <a:t>5-</a:t>
            </a:r>
            <a:fld id="{44B03C08-8589-485E-BA50-D95872DC334F}" type="slidenum">
              <a:rPr lang="en-US" smtClean="0"/>
              <a:pPr/>
              <a:t>60</a:t>
            </a:fld>
            <a:endParaRPr lang="en-US" smtClean="0"/>
          </a:p>
        </p:txBody>
      </p:sp>
      <p:sp>
        <p:nvSpPr>
          <p:cNvPr id="13316" name="Rectangle 8"/>
          <p:cNvSpPr>
            <a:spLocks noGrp="1" noChangeArrowheads="1"/>
          </p:cNvSpPr>
          <p:nvPr>
            <p:ph type="dt" sz="quarter" idx="1"/>
          </p:nvPr>
        </p:nvSpPr>
        <p:spPr>
          <a:noFill/>
        </p:spPr>
        <p:txBody>
          <a:bodyPr/>
          <a:lstStyle/>
          <a:p>
            <a:r>
              <a:rPr lang="en-US" smtClean="0"/>
              <a:t>Octubre de 2011</a:t>
            </a:r>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xfrm>
            <a:off x="687388" y="4572000"/>
            <a:ext cx="5899150" cy="4319588"/>
          </a:xfrm>
          <a:noFill/>
          <a:ln/>
        </p:spPr>
        <p:txBody>
          <a:bodyPr/>
          <a:lstStyle/>
          <a:p>
            <a:r>
              <a:rPr lang="en-US" sz="1000" smtClean="0">
                <a:solidFill>
                  <a:srgbClr val="000000"/>
                </a:solidFill>
                <a:cs typeface="Times New Roman" pitchFamily="18" charset="0"/>
                <a:sym typeface="Times New Roman" pitchFamily="18" charset="0"/>
              </a:rPr>
              <a:t>Los datos previos forman parte del informe </a:t>
            </a:r>
            <a:r>
              <a:rPr lang="en-US" sz="1000" i="1" smtClean="0">
                <a:solidFill>
                  <a:srgbClr val="000000"/>
                </a:solidFill>
                <a:cs typeface="Times New Roman" pitchFamily="18" charset="0"/>
                <a:sym typeface="Times New Roman" pitchFamily="18" charset="0"/>
              </a:rPr>
              <a:t>Lead Exposure Associated with Renovation and Remodeling Activities: Summary Report</a:t>
            </a:r>
            <a:r>
              <a:rPr lang="en-US" sz="1000" smtClean="0">
                <a:solidFill>
                  <a:srgbClr val="000000"/>
                </a:solidFill>
                <a:cs typeface="Times New Roman" pitchFamily="18" charset="0"/>
                <a:sym typeface="Times New Roman" pitchFamily="18" charset="0"/>
              </a:rPr>
              <a:t> (Exposici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al plomo </a:t>
            </a:r>
            <a:r>
              <a:rPr lang="es-ES_tradnl" sz="1000" smtClean="0">
                <a:solidFill>
                  <a:srgbClr val="000000"/>
                </a:solidFill>
                <a:cs typeface="Times New Roman" pitchFamily="18" charset="0"/>
                <a:sym typeface="Times New Roman" pitchFamily="18" charset="0"/>
              </a:rPr>
              <a:t>relacionada </a:t>
            </a:r>
            <a:r>
              <a:rPr lang="en-US" sz="1000" smtClean="0">
                <a:solidFill>
                  <a:srgbClr val="000000"/>
                </a:solidFill>
                <a:cs typeface="Times New Roman" pitchFamily="18" charset="0"/>
                <a:sym typeface="Times New Roman" pitchFamily="18" charset="0"/>
              </a:rPr>
              <a:t>con las actividades de renovaci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y remodelaci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Informe de resumen), preparado por Battelle para la Agencia de Protecci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Ambiental de los Estados Unidos en mayo de 1997, EPA 747-R-96-005.</a:t>
            </a:r>
          </a:p>
          <a:p>
            <a:endParaRPr lang="en-US" sz="1000" smtClean="0">
              <a:solidFill>
                <a:srgbClr val="000000"/>
              </a:solidFill>
              <a:cs typeface="Times New Roman" pitchFamily="18" charset="0"/>
              <a:sym typeface="Times New Roman" pitchFamily="18" charset="0"/>
            </a:endParaRPr>
          </a:p>
          <a:p>
            <a:r>
              <a:rPr lang="en-US" b="1" smtClean="0">
                <a:solidFill>
                  <a:srgbClr val="000000"/>
                </a:solidFill>
                <a:latin typeface="Times New Roman" pitchFamily="18" charset="0"/>
                <a:cs typeface="Times New Roman" pitchFamily="18" charset="0"/>
                <a:sym typeface="Times New Roman" pitchFamily="18" charset="0"/>
              </a:rPr>
              <a:t>¡</a:t>
            </a:r>
            <a:r>
              <a:rPr lang="en-US" b="1" smtClean="0">
                <a:solidFill>
                  <a:srgbClr val="000000"/>
                </a:solidFill>
                <a:cs typeface="Times New Roman" pitchFamily="18" charset="0"/>
                <a:sym typeface="Times New Roman" pitchFamily="18" charset="0"/>
              </a:rPr>
              <a:t>Las pr</a:t>
            </a:r>
            <a:r>
              <a:rPr lang="en-US" b="1" smtClean="0">
                <a:solidFill>
                  <a:srgbClr val="000000"/>
                </a:solidFill>
                <a:latin typeface="Times New Roman" pitchFamily="18" charset="0"/>
                <a:cs typeface="Times New Roman" pitchFamily="18" charset="0"/>
                <a:sym typeface="Times New Roman" pitchFamily="18" charset="0"/>
              </a:rPr>
              <a:t>á</a:t>
            </a:r>
            <a:r>
              <a:rPr lang="en-US" b="1" smtClean="0">
                <a:solidFill>
                  <a:srgbClr val="000000"/>
                </a:solidFill>
                <a:cs typeface="Times New Roman" pitchFamily="18" charset="0"/>
                <a:sym typeface="Times New Roman" pitchFamily="18" charset="0"/>
              </a:rPr>
              <a:t>cticas de trabajo tradicionales generan cantidades de polvo m</a:t>
            </a:r>
            <a:r>
              <a:rPr lang="en-US" b="1" smtClean="0">
                <a:solidFill>
                  <a:srgbClr val="000000"/>
                </a:solidFill>
                <a:latin typeface="Times New Roman" pitchFamily="18" charset="0"/>
                <a:cs typeface="Times New Roman" pitchFamily="18" charset="0"/>
                <a:sym typeface="Times New Roman" pitchFamily="18" charset="0"/>
              </a:rPr>
              <a:t>á</a:t>
            </a:r>
            <a:r>
              <a:rPr lang="en-US" b="1" smtClean="0">
                <a:solidFill>
                  <a:srgbClr val="000000"/>
                </a:solidFill>
                <a:cs typeface="Times New Roman" pitchFamily="18" charset="0"/>
                <a:sym typeface="Times New Roman" pitchFamily="18" charset="0"/>
              </a:rPr>
              <a:t>s grandes!</a:t>
            </a:r>
          </a:p>
          <a:p>
            <a:pPr marL="342900" lvl="1" indent="-228600">
              <a:buFontTx/>
              <a:buChar char="•"/>
            </a:pPr>
            <a:r>
              <a:rPr lang="en-US" sz="900" smtClean="0">
                <a:solidFill>
                  <a:srgbClr val="000000"/>
                </a:solidFill>
                <a:cs typeface="Times New Roman" pitchFamily="18" charset="0"/>
                <a:sym typeface="Times New Roman" pitchFamily="18" charset="0"/>
              </a:rPr>
              <a:t>Esta tabla muestra las cantidades de polvo con plomo que se generan mediante tres pr</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cticas comunes de construcci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lijado manual, lijado el</a:t>
            </a:r>
            <a:r>
              <a:rPr lang="en-US" sz="900" smtClean="0">
                <a:solidFill>
                  <a:srgbClr val="000000"/>
                </a:solidFill>
                <a:latin typeface="Times New Roman" pitchFamily="18" charset="0"/>
                <a:cs typeface="Times New Roman" pitchFamily="18" charset="0"/>
                <a:sym typeface="Times New Roman" pitchFamily="18" charset="0"/>
              </a:rPr>
              <a:t>é</a:t>
            </a:r>
            <a:r>
              <a:rPr lang="en-US" sz="900" smtClean="0">
                <a:solidFill>
                  <a:srgbClr val="000000"/>
                </a:solidFill>
                <a:cs typeface="Times New Roman" pitchFamily="18" charset="0"/>
                <a:sym typeface="Times New Roman" pitchFamily="18" charset="0"/>
              </a:rPr>
              <a:t>ctrico y demolici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de interiores. </a:t>
            </a:r>
            <a:r>
              <a:rPr lang="en-US" sz="900" b="1" u="sng" smtClean="0">
                <a:solidFill>
                  <a:srgbClr val="000000"/>
                </a:solidFill>
                <a:cs typeface="Times New Roman" pitchFamily="18" charset="0"/>
                <a:sym typeface="Times New Roman" pitchFamily="18" charset="0"/>
              </a:rPr>
              <a:t>La regla RRP proh</a:t>
            </a:r>
            <a:r>
              <a:rPr lang="en-US" sz="900" b="1" u="sng" smtClean="0">
                <a:solidFill>
                  <a:srgbClr val="000000"/>
                </a:solidFill>
                <a:latin typeface="Times New Roman" pitchFamily="18" charset="0"/>
                <a:cs typeface="Times New Roman" pitchFamily="18" charset="0"/>
                <a:sym typeface="Times New Roman" pitchFamily="18" charset="0"/>
              </a:rPr>
              <a:t>í</a:t>
            </a:r>
            <a:r>
              <a:rPr lang="en-US" sz="900" b="1" u="sng" smtClean="0">
                <a:solidFill>
                  <a:srgbClr val="000000"/>
                </a:solidFill>
                <a:cs typeface="Times New Roman" pitchFamily="18" charset="0"/>
                <a:sym typeface="Times New Roman" pitchFamily="18" charset="0"/>
              </a:rPr>
              <a:t>be el uso de lijado, esmerilado, cepillado y corte el</a:t>
            </a:r>
            <a:r>
              <a:rPr lang="en-US" sz="900" b="1" u="sng" smtClean="0">
                <a:solidFill>
                  <a:srgbClr val="000000"/>
                </a:solidFill>
                <a:latin typeface="Times New Roman" pitchFamily="18" charset="0"/>
                <a:cs typeface="Times New Roman" pitchFamily="18" charset="0"/>
                <a:sym typeface="Times New Roman" pitchFamily="18" charset="0"/>
              </a:rPr>
              <a:t>é</a:t>
            </a:r>
            <a:r>
              <a:rPr lang="en-US" sz="900" b="1" u="sng" smtClean="0">
                <a:solidFill>
                  <a:srgbClr val="000000"/>
                </a:solidFill>
                <a:cs typeface="Times New Roman" pitchFamily="18" charset="0"/>
                <a:sym typeface="Times New Roman" pitchFamily="18" charset="0"/>
              </a:rPr>
              <a:t>ctrico sin contar con una ventilaci</a:t>
            </a:r>
            <a:r>
              <a:rPr lang="en-US" sz="900" b="1" u="sng" smtClean="0">
                <a:solidFill>
                  <a:srgbClr val="000000"/>
                </a:solidFill>
                <a:latin typeface="Times New Roman" pitchFamily="18" charset="0"/>
                <a:cs typeface="Times New Roman" pitchFamily="18" charset="0"/>
                <a:sym typeface="Times New Roman" pitchFamily="18" charset="0"/>
              </a:rPr>
              <a:t>ó</a:t>
            </a:r>
            <a:r>
              <a:rPr lang="en-US" sz="900" b="1" u="sng" smtClean="0">
                <a:solidFill>
                  <a:srgbClr val="000000"/>
                </a:solidFill>
                <a:cs typeface="Times New Roman" pitchFamily="18" charset="0"/>
                <a:sym typeface="Times New Roman" pitchFamily="18" charset="0"/>
              </a:rPr>
              <a:t>n de captura local con filtro HEPA, ya que estas pr</a:t>
            </a:r>
            <a:r>
              <a:rPr lang="en-US" sz="900" b="1" u="sng" smtClean="0">
                <a:solidFill>
                  <a:srgbClr val="000000"/>
                </a:solidFill>
                <a:latin typeface="Times New Roman" pitchFamily="18" charset="0"/>
                <a:cs typeface="Times New Roman" pitchFamily="18" charset="0"/>
                <a:sym typeface="Times New Roman" pitchFamily="18" charset="0"/>
              </a:rPr>
              <a:t>á</a:t>
            </a:r>
            <a:r>
              <a:rPr lang="en-US" sz="900" b="1" u="sng" smtClean="0">
                <a:solidFill>
                  <a:srgbClr val="000000"/>
                </a:solidFill>
                <a:cs typeface="Times New Roman" pitchFamily="18" charset="0"/>
                <a:sym typeface="Times New Roman" pitchFamily="18" charset="0"/>
              </a:rPr>
              <a:t>cticas producen mucho polvo.</a:t>
            </a:r>
          </a:p>
          <a:p>
            <a:pPr marL="342900" lvl="1" indent="-228600">
              <a:buFontTx/>
              <a:buChar char="•"/>
            </a:pPr>
            <a:r>
              <a:rPr lang="en-US" sz="900" smtClean="0">
                <a:solidFill>
                  <a:srgbClr val="000000"/>
                </a:solidFill>
                <a:cs typeface="Times New Roman" pitchFamily="18" charset="0"/>
                <a:sym typeface="Times New Roman" pitchFamily="18" charset="0"/>
              </a:rPr>
              <a:t>Al utilizar pr</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cticas de trabajo seguras, puede controlar y reducir considerablemente la cantidad de polvo  genera</a:t>
            </a:r>
            <a:r>
              <a:rPr lang="es-ES_tradnl" sz="900" smtClean="0">
                <a:solidFill>
                  <a:srgbClr val="000000"/>
                </a:solidFill>
                <a:cs typeface="Times New Roman" pitchFamily="18" charset="0"/>
                <a:sym typeface="Times New Roman" pitchFamily="18" charset="0"/>
              </a:rPr>
              <a:t>da</a:t>
            </a:r>
            <a:r>
              <a:rPr lang="en-US" sz="900" smtClean="0">
                <a:solidFill>
                  <a:srgbClr val="000000"/>
                </a:solidFill>
                <a:cs typeface="Times New Roman" pitchFamily="18" charset="0"/>
                <a:sym typeface="Times New Roman" pitchFamily="18" charset="0"/>
              </a:rPr>
              <a:t> en el trabajo. Es importante controlar el polvo con plomo en el lugar de origen, ya que el polvo que se </a:t>
            </a:r>
            <a:r>
              <a:rPr lang="es-ES_tradnl" sz="900" smtClean="0">
                <a:solidFill>
                  <a:srgbClr val="000000"/>
                </a:solidFill>
                <a:cs typeface="Times New Roman" pitchFamily="18" charset="0"/>
                <a:sym typeface="Times New Roman" pitchFamily="18" charset="0"/>
              </a:rPr>
              <a:t>desprende en el a</a:t>
            </a:r>
            <a:r>
              <a:rPr lang="en-US" sz="900" smtClean="0">
                <a:solidFill>
                  <a:srgbClr val="000000"/>
                </a:solidFill>
                <a:cs typeface="Times New Roman" pitchFamily="18" charset="0"/>
                <a:sym typeface="Times New Roman" pitchFamily="18" charset="0"/>
              </a:rPr>
              <a:t>ire se </a:t>
            </a:r>
            <a:r>
              <a:rPr lang="es-ES_tradnl" sz="900" smtClean="0">
                <a:solidFill>
                  <a:srgbClr val="000000"/>
                </a:solidFill>
                <a:cs typeface="Times New Roman" pitchFamily="18" charset="0"/>
                <a:sym typeface="Times New Roman" pitchFamily="18" charset="0"/>
              </a:rPr>
              <a:t>depositar</a:t>
            </a:r>
            <a:r>
              <a:rPr lang="es-ES_tradnl"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 finalmente en el </a:t>
            </a:r>
            <a:r>
              <a:rPr lang="es-ES_tradnl" sz="900" smtClean="0">
                <a:solidFill>
                  <a:srgbClr val="000000"/>
                </a:solidFill>
                <a:cs typeface="Times New Roman" pitchFamily="18" charset="0"/>
                <a:sym typeface="Times New Roman" pitchFamily="18" charset="0"/>
              </a:rPr>
              <a:t>piso</a:t>
            </a:r>
            <a:r>
              <a:rPr lang="en-US" sz="900" smtClean="0">
                <a:solidFill>
                  <a:srgbClr val="000000"/>
                </a:solidFill>
                <a:cs typeface="Times New Roman" pitchFamily="18" charset="0"/>
                <a:sym typeface="Times New Roman" pitchFamily="18" charset="0"/>
              </a:rPr>
              <a:t>. M</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s adelante en este cap</a:t>
            </a:r>
            <a:r>
              <a:rPr lang="en-US" sz="900" smtClean="0">
                <a:solidFill>
                  <a:srgbClr val="000000"/>
                </a:solidFill>
                <a:latin typeface="Times New Roman" pitchFamily="18" charset="0"/>
                <a:cs typeface="Times New Roman" pitchFamily="18" charset="0"/>
                <a:sym typeface="Times New Roman" pitchFamily="18" charset="0"/>
              </a:rPr>
              <a:t>í</a:t>
            </a:r>
            <a:r>
              <a:rPr lang="en-US" sz="900" smtClean="0">
                <a:solidFill>
                  <a:srgbClr val="000000"/>
                </a:solidFill>
                <a:cs typeface="Times New Roman" pitchFamily="18" charset="0"/>
                <a:sym typeface="Times New Roman" pitchFamily="18" charset="0"/>
              </a:rPr>
              <a:t>tulo, aprender</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 pr</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cticas de trabajo seguras que pueden reemplazar estas pr</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cticas de trabajo prohibidas. En esta secci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tambi</a:t>
            </a:r>
            <a:r>
              <a:rPr lang="en-US" sz="900" smtClean="0">
                <a:solidFill>
                  <a:srgbClr val="000000"/>
                </a:solidFill>
                <a:latin typeface="Times New Roman" pitchFamily="18" charset="0"/>
                <a:cs typeface="Times New Roman" pitchFamily="18" charset="0"/>
                <a:sym typeface="Times New Roman" pitchFamily="18" charset="0"/>
              </a:rPr>
              <a:t>é</a:t>
            </a:r>
            <a:r>
              <a:rPr lang="en-US" sz="900" smtClean="0">
                <a:solidFill>
                  <a:srgbClr val="000000"/>
                </a:solidFill>
                <a:cs typeface="Times New Roman" pitchFamily="18" charset="0"/>
                <a:sym typeface="Times New Roman" pitchFamily="18" charset="0"/>
              </a:rPr>
              <a:t>n encontrar</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 recomendaciones de las mejores pr</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cticas para reducir el polvo en el </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rea de trabajo.</a:t>
            </a:r>
          </a:p>
        </p:txBody>
      </p:sp>
    </p:spTree>
    <p:extLst>
      <p:ext uri="{BB962C8B-B14F-4D97-AF65-F5344CB8AC3E}">
        <p14:creationId xmlns:p14="http://schemas.microsoft.com/office/powerpoint/2010/main" val="482807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p:spPr>
        <p:txBody>
          <a:bodyPr/>
          <a:lstStyle/>
          <a:p>
            <a:r>
              <a:rPr lang="es-ES_tradnl" smtClean="0">
                <a:latin typeface="Arial" charset="0"/>
              </a:rPr>
              <a:t>Prácticas seguras para trabajar con el plomo</a:t>
            </a:r>
            <a:r>
              <a:rPr lang="en-US" smtClean="0">
                <a:latin typeface="Arial" charset="0"/>
              </a:rPr>
              <a:t> en labores de renovación, reparación y pintura</a:t>
            </a:r>
          </a:p>
        </p:txBody>
      </p:sp>
      <p:sp>
        <p:nvSpPr>
          <p:cNvPr id="12291" name="Rectangle 7"/>
          <p:cNvSpPr>
            <a:spLocks noGrp="1" noChangeArrowheads="1"/>
          </p:cNvSpPr>
          <p:nvPr>
            <p:ph type="sldNum" sz="quarter" idx="5"/>
          </p:nvPr>
        </p:nvSpPr>
        <p:spPr>
          <a:noFill/>
        </p:spPr>
        <p:txBody>
          <a:bodyPr/>
          <a:lstStyle/>
          <a:p>
            <a:r>
              <a:rPr lang="en-US" smtClean="0">
                <a:latin typeface="Arial" charset="0"/>
              </a:rPr>
              <a:t>1-</a:t>
            </a:r>
            <a:fld id="{B1D2723D-8518-43D5-9127-35C6BA0A32C1}" type="slidenum">
              <a:rPr lang="en-US" smtClean="0">
                <a:latin typeface="Arial" charset="0"/>
              </a:rPr>
              <a:pPr/>
              <a:t>6</a:t>
            </a:fld>
            <a:endParaRPr lang="en-US" smtClean="0">
              <a:latin typeface="Arial" charset="0"/>
            </a:endParaRPr>
          </a:p>
        </p:txBody>
      </p:sp>
      <p:sp>
        <p:nvSpPr>
          <p:cNvPr id="12292" name="Rectangle 8"/>
          <p:cNvSpPr>
            <a:spLocks noGrp="1" noChangeArrowheads="1"/>
          </p:cNvSpPr>
          <p:nvPr>
            <p:ph type="dt" sz="quarter" idx="1"/>
          </p:nvPr>
        </p:nvSpPr>
        <p:spPr>
          <a:noFill/>
        </p:spPr>
        <p:txBody>
          <a:bodyPr/>
          <a:lstStyle/>
          <a:p>
            <a:r>
              <a:rPr lang="en-US" smtClean="0">
                <a:latin typeface="Arial" charset="0"/>
              </a:rPr>
              <a:t>Octubre de 2011</a:t>
            </a:r>
          </a:p>
        </p:txBody>
      </p:sp>
      <p:sp>
        <p:nvSpPr>
          <p:cNvPr id="12293" name="Rectangle 2"/>
          <p:cNvSpPr>
            <a:spLocks noGrp="1" noRot="1" noChangeAspect="1" noChangeArrowheads="1" noTextEdit="1"/>
          </p:cNvSpPr>
          <p:nvPr>
            <p:ph type="sldImg"/>
          </p:nvPr>
        </p:nvSpPr>
        <p:spPr>
          <a:xfrm>
            <a:off x="1144588" y="738188"/>
            <a:ext cx="4648200" cy="3486150"/>
          </a:xfrm>
          <a:ln/>
        </p:spPr>
      </p:sp>
      <p:sp>
        <p:nvSpPr>
          <p:cNvPr id="12294" name="Rectangle 4"/>
          <p:cNvSpPr>
            <a:spLocks noChangeArrowheads="1"/>
          </p:cNvSpPr>
          <p:nvPr/>
        </p:nvSpPr>
        <p:spPr bwMode="auto">
          <a:xfrm>
            <a:off x="803275" y="4427538"/>
            <a:ext cx="5184775" cy="957262"/>
          </a:xfrm>
          <a:prstGeom prst="rect">
            <a:avLst/>
          </a:prstGeom>
          <a:noFill/>
          <a:ln w="9525">
            <a:noFill/>
            <a:miter lim="800000"/>
            <a:headEnd/>
            <a:tailEnd/>
          </a:ln>
        </p:spPr>
        <p:txBody>
          <a:bodyPr lIns="88139" tIns="44070" rIns="88139" bIns="44070">
            <a:spAutoFit/>
          </a:bodyPr>
          <a:lstStyle/>
          <a:p>
            <a:pPr marL="220663" indent="-220663" defTabSz="881063">
              <a:spcBef>
                <a:spcPct val="50000"/>
              </a:spcBef>
              <a:buSzPct val="100000"/>
            </a:pPr>
            <a:r>
              <a:rPr lang="en-US" sz="1200" b="1">
                <a:solidFill>
                  <a:srgbClr val="000000"/>
                </a:solidFill>
                <a:latin typeface="Arial" charset="0"/>
                <a:cs typeface="Times New Roman" pitchFamily="18" charset="0"/>
                <a:sym typeface="Times New Roman" pitchFamily="18" charset="0"/>
              </a:rPr>
              <a:t>Despu</a:t>
            </a:r>
            <a:r>
              <a:rPr lang="es-ES_tradnl" sz="1200" b="1">
                <a:solidFill>
                  <a:srgbClr val="000000"/>
                </a:solidFill>
                <a:cs typeface="Times New Roman" pitchFamily="18" charset="0"/>
                <a:sym typeface="Times New Roman" pitchFamily="18" charset="0"/>
              </a:rPr>
              <a:t>é</a:t>
            </a:r>
            <a:r>
              <a:rPr lang="en-US" sz="1200" b="1">
                <a:solidFill>
                  <a:srgbClr val="000000"/>
                </a:solidFill>
                <a:latin typeface="Arial" charset="0"/>
                <a:cs typeface="Times New Roman" pitchFamily="18" charset="0"/>
                <a:sym typeface="Times New Roman" pitchFamily="18" charset="0"/>
              </a:rPr>
              <a:t>s de finalizar este módulo podrá explicar: </a:t>
            </a:r>
          </a:p>
          <a:p>
            <a:pPr marL="220663" indent="-220663" defTabSz="881063">
              <a:spcBef>
                <a:spcPct val="50000"/>
              </a:spcBef>
              <a:buFontTx/>
              <a:buChar char="•"/>
            </a:pPr>
            <a:r>
              <a:rPr lang="en-US" sz="1000">
                <a:solidFill>
                  <a:srgbClr val="000000"/>
                </a:solidFill>
                <a:latin typeface="Arial" charset="0"/>
                <a:cs typeface="Times New Roman" pitchFamily="18" charset="0"/>
                <a:sym typeface="Times New Roman" pitchFamily="18" charset="0"/>
              </a:rPr>
              <a:t>Lo que es la pintura a base de plomo y por qu</a:t>
            </a:r>
            <a:r>
              <a:rPr lang="en-US" sz="1000">
                <a:solidFill>
                  <a:srgbClr val="000000"/>
                </a:solidFill>
                <a:cs typeface="Times New Roman" pitchFamily="18" charset="0"/>
                <a:sym typeface="Times New Roman" pitchFamily="18" charset="0"/>
              </a:rPr>
              <a:t>é</a:t>
            </a:r>
            <a:r>
              <a:rPr lang="en-US" sz="1000">
                <a:solidFill>
                  <a:srgbClr val="000000"/>
                </a:solidFill>
                <a:latin typeface="Arial" charset="0"/>
                <a:cs typeface="Times New Roman" pitchFamily="18" charset="0"/>
                <a:sym typeface="Times New Roman" pitchFamily="18" charset="0"/>
              </a:rPr>
              <a:t> es un problema para los renovadores.</a:t>
            </a:r>
          </a:p>
          <a:p>
            <a:pPr marL="220663" indent="-220663" defTabSz="881063">
              <a:spcBef>
                <a:spcPct val="50000"/>
              </a:spcBef>
              <a:buFontTx/>
              <a:buChar char="•"/>
            </a:pPr>
            <a:r>
              <a:rPr lang="en-US" sz="1000">
                <a:solidFill>
                  <a:srgbClr val="000000"/>
                </a:solidFill>
                <a:latin typeface="Arial" charset="0"/>
                <a:cs typeface="Times New Roman" pitchFamily="18" charset="0"/>
                <a:sym typeface="Times New Roman" pitchFamily="18" charset="0"/>
              </a:rPr>
              <a:t>Los riesgos del plomo para la salud de ni</a:t>
            </a:r>
            <a:r>
              <a:rPr lang="en-US" sz="1000">
                <a:solidFill>
                  <a:srgbClr val="000000"/>
                </a:solidFill>
                <a:cs typeface="Times New Roman" pitchFamily="18" charset="0"/>
                <a:sym typeface="Times New Roman" pitchFamily="18" charset="0"/>
              </a:rPr>
              <a:t>ñ</a:t>
            </a:r>
            <a:r>
              <a:rPr lang="en-US" sz="1000">
                <a:solidFill>
                  <a:srgbClr val="000000"/>
                </a:solidFill>
                <a:latin typeface="Arial" charset="0"/>
                <a:cs typeface="Times New Roman" pitchFamily="18" charset="0"/>
                <a:sym typeface="Times New Roman" pitchFamily="18" charset="0"/>
              </a:rPr>
              <a:t>os y adultos. </a:t>
            </a:r>
          </a:p>
          <a:p>
            <a:pPr marL="220663" indent="-220663" defTabSz="881063">
              <a:spcBef>
                <a:spcPct val="50000"/>
              </a:spcBef>
              <a:buFontTx/>
              <a:buChar char="•"/>
            </a:pPr>
            <a:r>
              <a:rPr lang="en-US" sz="1000">
                <a:solidFill>
                  <a:srgbClr val="000000"/>
                </a:solidFill>
                <a:latin typeface="Arial" charset="0"/>
                <a:cs typeface="Times New Roman" pitchFamily="18" charset="0"/>
                <a:sym typeface="Times New Roman" pitchFamily="18" charset="0"/>
              </a:rPr>
              <a:t>El motivo por el cual nos preocupamos por el polvo contaminado con plomo.</a:t>
            </a:r>
          </a:p>
        </p:txBody>
      </p:sp>
    </p:spTree>
    <p:extLst>
      <p:ext uri="{BB962C8B-B14F-4D97-AF65-F5344CB8AC3E}">
        <p14:creationId xmlns:p14="http://schemas.microsoft.com/office/powerpoint/2010/main" val="25601952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 en labores de renovación, reparación y pintura</a:t>
            </a:r>
          </a:p>
        </p:txBody>
      </p:sp>
      <p:sp>
        <p:nvSpPr>
          <p:cNvPr id="14339" name="Rectangle 7"/>
          <p:cNvSpPr>
            <a:spLocks noGrp="1" noChangeArrowheads="1"/>
          </p:cNvSpPr>
          <p:nvPr>
            <p:ph type="sldNum" sz="quarter" idx="5"/>
          </p:nvPr>
        </p:nvSpPr>
        <p:spPr>
          <a:noFill/>
        </p:spPr>
        <p:txBody>
          <a:bodyPr/>
          <a:lstStyle/>
          <a:p>
            <a:r>
              <a:rPr lang="en-US" smtClean="0"/>
              <a:t>5-</a:t>
            </a:r>
            <a:fld id="{D722B5CF-3408-4CED-9082-2A06AC58587F}" type="slidenum">
              <a:rPr lang="en-US" smtClean="0"/>
              <a:pPr/>
              <a:t>61</a:t>
            </a:fld>
            <a:endParaRPr lang="en-US" smtClean="0"/>
          </a:p>
        </p:txBody>
      </p:sp>
      <p:sp>
        <p:nvSpPr>
          <p:cNvPr id="14340" name="Rectangle 8"/>
          <p:cNvSpPr>
            <a:spLocks noGrp="1" noChangeArrowheads="1"/>
          </p:cNvSpPr>
          <p:nvPr>
            <p:ph type="dt" sz="quarter" idx="1"/>
          </p:nvPr>
        </p:nvSpPr>
        <p:spPr>
          <a:noFill/>
        </p:spPr>
        <p:txBody>
          <a:bodyPr/>
          <a:lstStyle/>
          <a:p>
            <a:r>
              <a:rPr lang="en-US" smtClean="0"/>
              <a:t>Octubre de 2011</a:t>
            </a:r>
          </a:p>
        </p:txBody>
      </p:sp>
      <p:sp>
        <p:nvSpPr>
          <p:cNvPr id="14341" name="Rectangle 1026"/>
          <p:cNvSpPr>
            <a:spLocks noGrp="1" noRot="1" noChangeAspect="1" noChangeArrowheads="1" noTextEdit="1"/>
          </p:cNvSpPr>
          <p:nvPr>
            <p:ph type="sldImg"/>
          </p:nvPr>
        </p:nvSpPr>
        <p:spPr>
          <a:ln/>
        </p:spPr>
      </p:sp>
      <p:sp>
        <p:nvSpPr>
          <p:cNvPr id="14342" name="Rectangle 1027"/>
          <p:cNvSpPr>
            <a:spLocks noGrp="1" noChangeArrowheads="1"/>
          </p:cNvSpPr>
          <p:nvPr>
            <p:ph type="body" idx="1"/>
          </p:nvPr>
        </p:nvSpPr>
        <p:spPr>
          <a:xfrm>
            <a:off x="708025" y="4500563"/>
            <a:ext cx="5899150" cy="4643437"/>
          </a:xfrm>
          <a:noFill/>
          <a:ln/>
        </p:spPr>
        <p:txBody>
          <a:bodyPr/>
          <a:lstStyle/>
          <a:p>
            <a:r>
              <a:rPr lang="en-US" b="1" u="sng" smtClean="0">
                <a:solidFill>
                  <a:srgbClr val="000000"/>
                </a:solidFill>
                <a:cs typeface="Times New Roman" pitchFamily="18" charset="0"/>
                <a:sym typeface="Times New Roman" pitchFamily="18" charset="0"/>
              </a:rPr>
              <a:t>La regla de renovaci</a:t>
            </a:r>
            <a:r>
              <a:rPr lang="en-US" b="1" u="sng" smtClean="0">
                <a:solidFill>
                  <a:srgbClr val="000000"/>
                </a:solidFill>
                <a:latin typeface="Times New Roman" pitchFamily="18" charset="0"/>
                <a:cs typeface="Times New Roman" pitchFamily="18" charset="0"/>
                <a:sym typeface="Times New Roman" pitchFamily="18" charset="0"/>
              </a:rPr>
              <a:t>ó</a:t>
            </a:r>
            <a:r>
              <a:rPr lang="en-US" b="1" u="sng" smtClean="0">
                <a:solidFill>
                  <a:srgbClr val="000000"/>
                </a:solidFill>
                <a:cs typeface="Times New Roman" pitchFamily="18" charset="0"/>
                <a:sym typeface="Times New Roman" pitchFamily="18" charset="0"/>
              </a:rPr>
              <a:t>n, reparaci</a:t>
            </a:r>
            <a:r>
              <a:rPr lang="en-US" b="1" u="sng" smtClean="0">
                <a:solidFill>
                  <a:srgbClr val="000000"/>
                </a:solidFill>
                <a:latin typeface="Times New Roman" pitchFamily="18" charset="0"/>
                <a:cs typeface="Times New Roman" pitchFamily="18" charset="0"/>
                <a:sym typeface="Times New Roman" pitchFamily="18" charset="0"/>
              </a:rPr>
              <a:t>ó</a:t>
            </a:r>
            <a:r>
              <a:rPr lang="en-US" b="1" u="sng" smtClean="0">
                <a:solidFill>
                  <a:srgbClr val="000000"/>
                </a:solidFill>
                <a:cs typeface="Times New Roman" pitchFamily="18" charset="0"/>
                <a:sym typeface="Times New Roman" pitchFamily="18" charset="0"/>
              </a:rPr>
              <a:t>n y pintura no aborda de manera espec</a:t>
            </a:r>
            <a:r>
              <a:rPr lang="en-US" b="1" u="sng" smtClean="0">
                <a:solidFill>
                  <a:srgbClr val="000000"/>
                </a:solidFill>
                <a:latin typeface="Times New Roman" pitchFamily="18" charset="0"/>
                <a:cs typeface="Times New Roman" pitchFamily="18" charset="0"/>
                <a:sym typeface="Times New Roman" pitchFamily="18" charset="0"/>
              </a:rPr>
              <a:t>í</a:t>
            </a:r>
            <a:r>
              <a:rPr lang="en-US" b="1" u="sng" smtClean="0">
                <a:solidFill>
                  <a:srgbClr val="000000"/>
                </a:solidFill>
                <a:cs typeface="Times New Roman" pitchFamily="18" charset="0"/>
                <a:sym typeface="Times New Roman" pitchFamily="18" charset="0"/>
              </a:rPr>
              <a:t>fica qu</a:t>
            </a:r>
            <a:r>
              <a:rPr lang="en-US" b="1" u="sng" smtClean="0">
                <a:solidFill>
                  <a:srgbClr val="000000"/>
                </a:solidFill>
                <a:latin typeface="Times New Roman" pitchFamily="18" charset="0"/>
                <a:cs typeface="Times New Roman" pitchFamily="18" charset="0"/>
                <a:sym typeface="Times New Roman" pitchFamily="18" charset="0"/>
              </a:rPr>
              <a:t>é</a:t>
            </a:r>
            <a:r>
              <a:rPr lang="en-US" b="1" u="sng" smtClean="0">
                <a:solidFill>
                  <a:srgbClr val="000000"/>
                </a:solidFill>
                <a:cs typeface="Times New Roman" pitchFamily="18" charset="0"/>
                <a:sym typeface="Times New Roman" pitchFamily="18" charset="0"/>
              </a:rPr>
              <a:t> medidas se deben tomar para reducir la cantidad de polvo genera</a:t>
            </a:r>
            <a:r>
              <a:rPr lang="es-ES_tradnl" b="1" u="sng" smtClean="0">
                <a:solidFill>
                  <a:srgbClr val="000000"/>
                </a:solidFill>
                <a:cs typeface="Times New Roman" pitchFamily="18" charset="0"/>
                <a:sym typeface="Times New Roman" pitchFamily="18" charset="0"/>
              </a:rPr>
              <a:t>da</a:t>
            </a:r>
            <a:r>
              <a:rPr lang="en-US" b="1" u="sng" smtClean="0">
                <a:solidFill>
                  <a:srgbClr val="000000"/>
                </a:solidFill>
                <a:cs typeface="Times New Roman" pitchFamily="18" charset="0"/>
                <a:sym typeface="Times New Roman" pitchFamily="18" charset="0"/>
              </a:rPr>
              <a:t> en el trabajo. Por el contrario, la regla indica tres pr</a:t>
            </a:r>
            <a:r>
              <a:rPr lang="en-US" b="1" u="sng" smtClean="0">
                <a:solidFill>
                  <a:srgbClr val="000000"/>
                </a:solidFill>
                <a:latin typeface="Times New Roman" pitchFamily="18" charset="0"/>
                <a:cs typeface="Times New Roman" pitchFamily="18" charset="0"/>
                <a:sym typeface="Times New Roman" pitchFamily="18" charset="0"/>
              </a:rPr>
              <a:t>á</a:t>
            </a:r>
            <a:r>
              <a:rPr lang="en-US" b="1" u="sng" smtClean="0">
                <a:solidFill>
                  <a:srgbClr val="000000"/>
                </a:solidFill>
                <a:cs typeface="Times New Roman" pitchFamily="18" charset="0"/>
                <a:sym typeface="Times New Roman" pitchFamily="18" charset="0"/>
              </a:rPr>
              <a:t>cticas prohibidas que no se deben usar en el trabajo.</a:t>
            </a:r>
          </a:p>
          <a:p>
            <a:pPr marL="342900" lvl="1" indent="-228600">
              <a:spcBef>
                <a:spcPct val="10000"/>
              </a:spcBef>
              <a:buFont typeface="Wingdings" pitchFamily="2" charset="2"/>
              <a:buChar char="§"/>
            </a:pPr>
            <a:r>
              <a:rPr lang="en-US" smtClean="0">
                <a:solidFill>
                  <a:srgbClr val="000000"/>
                </a:solidFill>
                <a:cs typeface="Times New Roman" pitchFamily="18" charset="0"/>
                <a:sym typeface="Times New Roman" pitchFamily="18" charset="0"/>
              </a:rPr>
              <a:t>Quema</a:t>
            </a:r>
            <a:r>
              <a:rPr lang="es-ES_tradnl" smtClean="0">
                <a:solidFill>
                  <a:srgbClr val="000000"/>
                </a:solidFill>
                <a:cs typeface="Times New Roman" pitchFamily="18" charset="0"/>
                <a:sym typeface="Times New Roman" pitchFamily="18" charset="0"/>
              </a:rPr>
              <a:t>r</a:t>
            </a:r>
            <a:r>
              <a:rPr lang="en-US" smtClean="0">
                <a:solidFill>
                  <a:srgbClr val="000000"/>
                </a:solidFill>
                <a:cs typeface="Times New Roman" pitchFamily="18" charset="0"/>
                <a:sym typeface="Times New Roman" pitchFamily="18" charset="0"/>
              </a:rPr>
              <a:t> </a:t>
            </a:r>
            <a:r>
              <a:rPr lang="es-ES_tradnl" smtClean="0">
                <a:solidFill>
                  <a:srgbClr val="000000"/>
                </a:solidFill>
                <a:cs typeface="Times New Roman" pitchFamily="18" charset="0"/>
                <a:sym typeface="Times New Roman" pitchFamily="18" charset="0"/>
              </a:rPr>
              <a:t>con llama o soplete</a:t>
            </a:r>
            <a:r>
              <a:rPr lang="en-US" smtClean="0">
                <a:solidFill>
                  <a:srgbClr val="000000"/>
                </a:solidFill>
                <a:cs typeface="Times New Roman" pitchFamily="18" charset="0"/>
                <a:sym typeface="Times New Roman" pitchFamily="18" charset="0"/>
              </a:rPr>
              <a:t>.</a:t>
            </a:r>
          </a:p>
          <a:p>
            <a:pPr marL="342900" lvl="1" indent="-228600">
              <a:spcBef>
                <a:spcPct val="10000"/>
              </a:spcBef>
              <a:buFont typeface="Wingdings" pitchFamily="2" charset="2"/>
              <a:buChar char="§"/>
            </a:pPr>
            <a:r>
              <a:rPr lang="en-US" smtClean="0">
                <a:solidFill>
                  <a:srgbClr val="000000"/>
                </a:solidFill>
                <a:cs typeface="Times New Roman" pitchFamily="18" charset="0"/>
                <a:sym typeface="Times New Roman" pitchFamily="18" charset="0"/>
              </a:rPr>
              <a:t>Pistola de aire caliente </a:t>
            </a:r>
            <a:r>
              <a:rPr lang="es-ES_tradnl" smtClean="0">
                <a:solidFill>
                  <a:srgbClr val="000000"/>
                </a:solidFill>
                <a:cs typeface="Times New Roman" pitchFamily="18" charset="0"/>
                <a:sym typeface="Times New Roman" pitchFamily="18" charset="0"/>
              </a:rPr>
              <a:t>a m</a:t>
            </a:r>
            <a:r>
              <a:rPr lang="es-ES_tradnl" smtClean="0">
                <a:solidFill>
                  <a:srgbClr val="000000"/>
                </a:solidFill>
                <a:latin typeface="Times New Roman" pitchFamily="18" charset="0"/>
                <a:cs typeface="Times New Roman" pitchFamily="18" charset="0"/>
                <a:sym typeface="Times New Roman" pitchFamily="18" charset="0"/>
              </a:rPr>
              <a:t>á</a:t>
            </a:r>
            <a:r>
              <a:rPr lang="es-ES_tradnl" smtClean="0">
                <a:solidFill>
                  <a:srgbClr val="000000"/>
                </a:solidFill>
                <a:cs typeface="Times New Roman" pitchFamily="18" charset="0"/>
                <a:sym typeface="Times New Roman" pitchFamily="18" charset="0"/>
              </a:rPr>
              <a:t>s de 1,1</a:t>
            </a:r>
            <a:r>
              <a:rPr lang="en-US" smtClean="0">
                <a:solidFill>
                  <a:srgbClr val="000000"/>
                </a:solidFill>
                <a:cs typeface="Times New Roman" pitchFamily="18" charset="0"/>
                <a:sym typeface="Times New Roman" pitchFamily="18" charset="0"/>
              </a:rPr>
              <a:t>00</a:t>
            </a:r>
            <a:r>
              <a:rPr lang="en-US" smtClean="0">
                <a:solidFill>
                  <a:srgbClr val="000000"/>
                </a:solidFill>
                <a:latin typeface="Times New Roman" pitchFamily="18" charset="0"/>
                <a:cs typeface="Times New Roman" pitchFamily="18" charset="0"/>
                <a:sym typeface="Times New Roman" pitchFamily="18" charset="0"/>
              </a:rPr>
              <a:t>º</a:t>
            </a:r>
            <a:r>
              <a:rPr lang="en-US" smtClean="0">
                <a:solidFill>
                  <a:srgbClr val="000000"/>
                </a:solidFill>
                <a:cs typeface="Times New Roman" pitchFamily="18" charset="0"/>
                <a:sym typeface="Times New Roman" pitchFamily="18" charset="0"/>
              </a:rPr>
              <a:t> F</a:t>
            </a:r>
            <a:r>
              <a:rPr lang="en-US" sz="900" b="1" smtClean="0">
                <a:solidFill>
                  <a:srgbClr val="000000"/>
                </a:solidFill>
                <a:cs typeface="Times New Roman" pitchFamily="18" charset="0"/>
                <a:sym typeface="Times New Roman" pitchFamily="18" charset="0"/>
              </a:rPr>
              <a:t> </a:t>
            </a:r>
            <a:r>
              <a:rPr lang="en-US" smtClean="0">
                <a:solidFill>
                  <a:srgbClr val="000000"/>
                </a:solidFill>
                <a:cs typeface="Times New Roman" pitchFamily="18" charset="0"/>
                <a:sym typeface="Times New Roman" pitchFamily="18" charset="0"/>
              </a:rPr>
              <a:t>(grados Fahrenheit).</a:t>
            </a:r>
          </a:p>
          <a:p>
            <a:pPr marL="342900" lvl="1" indent="-228600">
              <a:spcBef>
                <a:spcPct val="10000"/>
              </a:spcBef>
              <a:buFont typeface="Wingdings" pitchFamily="2" charset="2"/>
              <a:buChar char="§"/>
            </a:pPr>
            <a:r>
              <a:rPr lang="en-US" smtClean="0">
                <a:solidFill>
                  <a:srgbClr val="000000"/>
                </a:solidFill>
                <a:cs typeface="Times New Roman" pitchFamily="18" charset="0"/>
                <a:sym typeface="Times New Roman" pitchFamily="18" charset="0"/>
              </a:rPr>
              <a:t>Est</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 prohibido usar m</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quinas que </a:t>
            </a:r>
            <a:r>
              <a:rPr lang="es-ES_tradnl" smtClean="0">
                <a:solidFill>
                  <a:srgbClr val="000000"/>
                </a:solidFill>
                <a:cs typeface="Times New Roman" pitchFamily="18" charset="0"/>
                <a:sym typeface="Times New Roman" pitchFamily="18" charset="0"/>
              </a:rPr>
              <a:t>quiten </a:t>
            </a:r>
            <a:r>
              <a:rPr lang="en-US" smtClean="0">
                <a:solidFill>
                  <a:srgbClr val="000000"/>
                </a:solidFill>
                <a:cs typeface="Times New Roman" pitchFamily="18" charset="0"/>
                <a:sym typeface="Times New Roman" pitchFamily="18" charset="0"/>
              </a:rPr>
              <a:t>la pintura a base de plomo mediante una operaci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a alta velocidad, tales como lijado, esmerilado, cepillado, uso de </a:t>
            </a:r>
            <a:r>
              <a:rPr lang="es-ES_tradnl" smtClean="0">
                <a:solidFill>
                  <a:srgbClr val="000000"/>
                </a:solidFill>
                <a:cs typeface="Times New Roman" pitchFamily="18" charset="0"/>
                <a:sym typeface="Times New Roman" pitchFamily="18" charset="0"/>
              </a:rPr>
              <a:t>pistolas de aguja</a:t>
            </a:r>
            <a:r>
              <a:rPr lang="en-US" smtClean="0">
                <a:solidFill>
                  <a:srgbClr val="000000"/>
                </a:solidFill>
                <a:cs typeface="Times New Roman" pitchFamily="18" charset="0"/>
                <a:sym typeface="Times New Roman" pitchFamily="18" charset="0"/>
              </a:rPr>
              <a:t>, limpieza con abrasivos o limpieza con chorros de arena, a menos que dichas m</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quinas se utilicen con una ventilaci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de captura local con filtro HEPA acoplad</a:t>
            </a:r>
            <a:r>
              <a:rPr lang="es-ES_tradnl" smtClean="0">
                <a:solidFill>
                  <a:srgbClr val="000000"/>
                </a:solidFill>
                <a:cs typeface="Times New Roman" pitchFamily="18" charset="0"/>
                <a:sym typeface="Times New Roman" pitchFamily="18" charset="0"/>
              </a:rPr>
              <a:t>o</a:t>
            </a:r>
            <a:r>
              <a:rPr lang="en-US" smtClean="0">
                <a:solidFill>
                  <a:srgbClr val="000000"/>
                </a:solidFill>
                <a:cs typeface="Times New Roman" pitchFamily="18" charset="0"/>
                <a:sym typeface="Times New Roman" pitchFamily="18" charset="0"/>
              </a:rPr>
              <a:t>.</a:t>
            </a:r>
          </a:p>
          <a:p>
            <a:pPr>
              <a:spcBef>
                <a:spcPct val="10000"/>
              </a:spcBef>
            </a:pPr>
            <a:r>
              <a:rPr lang="en-US" sz="1000" smtClean="0">
                <a:solidFill>
                  <a:srgbClr val="000000"/>
                </a:solidFill>
                <a:cs typeface="Times New Roman" pitchFamily="18" charset="0"/>
                <a:sym typeface="Times New Roman" pitchFamily="18" charset="0"/>
              </a:rPr>
              <a:t>Una clave para minimizar la propagaci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 polvo y c</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scaras de pintura es no usar ciertas pr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cticas de trabajo tradicionales, que se sabe que producen grandes cantidades de polvo y escombros.</a:t>
            </a:r>
          </a:p>
          <a:p>
            <a:pPr marL="342900" lvl="1" indent="-228600">
              <a:buFontTx/>
              <a:buChar char="•"/>
            </a:pPr>
            <a:r>
              <a:rPr lang="es-ES_tradnl" b="1" smtClean="0">
                <a:solidFill>
                  <a:srgbClr val="000000"/>
                </a:solidFill>
                <a:cs typeface="Times New Roman" pitchFamily="18" charset="0"/>
                <a:sym typeface="Times New Roman" pitchFamily="18" charset="0"/>
              </a:rPr>
              <a:t>Quemar pintura con llama o soplete y </a:t>
            </a:r>
            <a:r>
              <a:rPr lang="en-US" b="1" smtClean="0">
                <a:solidFill>
                  <a:srgbClr val="000000"/>
                </a:solidFill>
                <a:cs typeface="Times New Roman" pitchFamily="18" charset="0"/>
                <a:sym typeface="Times New Roman" pitchFamily="18" charset="0"/>
              </a:rPr>
              <a:t>el uso de una pistola de aire caliente </a:t>
            </a:r>
            <a:r>
              <a:rPr lang="es-ES_tradnl" b="1" smtClean="0">
                <a:solidFill>
                  <a:srgbClr val="000000"/>
                </a:solidFill>
                <a:cs typeface="Times New Roman" pitchFamily="18" charset="0"/>
                <a:sym typeface="Times New Roman" pitchFamily="18" charset="0"/>
              </a:rPr>
              <a:t>a m</a:t>
            </a:r>
            <a:r>
              <a:rPr lang="es-ES_tradnl" b="1" smtClean="0">
                <a:solidFill>
                  <a:srgbClr val="000000"/>
                </a:solidFill>
                <a:latin typeface="Times New Roman" pitchFamily="18" charset="0"/>
                <a:cs typeface="Times New Roman" pitchFamily="18" charset="0"/>
                <a:sym typeface="Times New Roman" pitchFamily="18" charset="0"/>
              </a:rPr>
              <a:t>á</a:t>
            </a:r>
            <a:r>
              <a:rPr lang="es-ES_tradnl" b="1" smtClean="0">
                <a:solidFill>
                  <a:srgbClr val="000000"/>
                </a:solidFill>
                <a:cs typeface="Times New Roman" pitchFamily="18" charset="0"/>
                <a:sym typeface="Times New Roman" pitchFamily="18" charset="0"/>
              </a:rPr>
              <a:t>s de </a:t>
            </a:r>
            <a:r>
              <a:rPr lang="en-US" b="1" smtClean="0">
                <a:solidFill>
                  <a:srgbClr val="000000"/>
                </a:solidFill>
                <a:cs typeface="Times New Roman" pitchFamily="18" charset="0"/>
                <a:sym typeface="Times New Roman" pitchFamily="18" charset="0"/>
              </a:rPr>
              <a:t>1,100</a:t>
            </a:r>
            <a:r>
              <a:rPr lang="en-US" b="1" smtClean="0">
                <a:solidFill>
                  <a:srgbClr val="000000"/>
                </a:solidFill>
                <a:latin typeface="Times New Roman" pitchFamily="18" charset="0"/>
                <a:cs typeface="Times New Roman" pitchFamily="18" charset="0"/>
                <a:sym typeface="Times New Roman" pitchFamily="18" charset="0"/>
              </a:rPr>
              <a:t>º</a:t>
            </a:r>
            <a:r>
              <a:rPr lang="en-US" b="1" smtClean="0">
                <a:solidFill>
                  <a:srgbClr val="000000"/>
                </a:solidFill>
                <a:cs typeface="Times New Roman" pitchFamily="18" charset="0"/>
                <a:sym typeface="Times New Roman" pitchFamily="18" charset="0"/>
              </a:rPr>
              <a:t> F </a:t>
            </a:r>
            <a:r>
              <a:rPr lang="en-US" smtClean="0">
                <a:solidFill>
                  <a:srgbClr val="000000"/>
                </a:solidFill>
                <a:cs typeface="Arial" charset="0"/>
                <a:sym typeface="Times New Roman" pitchFamily="18" charset="0"/>
              </a:rPr>
              <a:t>genera part</a:t>
            </a:r>
            <a:r>
              <a:rPr lang="en-US" smtClean="0">
                <a:solidFill>
                  <a:srgbClr val="000000"/>
                </a:solidFill>
                <a:latin typeface="Times New Roman" pitchFamily="18" charset="0"/>
                <a:cs typeface="Arial" charset="0"/>
                <a:sym typeface="Times New Roman" pitchFamily="18" charset="0"/>
              </a:rPr>
              <a:t>í</a:t>
            </a:r>
            <a:r>
              <a:rPr lang="en-US" smtClean="0">
                <a:solidFill>
                  <a:srgbClr val="000000"/>
                </a:solidFill>
                <a:cs typeface="Arial" charset="0"/>
                <a:sym typeface="Times New Roman" pitchFamily="18" charset="0"/>
              </a:rPr>
              <a:t>culas de polvo con plomo muy finas (</a:t>
            </a:r>
            <a:r>
              <a:rPr lang="en-US" smtClean="0">
                <a:solidFill>
                  <a:srgbClr val="000000"/>
                </a:solidFill>
                <a:latin typeface="Times New Roman" pitchFamily="18" charset="0"/>
                <a:cs typeface="Arial" charset="0"/>
                <a:sym typeface="Times New Roman" pitchFamily="18" charset="0"/>
              </a:rPr>
              <a:t>“</a:t>
            </a:r>
            <a:r>
              <a:rPr lang="en-US" smtClean="0">
                <a:solidFill>
                  <a:srgbClr val="000000"/>
                </a:solidFill>
                <a:cs typeface="Arial" charset="0"/>
                <a:sym typeface="Times New Roman" pitchFamily="18" charset="0"/>
              </a:rPr>
              <a:t>humos</a:t>
            </a:r>
            <a:r>
              <a:rPr lang="en-US" smtClean="0">
                <a:solidFill>
                  <a:srgbClr val="000000"/>
                </a:solidFill>
                <a:latin typeface="Times New Roman" pitchFamily="18" charset="0"/>
                <a:cs typeface="Arial" charset="0"/>
                <a:sym typeface="Times New Roman" pitchFamily="18" charset="0"/>
              </a:rPr>
              <a:t>”</a:t>
            </a:r>
            <a:r>
              <a:rPr lang="en-US" smtClean="0">
                <a:solidFill>
                  <a:srgbClr val="000000"/>
                </a:solidFill>
                <a:cs typeface="Arial" charset="0"/>
                <a:sym typeface="Times New Roman" pitchFamily="18" charset="0"/>
              </a:rPr>
              <a:t>) que son peligrosas para los trabajadores si las respiran. Las peque</a:t>
            </a:r>
            <a:r>
              <a:rPr lang="en-US" smtClean="0">
                <a:solidFill>
                  <a:srgbClr val="000000"/>
                </a:solidFill>
                <a:latin typeface="Times New Roman" pitchFamily="18" charset="0"/>
                <a:cs typeface="Arial" charset="0"/>
                <a:sym typeface="Times New Roman" pitchFamily="18" charset="0"/>
              </a:rPr>
              <a:t>ñ</a:t>
            </a:r>
            <a:r>
              <a:rPr lang="en-US" smtClean="0">
                <a:solidFill>
                  <a:srgbClr val="000000"/>
                </a:solidFill>
                <a:cs typeface="Arial" charset="0"/>
                <a:sym typeface="Times New Roman" pitchFamily="18" charset="0"/>
              </a:rPr>
              <a:t>as part</a:t>
            </a:r>
            <a:r>
              <a:rPr lang="en-US" smtClean="0">
                <a:solidFill>
                  <a:srgbClr val="000000"/>
                </a:solidFill>
                <a:latin typeface="Times New Roman" pitchFamily="18" charset="0"/>
                <a:cs typeface="Arial" charset="0"/>
                <a:sym typeface="Times New Roman" pitchFamily="18" charset="0"/>
              </a:rPr>
              <a:t>í</a:t>
            </a:r>
            <a:r>
              <a:rPr lang="en-US" smtClean="0">
                <a:solidFill>
                  <a:srgbClr val="000000"/>
                </a:solidFill>
                <a:cs typeface="Arial" charset="0"/>
                <a:sym typeface="Times New Roman" pitchFamily="18" charset="0"/>
              </a:rPr>
              <a:t>culas de polvo con plomo que se generan al quemar o calentar tambi</a:t>
            </a:r>
            <a:r>
              <a:rPr lang="en-US" smtClean="0">
                <a:solidFill>
                  <a:srgbClr val="000000"/>
                </a:solidFill>
                <a:latin typeface="Times New Roman" pitchFamily="18" charset="0"/>
                <a:cs typeface="Arial" charset="0"/>
                <a:sym typeface="Times New Roman" pitchFamily="18" charset="0"/>
              </a:rPr>
              <a:t>é</a:t>
            </a:r>
            <a:r>
              <a:rPr lang="en-US" smtClean="0">
                <a:solidFill>
                  <a:srgbClr val="000000"/>
                </a:solidFill>
                <a:cs typeface="Arial" charset="0"/>
                <a:sym typeface="Times New Roman" pitchFamily="18" charset="0"/>
              </a:rPr>
              <a:t>n se depositan en las superficies adyacentes y son muy dif</a:t>
            </a:r>
            <a:r>
              <a:rPr lang="en-US" smtClean="0">
                <a:solidFill>
                  <a:srgbClr val="000000"/>
                </a:solidFill>
                <a:latin typeface="Times New Roman" pitchFamily="18" charset="0"/>
                <a:cs typeface="Arial" charset="0"/>
                <a:sym typeface="Times New Roman" pitchFamily="18" charset="0"/>
              </a:rPr>
              <a:t>í</a:t>
            </a:r>
            <a:r>
              <a:rPr lang="en-US" smtClean="0">
                <a:solidFill>
                  <a:srgbClr val="000000"/>
                </a:solidFill>
                <a:cs typeface="Arial" charset="0"/>
                <a:sym typeface="Times New Roman" pitchFamily="18" charset="0"/>
              </a:rPr>
              <a:t>ciles de limpiar.</a:t>
            </a:r>
          </a:p>
          <a:p>
            <a:pPr marL="342900" lvl="1" indent="-228600">
              <a:buFontTx/>
              <a:buChar char="•"/>
            </a:pPr>
            <a:r>
              <a:rPr lang="en-US" b="1" smtClean="0">
                <a:solidFill>
                  <a:srgbClr val="000000"/>
                </a:solidFill>
                <a:cs typeface="Times New Roman" pitchFamily="18" charset="0"/>
                <a:sym typeface="Times New Roman" pitchFamily="18" charset="0"/>
              </a:rPr>
              <a:t>El lijado, el esmerilado y el cepillado el</a:t>
            </a:r>
            <a:r>
              <a:rPr lang="en-US" b="1" smtClean="0">
                <a:solidFill>
                  <a:srgbClr val="000000"/>
                </a:solidFill>
                <a:latin typeface="Times New Roman" pitchFamily="18" charset="0"/>
                <a:cs typeface="Times New Roman" pitchFamily="18" charset="0"/>
                <a:sym typeface="Times New Roman" pitchFamily="18" charset="0"/>
              </a:rPr>
              <a:t>é</a:t>
            </a:r>
            <a:r>
              <a:rPr lang="en-US" b="1" smtClean="0">
                <a:solidFill>
                  <a:srgbClr val="000000"/>
                </a:solidFill>
                <a:cs typeface="Times New Roman" pitchFamily="18" charset="0"/>
                <a:sym typeface="Times New Roman" pitchFamily="18" charset="0"/>
              </a:rPr>
              <a:t>ctrico, l</a:t>
            </a:r>
            <a:r>
              <a:rPr lang="es-ES_tradnl" b="1" smtClean="0">
                <a:solidFill>
                  <a:srgbClr val="000000"/>
                </a:solidFill>
                <a:cs typeface="Times New Roman" pitchFamily="18" charset="0"/>
                <a:sym typeface="Times New Roman" pitchFamily="18" charset="0"/>
              </a:rPr>
              <a:t>a</a:t>
            </a:r>
            <a:r>
              <a:rPr lang="en-US" b="1" smtClean="0">
                <a:solidFill>
                  <a:srgbClr val="000000"/>
                </a:solidFill>
                <a:cs typeface="Times New Roman" pitchFamily="18" charset="0"/>
                <a:sym typeface="Times New Roman" pitchFamily="18" charset="0"/>
              </a:rPr>
              <a:t>s </a:t>
            </a:r>
            <a:r>
              <a:rPr lang="es-ES_tradnl" b="1" smtClean="0">
                <a:solidFill>
                  <a:srgbClr val="000000"/>
                </a:solidFill>
                <a:cs typeface="Times New Roman" pitchFamily="18" charset="0"/>
                <a:sym typeface="Times New Roman" pitchFamily="18" charset="0"/>
              </a:rPr>
              <a:t>pistolas de aguja</a:t>
            </a:r>
            <a:r>
              <a:rPr lang="en-US" b="1" smtClean="0">
                <a:solidFill>
                  <a:srgbClr val="000000"/>
                </a:solidFill>
                <a:cs typeface="Times New Roman" pitchFamily="18" charset="0"/>
                <a:sym typeface="Times New Roman" pitchFamily="18" charset="0"/>
              </a:rPr>
              <a:t>, la limpieza con abrasivos</a:t>
            </a:r>
            <a:r>
              <a:rPr lang="en-US" smtClean="0">
                <a:solidFill>
                  <a:srgbClr val="000000"/>
                </a:solidFill>
                <a:cs typeface="Arial" charset="0"/>
                <a:sym typeface="Times New Roman" pitchFamily="18" charset="0"/>
              </a:rPr>
              <a:t> </a:t>
            </a:r>
            <a:r>
              <a:rPr lang="en-US" b="1" smtClean="0">
                <a:solidFill>
                  <a:srgbClr val="000000"/>
                </a:solidFill>
                <a:cs typeface="Arial" charset="0"/>
                <a:sym typeface="Times New Roman" pitchFamily="18" charset="0"/>
              </a:rPr>
              <a:t>y</a:t>
            </a:r>
            <a:r>
              <a:rPr lang="en-US" smtClean="0">
                <a:solidFill>
                  <a:srgbClr val="000000"/>
                </a:solidFill>
                <a:cs typeface="Arial" charset="0"/>
                <a:sym typeface="Times New Roman" pitchFamily="18" charset="0"/>
              </a:rPr>
              <a:t> </a:t>
            </a:r>
            <a:r>
              <a:rPr lang="en-US" b="1" smtClean="0">
                <a:solidFill>
                  <a:srgbClr val="000000"/>
                </a:solidFill>
                <a:cs typeface="Arial" charset="0"/>
                <a:sym typeface="Times New Roman" pitchFamily="18" charset="0"/>
              </a:rPr>
              <a:t>la limpieza con chorros de arena</a:t>
            </a:r>
            <a:r>
              <a:rPr lang="en-US" smtClean="0">
                <a:solidFill>
                  <a:srgbClr val="000000"/>
                </a:solidFill>
                <a:cs typeface="Arial" charset="0"/>
                <a:sym typeface="Times New Roman" pitchFamily="18" charset="0"/>
              </a:rPr>
              <a:t> generan una gran cantidad de polvo que flota en el aire y luego se deposita en las superficies interiores y exteriores del </a:t>
            </a:r>
            <a:r>
              <a:rPr lang="en-US" smtClean="0">
                <a:solidFill>
                  <a:srgbClr val="000000"/>
                </a:solidFill>
                <a:latin typeface="Times New Roman" pitchFamily="18" charset="0"/>
                <a:cs typeface="Arial" charset="0"/>
                <a:sym typeface="Times New Roman" pitchFamily="18" charset="0"/>
              </a:rPr>
              <a:t>á</a:t>
            </a:r>
            <a:r>
              <a:rPr lang="en-US" smtClean="0">
                <a:solidFill>
                  <a:srgbClr val="000000"/>
                </a:solidFill>
                <a:cs typeface="Arial" charset="0"/>
                <a:sym typeface="Times New Roman" pitchFamily="18" charset="0"/>
              </a:rPr>
              <a:t>rea de trabajo.  Estas actividades est</a:t>
            </a:r>
            <a:r>
              <a:rPr lang="en-US" smtClean="0">
                <a:solidFill>
                  <a:srgbClr val="000000"/>
                </a:solidFill>
                <a:latin typeface="Times New Roman" pitchFamily="18" charset="0"/>
                <a:cs typeface="Arial" charset="0"/>
                <a:sym typeface="Times New Roman" pitchFamily="18" charset="0"/>
              </a:rPr>
              <a:t>á</a:t>
            </a:r>
            <a:r>
              <a:rPr lang="en-US" smtClean="0">
                <a:solidFill>
                  <a:srgbClr val="000000"/>
                </a:solidFill>
                <a:cs typeface="Arial" charset="0"/>
                <a:sym typeface="Times New Roman" pitchFamily="18" charset="0"/>
              </a:rPr>
              <a:t>n prohibidas, a menos que est</a:t>
            </a:r>
            <a:r>
              <a:rPr lang="en-US" smtClean="0">
                <a:solidFill>
                  <a:srgbClr val="000000"/>
                </a:solidFill>
                <a:latin typeface="Times New Roman" pitchFamily="18" charset="0"/>
                <a:cs typeface="Arial" charset="0"/>
                <a:sym typeface="Times New Roman" pitchFamily="18" charset="0"/>
              </a:rPr>
              <a:t>é</a:t>
            </a:r>
            <a:r>
              <a:rPr lang="en-US" smtClean="0">
                <a:solidFill>
                  <a:srgbClr val="000000"/>
                </a:solidFill>
                <a:cs typeface="Arial" charset="0"/>
                <a:sym typeface="Times New Roman" pitchFamily="18" charset="0"/>
              </a:rPr>
              <a:t>n equipadas con dispositivos de ventilaci</a:t>
            </a:r>
            <a:r>
              <a:rPr lang="en-US" smtClean="0">
                <a:solidFill>
                  <a:srgbClr val="000000"/>
                </a:solidFill>
                <a:latin typeface="Times New Roman" pitchFamily="18" charset="0"/>
                <a:cs typeface="Arial" charset="0"/>
                <a:sym typeface="Times New Roman" pitchFamily="18" charset="0"/>
              </a:rPr>
              <a:t>ó</a:t>
            </a:r>
            <a:r>
              <a:rPr lang="en-US" smtClean="0">
                <a:solidFill>
                  <a:srgbClr val="000000"/>
                </a:solidFill>
                <a:cs typeface="Arial" charset="0"/>
                <a:sym typeface="Times New Roman" pitchFamily="18" charset="0"/>
              </a:rPr>
              <a:t>n de captura local con filtros HEPA, para controlar el escape cargado de polvo.</a:t>
            </a:r>
          </a:p>
          <a:p>
            <a:r>
              <a:rPr lang="en-US" sz="1000" smtClean="0">
                <a:solidFill>
                  <a:srgbClr val="000000"/>
                </a:solidFill>
                <a:cs typeface="Times New Roman" pitchFamily="18" charset="0"/>
                <a:sym typeface="Times New Roman" pitchFamily="18" charset="0"/>
              </a:rPr>
              <a:t>Consulte el Ap</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ndice 5 </a:t>
            </a:r>
            <a:r>
              <a:rPr lang="en-US" sz="1000" i="1" smtClean="0">
                <a:solidFill>
                  <a:srgbClr val="000000"/>
                </a:solidFill>
                <a:cs typeface="Times New Roman" pitchFamily="18" charset="0"/>
                <a:sym typeface="Times New Roman" pitchFamily="18" charset="0"/>
              </a:rPr>
              <a:t>Pasos para la renovaci</a:t>
            </a:r>
            <a:r>
              <a:rPr lang="en-US" sz="1000" i="1" smtClean="0">
                <a:solidFill>
                  <a:srgbClr val="000000"/>
                </a:solidFill>
                <a:latin typeface="Times New Roman" pitchFamily="18" charset="0"/>
                <a:cs typeface="Times New Roman" pitchFamily="18" charset="0"/>
                <a:sym typeface="Times New Roman" pitchFamily="18" charset="0"/>
              </a:rPr>
              <a:t>ó</a:t>
            </a:r>
            <a:r>
              <a:rPr lang="en-US" sz="1000" i="1" smtClean="0">
                <a:solidFill>
                  <a:srgbClr val="000000"/>
                </a:solidFill>
                <a:cs typeface="Times New Roman" pitchFamily="18" charset="0"/>
                <a:sym typeface="Times New Roman" pitchFamily="18" charset="0"/>
              </a:rPr>
              <a:t>n, reparaci</a:t>
            </a:r>
            <a:r>
              <a:rPr lang="en-US" sz="1000" i="1" smtClean="0">
                <a:solidFill>
                  <a:srgbClr val="000000"/>
                </a:solidFill>
                <a:latin typeface="Times New Roman" pitchFamily="18" charset="0"/>
                <a:cs typeface="Times New Roman" pitchFamily="18" charset="0"/>
                <a:sym typeface="Times New Roman" pitchFamily="18" charset="0"/>
              </a:rPr>
              <a:t>ó</a:t>
            </a:r>
            <a:r>
              <a:rPr lang="en-US" sz="1000" i="1" smtClean="0">
                <a:solidFill>
                  <a:srgbClr val="000000"/>
                </a:solidFill>
                <a:cs typeface="Times New Roman" pitchFamily="18" charset="0"/>
                <a:sym typeface="Times New Roman" pitchFamily="18" charset="0"/>
              </a:rPr>
              <a:t>n y pintura SEGURAS CON EL PLOMO</a:t>
            </a:r>
            <a:r>
              <a:rPr lang="en-US" sz="1000" smtClean="0">
                <a:solidFill>
                  <a:srgbClr val="000000"/>
                </a:solidFill>
                <a:cs typeface="Times New Roman" pitchFamily="18" charset="0"/>
                <a:sym typeface="Times New Roman" pitchFamily="18" charset="0"/>
              </a:rPr>
              <a:t> para obtener 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s informaci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a:t>
            </a:r>
          </a:p>
        </p:txBody>
      </p:sp>
      <p:sp>
        <p:nvSpPr>
          <p:cNvPr id="14343" name="Text Box 1029"/>
          <p:cNvSpPr txBox="1">
            <a:spLocks noChangeArrowheads="1"/>
          </p:cNvSpPr>
          <p:nvPr/>
        </p:nvSpPr>
        <p:spPr bwMode="auto">
          <a:xfrm>
            <a:off x="762000" y="8229600"/>
            <a:ext cx="5715000" cy="923925"/>
          </a:xfrm>
          <a:prstGeom prst="rect">
            <a:avLst/>
          </a:prstGeom>
          <a:solidFill>
            <a:srgbClr val="EAEAEA"/>
          </a:solidFill>
          <a:ln w="9525">
            <a:solidFill>
              <a:schemeClr val="tx1"/>
            </a:solidFill>
            <a:miter lim="800000"/>
            <a:headEnd/>
            <a:tailEnd/>
          </a:ln>
        </p:spPr>
        <p:txBody>
          <a:bodyPr lIns="91407" tIns="45703" rIns="91407" bIns="45703">
            <a:spAutoFit/>
          </a:bodyPr>
          <a:lstStyle/>
          <a:p>
            <a:pPr lvl="2">
              <a:spcBef>
                <a:spcPct val="50000"/>
              </a:spcBef>
              <a:buSzPct val="100000"/>
            </a:pPr>
            <a:r>
              <a:rPr lang="en-US" sz="900" b="1">
                <a:solidFill>
                  <a:srgbClr val="000000"/>
                </a:solidFill>
                <a:latin typeface="Arial" charset="0"/>
                <a:cs typeface="Times New Roman" pitchFamily="18" charset="0"/>
                <a:sym typeface="Times New Roman" pitchFamily="18" charset="0"/>
              </a:rPr>
              <a:t>Las pr</a:t>
            </a:r>
            <a:r>
              <a:rPr lang="en-US" sz="900" b="1">
                <a:solidFill>
                  <a:srgbClr val="000000"/>
                </a:solidFill>
                <a:cs typeface="Times New Roman" pitchFamily="18" charset="0"/>
                <a:sym typeface="Times New Roman" pitchFamily="18" charset="0"/>
              </a:rPr>
              <a:t>á</a:t>
            </a:r>
            <a:r>
              <a:rPr lang="en-US" sz="900" b="1">
                <a:solidFill>
                  <a:srgbClr val="000000"/>
                </a:solidFill>
                <a:latin typeface="Arial" charset="0"/>
                <a:cs typeface="Times New Roman" pitchFamily="18" charset="0"/>
                <a:sym typeface="Times New Roman" pitchFamily="18" charset="0"/>
              </a:rPr>
              <a:t>cticas que se indican en la diapositiva tambi</a:t>
            </a:r>
            <a:r>
              <a:rPr lang="en-US" sz="900" b="1">
                <a:solidFill>
                  <a:srgbClr val="000000"/>
                </a:solidFill>
                <a:cs typeface="Times New Roman" pitchFamily="18" charset="0"/>
                <a:sym typeface="Times New Roman" pitchFamily="18" charset="0"/>
              </a:rPr>
              <a:t>é</a:t>
            </a:r>
            <a:r>
              <a:rPr lang="en-US" sz="900" b="1">
                <a:solidFill>
                  <a:srgbClr val="000000"/>
                </a:solidFill>
                <a:latin typeface="Arial" charset="0"/>
                <a:cs typeface="Times New Roman" pitchFamily="18" charset="0"/>
                <a:sym typeface="Times New Roman" pitchFamily="18" charset="0"/>
              </a:rPr>
              <a:t>n est</a:t>
            </a:r>
            <a:r>
              <a:rPr lang="en-US" sz="900" b="1">
                <a:solidFill>
                  <a:srgbClr val="000000"/>
                </a:solidFill>
                <a:cs typeface="Times New Roman" pitchFamily="18" charset="0"/>
                <a:sym typeface="Times New Roman" pitchFamily="18" charset="0"/>
              </a:rPr>
              <a:t>á</a:t>
            </a:r>
            <a:r>
              <a:rPr lang="en-US" sz="900" b="1">
                <a:solidFill>
                  <a:srgbClr val="000000"/>
                </a:solidFill>
                <a:latin typeface="Arial" charset="0"/>
                <a:cs typeface="Times New Roman" pitchFamily="18" charset="0"/>
                <a:sym typeface="Times New Roman" pitchFamily="18" charset="0"/>
              </a:rPr>
              <a:t>n prohibidas en las propiedades construidas antes de 1978 con pintura a base de plomo, que reciben ayuda federal para la vivienda.</a:t>
            </a:r>
            <a:r>
              <a:rPr lang="en-US" sz="900">
                <a:solidFill>
                  <a:srgbClr val="000000"/>
                </a:solidFill>
                <a:latin typeface="Arial" charset="0"/>
                <a:cs typeface="Times New Roman" pitchFamily="18" charset="0"/>
                <a:sym typeface="Times New Roman" pitchFamily="18" charset="0"/>
              </a:rPr>
              <a:t> La regla del Departamento de Vivienda y Urbanismo tambi</a:t>
            </a:r>
            <a:r>
              <a:rPr lang="en-US" sz="900">
                <a:solidFill>
                  <a:srgbClr val="000000"/>
                </a:solidFill>
                <a:cs typeface="Times New Roman" pitchFamily="18" charset="0"/>
                <a:sym typeface="Times New Roman" pitchFamily="18" charset="0"/>
              </a:rPr>
              <a:t>é</a:t>
            </a:r>
            <a:r>
              <a:rPr lang="en-US" sz="900">
                <a:solidFill>
                  <a:srgbClr val="000000"/>
                </a:solidFill>
                <a:latin typeface="Arial" charset="0"/>
                <a:cs typeface="Times New Roman" pitchFamily="18" charset="0"/>
                <a:sym typeface="Times New Roman" pitchFamily="18" charset="0"/>
              </a:rPr>
              <a:t>n proh</a:t>
            </a:r>
            <a:r>
              <a:rPr lang="en-US" sz="900">
                <a:solidFill>
                  <a:srgbClr val="000000"/>
                </a:solidFill>
                <a:cs typeface="Times New Roman" pitchFamily="18" charset="0"/>
                <a:sym typeface="Times New Roman" pitchFamily="18" charset="0"/>
              </a:rPr>
              <a:t>í</a:t>
            </a:r>
            <a:r>
              <a:rPr lang="en-US" sz="900">
                <a:solidFill>
                  <a:srgbClr val="000000"/>
                </a:solidFill>
                <a:latin typeface="Arial" charset="0"/>
                <a:cs typeface="Times New Roman" pitchFamily="18" charset="0"/>
                <a:sym typeface="Times New Roman" pitchFamily="18" charset="0"/>
              </a:rPr>
              <a:t>be raspar en seco y lijar </a:t>
            </a:r>
            <a:r>
              <a:rPr lang="en-US" sz="900" u="sng">
                <a:solidFill>
                  <a:srgbClr val="000000"/>
                </a:solidFill>
                <a:latin typeface="Arial" charset="0"/>
                <a:cs typeface="Times New Roman" pitchFamily="18" charset="0"/>
                <a:sym typeface="Times New Roman" pitchFamily="18" charset="0"/>
              </a:rPr>
              <a:t>a mano</a:t>
            </a:r>
            <a:r>
              <a:rPr lang="en-US" sz="900">
                <a:solidFill>
                  <a:srgbClr val="000000"/>
                </a:solidFill>
                <a:latin typeface="Arial" charset="0"/>
                <a:cs typeface="Times New Roman" pitchFamily="18" charset="0"/>
                <a:sym typeface="Times New Roman" pitchFamily="18" charset="0"/>
              </a:rPr>
              <a:t> en exceso y decapar la pintura en un espacio con poca ventilaci</a:t>
            </a:r>
            <a:r>
              <a:rPr lang="en-US" sz="900">
                <a:solidFill>
                  <a:srgbClr val="000000"/>
                </a:solidFill>
                <a:cs typeface="Times New Roman" pitchFamily="18" charset="0"/>
                <a:sym typeface="Times New Roman" pitchFamily="18" charset="0"/>
              </a:rPr>
              <a:t>ó</a:t>
            </a:r>
            <a:r>
              <a:rPr lang="en-US" sz="900">
                <a:solidFill>
                  <a:srgbClr val="000000"/>
                </a:solidFill>
                <a:latin typeface="Arial" charset="0"/>
                <a:cs typeface="Times New Roman" pitchFamily="18" charset="0"/>
                <a:sym typeface="Times New Roman" pitchFamily="18" charset="0"/>
              </a:rPr>
              <a:t>n utilizando un decapante vol</a:t>
            </a:r>
            <a:r>
              <a:rPr lang="en-US" sz="900">
                <a:solidFill>
                  <a:srgbClr val="000000"/>
                </a:solidFill>
                <a:cs typeface="Times New Roman" pitchFamily="18" charset="0"/>
                <a:sym typeface="Times New Roman" pitchFamily="18" charset="0"/>
              </a:rPr>
              <a:t>á</a:t>
            </a:r>
            <a:r>
              <a:rPr lang="en-US" sz="900">
                <a:solidFill>
                  <a:srgbClr val="000000"/>
                </a:solidFill>
                <a:latin typeface="Arial" charset="0"/>
                <a:cs typeface="Times New Roman" pitchFamily="18" charset="0"/>
                <a:sym typeface="Times New Roman" pitchFamily="18" charset="0"/>
              </a:rPr>
              <a:t>til.  Algunos estados, localidades o tribus tambi</a:t>
            </a:r>
            <a:r>
              <a:rPr lang="en-US" sz="900">
                <a:solidFill>
                  <a:srgbClr val="000000"/>
                </a:solidFill>
                <a:cs typeface="Times New Roman" pitchFamily="18" charset="0"/>
                <a:sym typeface="Times New Roman" pitchFamily="18" charset="0"/>
              </a:rPr>
              <a:t>é</a:t>
            </a:r>
            <a:r>
              <a:rPr lang="en-US" sz="900">
                <a:solidFill>
                  <a:srgbClr val="000000"/>
                </a:solidFill>
                <a:latin typeface="Arial" charset="0"/>
                <a:cs typeface="Times New Roman" pitchFamily="18" charset="0"/>
                <a:sym typeface="Times New Roman" pitchFamily="18" charset="0"/>
              </a:rPr>
              <a:t>n pueden prohibir estas pr</a:t>
            </a:r>
            <a:r>
              <a:rPr lang="en-US" sz="900">
                <a:solidFill>
                  <a:srgbClr val="000000"/>
                </a:solidFill>
                <a:cs typeface="Times New Roman" pitchFamily="18" charset="0"/>
                <a:sym typeface="Times New Roman" pitchFamily="18" charset="0"/>
              </a:rPr>
              <a:t>á</a:t>
            </a:r>
            <a:r>
              <a:rPr lang="en-US" sz="900">
                <a:solidFill>
                  <a:srgbClr val="000000"/>
                </a:solidFill>
                <a:latin typeface="Arial" charset="0"/>
                <a:cs typeface="Times New Roman" pitchFamily="18" charset="0"/>
                <a:sym typeface="Times New Roman" pitchFamily="18" charset="0"/>
              </a:rPr>
              <a:t>cticas.</a:t>
            </a:r>
          </a:p>
        </p:txBody>
      </p:sp>
      <p:pic>
        <p:nvPicPr>
          <p:cNvPr id="14344" name="Picture 1031" descr="HUD-seal-color 300 DPI"/>
          <p:cNvPicPr>
            <a:picLocks noChangeAspect="1" noChangeArrowheads="1"/>
          </p:cNvPicPr>
          <p:nvPr/>
        </p:nvPicPr>
        <p:blipFill>
          <a:blip r:embed="rId3"/>
          <a:srcRect/>
          <a:stretch>
            <a:fillRect/>
          </a:stretch>
        </p:blipFill>
        <p:spPr bwMode="auto">
          <a:xfrm>
            <a:off x="838200" y="8305800"/>
            <a:ext cx="714375" cy="685800"/>
          </a:xfrm>
          <a:prstGeom prst="rect">
            <a:avLst/>
          </a:prstGeom>
          <a:noFill/>
          <a:ln w="9525">
            <a:noFill/>
            <a:miter lim="800000"/>
            <a:headEnd/>
            <a:tailEnd/>
          </a:ln>
        </p:spPr>
      </p:pic>
    </p:spTree>
    <p:extLst>
      <p:ext uri="{BB962C8B-B14F-4D97-AF65-F5344CB8AC3E}">
        <p14:creationId xmlns:p14="http://schemas.microsoft.com/office/powerpoint/2010/main" val="32174598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 en labores de renovación, reparación y pintura</a:t>
            </a:r>
          </a:p>
        </p:txBody>
      </p:sp>
      <p:sp>
        <p:nvSpPr>
          <p:cNvPr id="15363" name="Rectangle 7"/>
          <p:cNvSpPr>
            <a:spLocks noGrp="1" noChangeArrowheads="1"/>
          </p:cNvSpPr>
          <p:nvPr>
            <p:ph type="sldNum" sz="quarter" idx="5"/>
          </p:nvPr>
        </p:nvSpPr>
        <p:spPr>
          <a:noFill/>
        </p:spPr>
        <p:txBody>
          <a:bodyPr/>
          <a:lstStyle/>
          <a:p>
            <a:r>
              <a:rPr lang="en-US" smtClean="0"/>
              <a:t>5-</a:t>
            </a:r>
            <a:fld id="{9F1C8DE5-710B-4014-B7C4-8E1C94CD96B1}" type="slidenum">
              <a:rPr lang="en-US" smtClean="0"/>
              <a:pPr/>
              <a:t>62</a:t>
            </a:fld>
            <a:endParaRPr lang="en-US" smtClean="0"/>
          </a:p>
        </p:txBody>
      </p:sp>
      <p:sp>
        <p:nvSpPr>
          <p:cNvPr id="15364" name="Rectangle 8"/>
          <p:cNvSpPr>
            <a:spLocks noGrp="1" noChangeArrowheads="1"/>
          </p:cNvSpPr>
          <p:nvPr>
            <p:ph type="dt" sz="quarter" idx="1"/>
          </p:nvPr>
        </p:nvSpPr>
        <p:spPr>
          <a:noFill/>
        </p:spPr>
        <p:txBody>
          <a:bodyPr/>
          <a:lstStyle/>
          <a:p>
            <a:r>
              <a:rPr lang="en-US" smtClean="0"/>
              <a:t>Octubre de 2011</a:t>
            </a:r>
          </a:p>
        </p:txBody>
      </p:sp>
      <p:sp>
        <p:nvSpPr>
          <p:cNvPr id="15365" name="Rectangle 2"/>
          <p:cNvSpPr>
            <a:spLocks noGrp="1" noRot="1" noChangeAspect="1" noChangeArrowheads="1" noTextEdit="1"/>
          </p:cNvSpPr>
          <p:nvPr>
            <p:ph type="sldImg"/>
          </p:nvPr>
        </p:nvSpPr>
        <p:spPr>
          <a:xfrm>
            <a:off x="1295400" y="685800"/>
            <a:ext cx="4800600" cy="3600450"/>
          </a:xfrm>
          <a:ln/>
        </p:spPr>
      </p:sp>
      <p:sp>
        <p:nvSpPr>
          <p:cNvPr id="15366" name="Rectangle 3"/>
          <p:cNvSpPr>
            <a:spLocks noGrp="1" noChangeArrowheads="1"/>
          </p:cNvSpPr>
          <p:nvPr>
            <p:ph type="body" idx="1"/>
          </p:nvPr>
        </p:nvSpPr>
        <p:spPr>
          <a:xfrm>
            <a:off x="533400" y="4318000"/>
            <a:ext cx="6324600" cy="4460875"/>
          </a:xfrm>
          <a:noFill/>
          <a:ln/>
        </p:spPr>
        <p:txBody>
          <a:bodyPr/>
          <a:lstStyle/>
          <a:p>
            <a:r>
              <a:rPr lang="en-US" b="1" smtClean="0">
                <a:solidFill>
                  <a:srgbClr val="000000"/>
                </a:solidFill>
                <a:cs typeface="Times New Roman" pitchFamily="18" charset="0"/>
                <a:sym typeface="Times New Roman" pitchFamily="18" charset="0"/>
              </a:rPr>
              <a:t>Solamente se pueden utilizar herramientas el</a:t>
            </a:r>
            <a:r>
              <a:rPr lang="en-US" b="1" smtClean="0">
                <a:solidFill>
                  <a:srgbClr val="000000"/>
                </a:solidFill>
                <a:latin typeface="Times New Roman" pitchFamily="18" charset="0"/>
                <a:cs typeface="Times New Roman" pitchFamily="18" charset="0"/>
                <a:sym typeface="Times New Roman" pitchFamily="18" charset="0"/>
              </a:rPr>
              <a:t>é</a:t>
            </a:r>
            <a:r>
              <a:rPr lang="en-US" b="1" smtClean="0">
                <a:solidFill>
                  <a:srgbClr val="000000"/>
                </a:solidFill>
                <a:cs typeface="Times New Roman" pitchFamily="18" charset="0"/>
                <a:sym typeface="Times New Roman" pitchFamily="18" charset="0"/>
              </a:rPr>
              <a:t>ctricas equipadas con ventilaci</a:t>
            </a:r>
            <a:r>
              <a:rPr lang="en-US" b="1" smtClean="0">
                <a:solidFill>
                  <a:srgbClr val="000000"/>
                </a:solidFill>
                <a:latin typeface="Times New Roman" pitchFamily="18" charset="0"/>
                <a:cs typeface="Times New Roman" pitchFamily="18" charset="0"/>
                <a:sym typeface="Times New Roman" pitchFamily="18" charset="0"/>
              </a:rPr>
              <a:t>ó</a:t>
            </a:r>
            <a:r>
              <a:rPr lang="en-US" b="1" smtClean="0">
                <a:solidFill>
                  <a:srgbClr val="000000"/>
                </a:solidFill>
                <a:cs typeface="Times New Roman" pitchFamily="18" charset="0"/>
                <a:sym typeface="Times New Roman" pitchFamily="18" charset="0"/>
              </a:rPr>
              <a:t>n de captura local con filtro HEPA acoplad</a:t>
            </a:r>
            <a:r>
              <a:rPr lang="es-ES_tradnl" b="1" smtClean="0">
                <a:solidFill>
                  <a:srgbClr val="000000"/>
                </a:solidFill>
                <a:cs typeface="Times New Roman" pitchFamily="18" charset="0"/>
                <a:sym typeface="Times New Roman" pitchFamily="18" charset="0"/>
              </a:rPr>
              <a:t>o</a:t>
            </a:r>
            <a:r>
              <a:rPr lang="en-US" b="1" smtClean="0">
                <a:solidFill>
                  <a:srgbClr val="000000"/>
                </a:solidFill>
                <a:cs typeface="Times New Roman" pitchFamily="18" charset="0"/>
                <a:sym typeface="Times New Roman" pitchFamily="18" charset="0"/>
              </a:rPr>
              <a:t> cuando hay pintura a base de plomo, o se cree que est</a:t>
            </a:r>
            <a:r>
              <a:rPr lang="en-US" b="1" smtClean="0">
                <a:solidFill>
                  <a:srgbClr val="000000"/>
                </a:solidFill>
                <a:latin typeface="Times New Roman" pitchFamily="18" charset="0"/>
                <a:cs typeface="Times New Roman" pitchFamily="18" charset="0"/>
                <a:sym typeface="Times New Roman" pitchFamily="18" charset="0"/>
              </a:rPr>
              <a:t>á</a:t>
            </a:r>
            <a:r>
              <a:rPr lang="en-US" b="1" smtClean="0">
                <a:solidFill>
                  <a:srgbClr val="000000"/>
                </a:solidFill>
                <a:cs typeface="Times New Roman" pitchFamily="18" charset="0"/>
                <a:sym typeface="Times New Roman" pitchFamily="18" charset="0"/>
              </a:rPr>
              <a:t> presente.</a:t>
            </a:r>
          </a:p>
          <a:p>
            <a:pPr marL="228600" lvl="1" indent="-114300">
              <a:buFontTx/>
              <a:buChar char="•"/>
            </a:pPr>
            <a:r>
              <a:rPr lang="en-US" smtClean="0">
                <a:solidFill>
                  <a:srgbClr val="000000"/>
                </a:solidFill>
                <a:cs typeface="Times New Roman" pitchFamily="18" charset="0"/>
                <a:sym typeface="Times New Roman" pitchFamily="18" charset="0"/>
              </a:rPr>
              <a:t>Las herramientas el</a:t>
            </a:r>
            <a:r>
              <a:rPr lang="en-US" smtClean="0">
                <a:solidFill>
                  <a:srgbClr val="000000"/>
                </a:solidFill>
                <a:latin typeface="Times New Roman" pitchFamily="18" charset="0"/>
                <a:cs typeface="Times New Roman" pitchFamily="18" charset="0"/>
                <a:sym typeface="Times New Roman" pitchFamily="18" charset="0"/>
              </a:rPr>
              <a:t>é</a:t>
            </a:r>
            <a:r>
              <a:rPr lang="en-US" smtClean="0">
                <a:solidFill>
                  <a:srgbClr val="000000"/>
                </a:solidFill>
                <a:cs typeface="Times New Roman" pitchFamily="18" charset="0"/>
                <a:sym typeface="Times New Roman" pitchFamily="18" charset="0"/>
              </a:rPr>
              <a:t>ctricas, como lijadoras, esmeril</a:t>
            </a:r>
            <a:r>
              <a:rPr lang="es-ES_tradnl" smtClean="0">
                <a:solidFill>
                  <a:srgbClr val="000000"/>
                </a:solidFill>
                <a:cs typeface="Times New Roman" pitchFamily="18" charset="0"/>
                <a:sym typeface="Times New Roman" pitchFamily="18" charset="0"/>
              </a:rPr>
              <a:t>adoras</a:t>
            </a:r>
            <a:r>
              <a:rPr lang="en-US" smtClean="0">
                <a:solidFill>
                  <a:srgbClr val="000000"/>
                </a:solidFill>
                <a:cs typeface="Times New Roman" pitchFamily="18" charset="0"/>
                <a:sym typeface="Times New Roman" pitchFamily="18" charset="0"/>
              </a:rPr>
              <a:t>, sierras circulares, sierras alternativas, cepilladoras y taladros producen polvo y escombros. </a:t>
            </a:r>
            <a:r>
              <a:rPr lang="es-ES_tradnl" smtClean="0">
                <a:solidFill>
                  <a:srgbClr val="000000"/>
                </a:solidFill>
                <a:cs typeface="Times New Roman" pitchFamily="18" charset="0"/>
                <a:sym typeface="Times New Roman" pitchFamily="18" charset="0"/>
              </a:rPr>
              <a:t>Como</a:t>
            </a:r>
            <a:r>
              <a:rPr lang="en-US" smtClean="0">
                <a:solidFill>
                  <a:srgbClr val="000000"/>
                </a:solidFill>
                <a:cs typeface="Times New Roman" pitchFamily="18" charset="0"/>
                <a:sym typeface="Times New Roman" pitchFamily="18" charset="0"/>
              </a:rPr>
              <a:t> son el</a:t>
            </a:r>
            <a:r>
              <a:rPr lang="en-US" smtClean="0">
                <a:solidFill>
                  <a:srgbClr val="000000"/>
                </a:solidFill>
                <a:latin typeface="Times New Roman" pitchFamily="18" charset="0"/>
                <a:cs typeface="Times New Roman" pitchFamily="18" charset="0"/>
                <a:sym typeface="Times New Roman" pitchFamily="18" charset="0"/>
              </a:rPr>
              <a:t>é</a:t>
            </a:r>
            <a:r>
              <a:rPr lang="en-US" smtClean="0">
                <a:solidFill>
                  <a:srgbClr val="000000"/>
                </a:solidFill>
                <a:cs typeface="Times New Roman" pitchFamily="18" charset="0"/>
                <a:sym typeface="Times New Roman" pitchFamily="18" charset="0"/>
              </a:rPr>
              <a:t>ctricas, los m</a:t>
            </a:r>
            <a:r>
              <a:rPr lang="en-US" smtClean="0">
                <a:solidFill>
                  <a:srgbClr val="000000"/>
                </a:solidFill>
                <a:latin typeface="Times New Roman" pitchFamily="18" charset="0"/>
                <a:cs typeface="Times New Roman" pitchFamily="18" charset="0"/>
                <a:sym typeface="Times New Roman" pitchFamily="18" charset="0"/>
              </a:rPr>
              <a:t>é</a:t>
            </a:r>
            <a:r>
              <a:rPr lang="en-US" smtClean="0">
                <a:solidFill>
                  <a:srgbClr val="000000"/>
                </a:solidFill>
                <a:cs typeface="Times New Roman" pitchFamily="18" charset="0"/>
                <a:sym typeface="Times New Roman" pitchFamily="18" charset="0"/>
              </a:rPr>
              <a:t>todos con humedad no son seguros. Las herramientas neum</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ticas y </a:t>
            </a:r>
            <a:r>
              <a:rPr lang="es-ES_tradnl" smtClean="0">
                <a:solidFill>
                  <a:srgbClr val="000000"/>
                </a:solidFill>
                <a:cs typeface="Times New Roman" pitchFamily="18" charset="0"/>
                <a:sym typeface="Times New Roman" pitchFamily="18" charset="0"/>
              </a:rPr>
              <a:t>de pilas</a:t>
            </a:r>
            <a:r>
              <a:rPr lang="en-US" smtClean="0">
                <a:solidFill>
                  <a:srgbClr val="000000"/>
                </a:solidFill>
                <a:cs typeface="Times New Roman" pitchFamily="18" charset="0"/>
                <a:sym typeface="Times New Roman" pitchFamily="18" charset="0"/>
              </a:rPr>
              <a:t> evitan los peligros de descarga el</a:t>
            </a:r>
            <a:r>
              <a:rPr lang="en-US" smtClean="0">
                <a:solidFill>
                  <a:srgbClr val="000000"/>
                </a:solidFill>
                <a:latin typeface="Times New Roman" pitchFamily="18" charset="0"/>
                <a:cs typeface="Times New Roman" pitchFamily="18" charset="0"/>
                <a:sym typeface="Times New Roman" pitchFamily="18" charset="0"/>
              </a:rPr>
              <a:t>é</a:t>
            </a:r>
            <a:r>
              <a:rPr lang="en-US" smtClean="0">
                <a:solidFill>
                  <a:srgbClr val="000000"/>
                </a:solidFill>
                <a:cs typeface="Times New Roman" pitchFamily="18" charset="0"/>
                <a:sym typeface="Times New Roman" pitchFamily="18" charset="0"/>
              </a:rPr>
              <a:t>ctrica. Las herramientas con filtros HEPA acoplados o el uso de cubiertas acopladas a aspiradoras en estas herramientas contienen el peligroso polvo con plomo y las c</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scaras de pintura que se generan al usarlas.</a:t>
            </a:r>
          </a:p>
          <a:p>
            <a:pPr marL="228600" lvl="1" indent="-114300">
              <a:buFontTx/>
              <a:buChar char="•"/>
            </a:pPr>
            <a:r>
              <a:rPr lang="en-US" smtClean="0">
                <a:solidFill>
                  <a:srgbClr val="000000"/>
                </a:solidFill>
                <a:cs typeface="Times New Roman" pitchFamily="18" charset="0"/>
                <a:sym typeface="Times New Roman" pitchFamily="18" charset="0"/>
              </a:rPr>
              <a:t>Las herramientas con ventilaci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de captura local con filtro HEPA acoplad</a:t>
            </a:r>
            <a:r>
              <a:rPr lang="es-ES_tradnl" smtClean="0">
                <a:solidFill>
                  <a:srgbClr val="000000"/>
                </a:solidFill>
                <a:cs typeface="Times New Roman" pitchFamily="18" charset="0"/>
                <a:sym typeface="Times New Roman" pitchFamily="18" charset="0"/>
              </a:rPr>
              <a:t>o</a:t>
            </a:r>
            <a:r>
              <a:rPr lang="en-US" smtClean="0">
                <a:solidFill>
                  <a:srgbClr val="000000"/>
                </a:solidFill>
                <a:cs typeface="Times New Roman" pitchFamily="18" charset="0"/>
                <a:sym typeface="Times New Roman" pitchFamily="18" charset="0"/>
              </a:rPr>
              <a:t> </a:t>
            </a:r>
            <a:r>
              <a:rPr lang="es-ES_tradnl" smtClean="0">
                <a:solidFill>
                  <a:srgbClr val="000000"/>
                </a:solidFill>
                <a:cs typeface="Times New Roman" pitchFamily="18" charset="0"/>
                <a:sym typeface="Times New Roman" pitchFamily="18" charset="0"/>
              </a:rPr>
              <a:t>recogen </a:t>
            </a:r>
            <a:r>
              <a:rPr lang="en-US" smtClean="0">
                <a:solidFill>
                  <a:srgbClr val="000000"/>
                </a:solidFill>
                <a:cs typeface="Times New Roman" pitchFamily="18" charset="0"/>
                <a:sym typeface="Times New Roman" pitchFamily="18" charset="0"/>
              </a:rPr>
              <a:t>y filtran el polvo y los escombros a medida que se generan. Una cubierta en l</a:t>
            </a:r>
            <a:r>
              <a:rPr lang="es-ES_tradnl" smtClean="0">
                <a:solidFill>
                  <a:srgbClr val="000000"/>
                </a:solidFill>
                <a:cs typeface="Times New Roman" pitchFamily="18" charset="0"/>
                <a:sym typeface="Times New Roman" pitchFamily="18" charset="0"/>
              </a:rPr>
              <a:t>a</a:t>
            </a:r>
            <a:r>
              <a:rPr lang="en-US" smtClean="0">
                <a:solidFill>
                  <a:srgbClr val="000000"/>
                </a:solidFill>
                <a:cs typeface="Times New Roman" pitchFamily="18" charset="0"/>
                <a:sym typeface="Times New Roman" pitchFamily="18" charset="0"/>
              </a:rPr>
              <a:t> cabeza de la herramienta ayuda a contener el polvo y las c</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scaras de pintura a medida que la aspiradora los arrastra para almacenarlos de manera segura en el recipiente de la aspiradora. Esto hace que el trabajo sea m</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s limpio y seguro.</a:t>
            </a:r>
          </a:p>
          <a:p>
            <a:pPr marL="228600" lvl="1" indent="-114300">
              <a:buFontTx/>
              <a:buChar char="•"/>
            </a:pPr>
            <a:r>
              <a:rPr lang="en-US" smtClean="0">
                <a:solidFill>
                  <a:srgbClr val="000000"/>
                </a:solidFill>
                <a:cs typeface="Times New Roman" pitchFamily="18" charset="0"/>
                <a:sym typeface="Times New Roman" pitchFamily="18" charset="0"/>
              </a:rPr>
              <a:t>La limpieza con abrasivos es bastante eficaz al retirar grandes </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reas de pintura r</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pidamente, pero estas pr</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cticas requieren equipos especiales de filtraci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HEPA que contengan el medio de limpieza, el polvo y las c</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scaras de pintura sin </a:t>
            </a:r>
            <a:r>
              <a:rPr lang="es-ES_tradnl" smtClean="0">
                <a:solidFill>
                  <a:srgbClr val="000000"/>
                </a:solidFill>
                <a:cs typeface="Times New Roman" pitchFamily="18" charset="0"/>
                <a:sym typeface="Times New Roman" pitchFamily="18" charset="0"/>
              </a:rPr>
              <a:t>desprender </a:t>
            </a:r>
            <a:r>
              <a:rPr lang="en-US" smtClean="0">
                <a:solidFill>
                  <a:srgbClr val="000000"/>
                </a:solidFill>
                <a:cs typeface="Times New Roman" pitchFamily="18" charset="0"/>
                <a:sym typeface="Times New Roman" pitchFamily="18" charset="0"/>
              </a:rPr>
              <a:t>el polvo al aire o dentro de la contenci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a:t>
            </a:r>
          </a:p>
          <a:p>
            <a:endParaRPr lang="en-US" sz="1000" smtClean="0">
              <a:solidFill>
                <a:srgbClr val="000000"/>
              </a:solidFill>
              <a:cs typeface="Times New Roman" pitchFamily="18" charset="0"/>
              <a:sym typeface="Times New Roman" pitchFamily="18" charset="0"/>
            </a:endParaRPr>
          </a:p>
          <a:p>
            <a:r>
              <a:rPr lang="en-US" b="1" smtClean="0">
                <a:solidFill>
                  <a:srgbClr val="000000"/>
                </a:solidFill>
                <a:cs typeface="Times New Roman" pitchFamily="18" charset="0"/>
                <a:sym typeface="Times New Roman" pitchFamily="18" charset="0"/>
              </a:rPr>
              <a:t>La contenci</a:t>
            </a:r>
            <a:r>
              <a:rPr lang="en-US" b="1" smtClean="0">
                <a:solidFill>
                  <a:srgbClr val="000000"/>
                </a:solidFill>
                <a:latin typeface="Times New Roman" pitchFamily="18" charset="0"/>
                <a:cs typeface="Times New Roman" pitchFamily="18" charset="0"/>
                <a:sym typeface="Times New Roman" pitchFamily="18" charset="0"/>
              </a:rPr>
              <a:t>ó</a:t>
            </a:r>
            <a:r>
              <a:rPr lang="en-US" b="1" smtClean="0">
                <a:solidFill>
                  <a:srgbClr val="000000"/>
                </a:solidFill>
                <a:cs typeface="Times New Roman" pitchFamily="18" charset="0"/>
                <a:sym typeface="Times New Roman" pitchFamily="18" charset="0"/>
              </a:rPr>
              <a:t>n es incluso m</a:t>
            </a:r>
            <a:r>
              <a:rPr lang="en-US" b="1" smtClean="0">
                <a:solidFill>
                  <a:srgbClr val="000000"/>
                </a:solidFill>
                <a:latin typeface="Times New Roman" pitchFamily="18" charset="0"/>
                <a:cs typeface="Times New Roman" pitchFamily="18" charset="0"/>
                <a:sym typeface="Times New Roman" pitchFamily="18" charset="0"/>
              </a:rPr>
              <a:t>á</a:t>
            </a:r>
            <a:r>
              <a:rPr lang="en-US" b="1" smtClean="0">
                <a:solidFill>
                  <a:srgbClr val="000000"/>
                </a:solidFill>
                <a:cs typeface="Times New Roman" pitchFamily="18" charset="0"/>
                <a:sym typeface="Times New Roman" pitchFamily="18" charset="0"/>
              </a:rPr>
              <a:t>s importante cuando se usan herramientas especializadas.</a:t>
            </a:r>
          </a:p>
          <a:p>
            <a:pPr marL="228600" lvl="1" indent="-114300">
              <a:buFontTx/>
              <a:buChar char="•"/>
            </a:pPr>
            <a:r>
              <a:rPr lang="en-US" smtClean="0">
                <a:solidFill>
                  <a:srgbClr val="000000"/>
                </a:solidFill>
                <a:cs typeface="Times New Roman" pitchFamily="18" charset="0"/>
                <a:sym typeface="Times New Roman" pitchFamily="18" charset="0"/>
              </a:rPr>
              <a:t>La contenci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y limpieza correctas son fundamentales incluso cuando se usan herramientas especializadas con filtros HEPA. Estas herramientas generan mucho polvo dentro de un </a:t>
            </a:r>
            <a:r>
              <a:rPr lang="es-ES_tradnl" smtClean="0">
                <a:solidFill>
                  <a:srgbClr val="000000"/>
                </a:solidFill>
                <a:cs typeface="Times New Roman" pitchFamily="18" charset="0"/>
                <a:sym typeface="Times New Roman" pitchFamily="18" charset="0"/>
              </a:rPr>
              <a:t>entorno</a:t>
            </a:r>
            <a:r>
              <a:rPr lang="en-US" smtClean="0">
                <a:solidFill>
                  <a:srgbClr val="000000"/>
                </a:solidFill>
                <a:cs typeface="Times New Roman" pitchFamily="18" charset="0"/>
                <a:sym typeface="Times New Roman" pitchFamily="18" charset="0"/>
              </a:rPr>
              <a:t> localizado (</a:t>
            </a:r>
            <a:r>
              <a:rPr lang="es-ES_tradnl" smtClean="0">
                <a:solidFill>
                  <a:srgbClr val="000000"/>
                </a:solidFill>
                <a:cs typeface="Times New Roman" pitchFamily="18" charset="0"/>
                <a:sym typeface="Times New Roman" pitchFamily="18" charset="0"/>
              </a:rPr>
              <a:t>vac</a:t>
            </a:r>
            <a:r>
              <a:rPr lang="es-ES_tradnl" smtClean="0">
                <a:solidFill>
                  <a:srgbClr val="000000"/>
                </a:solidFill>
                <a:latin typeface="Times New Roman" pitchFamily="18" charset="0"/>
                <a:cs typeface="Times New Roman" pitchFamily="18" charset="0"/>
                <a:sym typeface="Times New Roman" pitchFamily="18" charset="0"/>
              </a:rPr>
              <a:t>í</a:t>
            </a:r>
            <a:r>
              <a:rPr lang="es-ES_tradnl" smtClean="0">
                <a:solidFill>
                  <a:srgbClr val="000000"/>
                </a:solidFill>
                <a:cs typeface="Times New Roman" pitchFamily="18" charset="0"/>
                <a:sym typeface="Times New Roman" pitchFamily="18" charset="0"/>
              </a:rPr>
              <a:t>o</a:t>
            </a:r>
            <a:r>
              <a:rPr lang="en-US" smtClean="0">
                <a:solidFill>
                  <a:srgbClr val="000000"/>
                </a:solidFill>
                <a:cs typeface="Times New Roman" pitchFamily="18" charset="0"/>
                <a:sym typeface="Times New Roman" pitchFamily="18" charset="0"/>
              </a:rPr>
              <a:t>) con presi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negativa. Si </a:t>
            </a:r>
            <a:r>
              <a:rPr lang="es-ES_tradnl" smtClean="0">
                <a:solidFill>
                  <a:srgbClr val="000000"/>
                </a:solidFill>
                <a:cs typeface="Times New Roman" pitchFamily="18" charset="0"/>
                <a:sym typeface="Times New Roman" pitchFamily="18" charset="0"/>
              </a:rPr>
              <a:t>se destruye el vac</a:t>
            </a:r>
            <a:r>
              <a:rPr lang="es-ES_tradnl" smtClean="0">
                <a:solidFill>
                  <a:srgbClr val="000000"/>
                </a:solidFill>
                <a:latin typeface="Times New Roman" pitchFamily="18" charset="0"/>
                <a:cs typeface="Times New Roman" pitchFamily="18" charset="0"/>
                <a:sym typeface="Times New Roman" pitchFamily="18" charset="0"/>
              </a:rPr>
              <a:t>í</a:t>
            </a:r>
            <a:r>
              <a:rPr lang="es-ES_tradnl" smtClean="0">
                <a:solidFill>
                  <a:srgbClr val="000000"/>
                </a:solidFill>
                <a:cs typeface="Times New Roman" pitchFamily="18" charset="0"/>
                <a:sym typeface="Times New Roman" pitchFamily="18" charset="0"/>
              </a:rPr>
              <a:t>o </a:t>
            </a:r>
            <a:r>
              <a:rPr lang="en-US" smtClean="0">
                <a:solidFill>
                  <a:srgbClr val="000000"/>
                </a:solidFill>
                <a:cs typeface="Times New Roman" pitchFamily="18" charset="0"/>
                <a:sym typeface="Times New Roman" pitchFamily="18" charset="0"/>
              </a:rPr>
              <a:t>o </a:t>
            </a:r>
            <a:r>
              <a:rPr lang="es-ES_tradnl" smtClean="0">
                <a:solidFill>
                  <a:srgbClr val="000000"/>
                </a:solidFill>
                <a:cs typeface="Times New Roman" pitchFamily="18" charset="0"/>
                <a:sym typeface="Times New Roman" pitchFamily="18" charset="0"/>
              </a:rPr>
              <a:t>si </a:t>
            </a:r>
            <a:r>
              <a:rPr lang="en-US" smtClean="0">
                <a:solidFill>
                  <a:srgbClr val="000000"/>
                </a:solidFill>
                <a:cs typeface="Times New Roman" pitchFamily="18" charset="0"/>
                <a:sym typeface="Times New Roman" pitchFamily="18" charset="0"/>
              </a:rPr>
              <a:t>se rompe el sello </a:t>
            </a:r>
            <a:r>
              <a:rPr lang="es-ES_tradnl" smtClean="0">
                <a:solidFill>
                  <a:srgbClr val="000000"/>
                </a:solidFill>
                <a:cs typeface="Times New Roman" pitchFamily="18" charset="0"/>
                <a:sym typeface="Times New Roman" pitchFamily="18" charset="0"/>
              </a:rPr>
              <a:t>de vac</a:t>
            </a:r>
            <a:r>
              <a:rPr lang="es-ES_tradnl" smtClean="0">
                <a:solidFill>
                  <a:srgbClr val="000000"/>
                </a:solidFill>
                <a:latin typeface="Times New Roman" pitchFamily="18" charset="0"/>
                <a:cs typeface="Times New Roman" pitchFamily="18" charset="0"/>
                <a:sym typeface="Times New Roman" pitchFamily="18" charset="0"/>
              </a:rPr>
              <a:t>í</a:t>
            </a:r>
            <a:r>
              <a:rPr lang="es-ES_tradnl" smtClean="0">
                <a:solidFill>
                  <a:srgbClr val="000000"/>
                </a:solidFill>
                <a:cs typeface="Times New Roman" pitchFamily="18" charset="0"/>
                <a:sym typeface="Times New Roman" pitchFamily="18" charset="0"/>
              </a:rPr>
              <a:t>o </a:t>
            </a:r>
            <a:r>
              <a:rPr lang="en-US" smtClean="0">
                <a:solidFill>
                  <a:srgbClr val="000000"/>
                </a:solidFill>
                <a:cs typeface="Times New Roman" pitchFamily="18" charset="0"/>
                <a:sym typeface="Times New Roman" pitchFamily="18" charset="0"/>
              </a:rPr>
              <a:t>cre</a:t>
            </a:r>
            <a:r>
              <a:rPr lang="es-ES_tradnl" smtClean="0">
                <a:solidFill>
                  <a:srgbClr val="000000"/>
                </a:solidFill>
                <a:cs typeface="Times New Roman" pitchFamily="18" charset="0"/>
                <a:sym typeface="Times New Roman" pitchFamily="18" charset="0"/>
              </a:rPr>
              <a:t>ado</a:t>
            </a:r>
            <a:r>
              <a:rPr lang="en-US" smtClean="0">
                <a:solidFill>
                  <a:srgbClr val="000000"/>
                </a:solidFill>
                <a:cs typeface="Times New Roman" pitchFamily="18" charset="0"/>
                <a:sym typeface="Times New Roman" pitchFamily="18" charset="0"/>
              </a:rPr>
              <a:t> </a:t>
            </a:r>
            <a:r>
              <a:rPr lang="es-ES_tradnl" smtClean="0">
                <a:solidFill>
                  <a:srgbClr val="000000"/>
                </a:solidFill>
                <a:cs typeface="Times New Roman" pitchFamily="18" charset="0"/>
                <a:sym typeface="Times New Roman" pitchFamily="18" charset="0"/>
              </a:rPr>
              <a:t>por </a:t>
            </a:r>
            <a:r>
              <a:rPr lang="en-US" smtClean="0">
                <a:solidFill>
                  <a:srgbClr val="000000"/>
                </a:solidFill>
                <a:cs typeface="Times New Roman" pitchFamily="18" charset="0"/>
                <a:sym typeface="Times New Roman" pitchFamily="18" charset="0"/>
              </a:rPr>
              <a:t>la cubierta</a:t>
            </a:r>
            <a:r>
              <a:rPr lang="es-ES_tradnl" smtClean="0">
                <a:solidFill>
                  <a:srgbClr val="000000"/>
                </a:solidFill>
                <a:cs typeface="Times New Roman" pitchFamily="18" charset="0"/>
                <a:sym typeface="Times New Roman" pitchFamily="18" charset="0"/>
              </a:rPr>
              <a:t> protectora</a:t>
            </a:r>
            <a:r>
              <a:rPr lang="en-US" smtClean="0">
                <a:solidFill>
                  <a:srgbClr val="000000"/>
                </a:solidFill>
                <a:cs typeface="Times New Roman" pitchFamily="18" charset="0"/>
                <a:sym typeface="Times New Roman" pitchFamily="18" charset="0"/>
              </a:rPr>
              <a:t>, </a:t>
            </a:r>
            <a:r>
              <a:rPr lang="es-ES_tradnl" smtClean="0">
                <a:solidFill>
                  <a:srgbClr val="000000"/>
                </a:solidFill>
                <a:cs typeface="Times New Roman" pitchFamily="18" charset="0"/>
                <a:sym typeface="Times New Roman" pitchFamily="18" charset="0"/>
              </a:rPr>
              <a:t>se podr</a:t>
            </a:r>
            <a:r>
              <a:rPr lang="es-ES_tradnl" smtClean="0">
                <a:solidFill>
                  <a:srgbClr val="000000"/>
                </a:solidFill>
                <a:latin typeface="Times New Roman" pitchFamily="18" charset="0"/>
                <a:cs typeface="Times New Roman" pitchFamily="18" charset="0"/>
                <a:sym typeface="Times New Roman" pitchFamily="18" charset="0"/>
              </a:rPr>
              <a:t>í</a:t>
            </a:r>
            <a:r>
              <a:rPr lang="es-ES_tradnl" smtClean="0">
                <a:solidFill>
                  <a:srgbClr val="000000"/>
                </a:solidFill>
                <a:cs typeface="Times New Roman" pitchFamily="18" charset="0"/>
                <a:sym typeface="Times New Roman" pitchFamily="18" charset="0"/>
              </a:rPr>
              <a:t>an desprender </a:t>
            </a:r>
            <a:r>
              <a:rPr lang="en-US" smtClean="0">
                <a:solidFill>
                  <a:srgbClr val="000000"/>
                </a:solidFill>
                <a:cs typeface="Times New Roman" pitchFamily="18" charset="0"/>
                <a:sym typeface="Times New Roman" pitchFamily="18" charset="0"/>
              </a:rPr>
              <a:t>grandes vol</a:t>
            </a:r>
            <a:r>
              <a:rPr lang="en-US" smtClean="0">
                <a:solidFill>
                  <a:srgbClr val="000000"/>
                </a:solidFill>
                <a:latin typeface="Times New Roman" pitchFamily="18" charset="0"/>
                <a:cs typeface="Times New Roman" pitchFamily="18" charset="0"/>
                <a:sym typeface="Times New Roman" pitchFamily="18" charset="0"/>
              </a:rPr>
              <a:t>ú</a:t>
            </a:r>
            <a:r>
              <a:rPr lang="en-US" smtClean="0">
                <a:solidFill>
                  <a:srgbClr val="000000"/>
                </a:solidFill>
                <a:cs typeface="Times New Roman" pitchFamily="18" charset="0"/>
                <a:sym typeface="Times New Roman" pitchFamily="18" charset="0"/>
              </a:rPr>
              <a:t>menes de polvo. Sin embargo, las herramientas especializadas con filtro HEPA pueden reducir los niveles de polvo cuando se usan correctamente y pueden ayudar a la producci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del trabajo, disminuyendo el tiempo de limpieza y los costos.</a:t>
            </a:r>
          </a:p>
          <a:p>
            <a:pPr marL="228600" lvl="1" indent="-114300">
              <a:buFontTx/>
              <a:buChar char="•"/>
            </a:pPr>
            <a:r>
              <a:rPr lang="en-US" smtClean="0">
                <a:solidFill>
                  <a:srgbClr val="000000"/>
                </a:solidFill>
                <a:cs typeface="Arial" charset="0"/>
                <a:sym typeface="Times New Roman" pitchFamily="18" charset="0"/>
              </a:rPr>
              <a:t>Consulte la lista de compras de herramientas y suministros en el Ap</a:t>
            </a:r>
            <a:r>
              <a:rPr lang="en-US" smtClean="0">
                <a:solidFill>
                  <a:srgbClr val="000000"/>
                </a:solidFill>
                <a:latin typeface="Times New Roman" pitchFamily="18" charset="0"/>
                <a:cs typeface="Arial" charset="0"/>
                <a:sym typeface="Times New Roman" pitchFamily="18" charset="0"/>
              </a:rPr>
              <a:t>é</a:t>
            </a:r>
            <a:r>
              <a:rPr lang="en-US" smtClean="0">
                <a:solidFill>
                  <a:srgbClr val="000000"/>
                </a:solidFill>
                <a:cs typeface="Arial" charset="0"/>
                <a:sym typeface="Times New Roman" pitchFamily="18" charset="0"/>
              </a:rPr>
              <a:t>ndice 5 </a:t>
            </a:r>
            <a:r>
              <a:rPr lang="en-US" i="1" smtClean="0">
                <a:solidFill>
                  <a:srgbClr val="000000"/>
                </a:solidFill>
                <a:cs typeface="Arial" charset="0"/>
                <a:sym typeface="Times New Roman" pitchFamily="18" charset="0"/>
              </a:rPr>
              <a:t>Pasos para la renovaci</a:t>
            </a:r>
            <a:r>
              <a:rPr lang="en-US" i="1" smtClean="0">
                <a:solidFill>
                  <a:srgbClr val="000000"/>
                </a:solidFill>
                <a:latin typeface="Times New Roman" pitchFamily="18" charset="0"/>
                <a:cs typeface="Arial" charset="0"/>
                <a:sym typeface="Times New Roman" pitchFamily="18" charset="0"/>
              </a:rPr>
              <a:t>ó</a:t>
            </a:r>
            <a:r>
              <a:rPr lang="en-US" i="1" smtClean="0">
                <a:solidFill>
                  <a:srgbClr val="000000"/>
                </a:solidFill>
                <a:cs typeface="Arial" charset="0"/>
                <a:sym typeface="Times New Roman" pitchFamily="18" charset="0"/>
              </a:rPr>
              <a:t>n, reparaci</a:t>
            </a:r>
            <a:r>
              <a:rPr lang="en-US" i="1" smtClean="0">
                <a:solidFill>
                  <a:srgbClr val="000000"/>
                </a:solidFill>
                <a:latin typeface="Times New Roman" pitchFamily="18" charset="0"/>
                <a:cs typeface="Arial" charset="0"/>
                <a:sym typeface="Times New Roman" pitchFamily="18" charset="0"/>
              </a:rPr>
              <a:t>ó</a:t>
            </a:r>
            <a:r>
              <a:rPr lang="en-US" i="1" smtClean="0">
                <a:solidFill>
                  <a:srgbClr val="000000"/>
                </a:solidFill>
                <a:cs typeface="Arial" charset="0"/>
                <a:sym typeface="Times New Roman" pitchFamily="18" charset="0"/>
              </a:rPr>
              <a:t>n y pintura SEGURAS CON EL PLOMO</a:t>
            </a:r>
            <a:r>
              <a:rPr lang="en-US" smtClean="0">
                <a:solidFill>
                  <a:srgbClr val="000000"/>
                </a:solidFill>
                <a:cs typeface="Arial" charset="0"/>
                <a:sym typeface="Times New Roman" pitchFamily="18" charset="0"/>
              </a:rPr>
              <a:t> para obtener m</a:t>
            </a:r>
            <a:r>
              <a:rPr lang="en-US" smtClean="0">
                <a:solidFill>
                  <a:srgbClr val="000000"/>
                </a:solidFill>
                <a:latin typeface="Times New Roman" pitchFamily="18" charset="0"/>
                <a:cs typeface="Arial" charset="0"/>
                <a:sym typeface="Times New Roman" pitchFamily="18" charset="0"/>
              </a:rPr>
              <a:t>á</a:t>
            </a:r>
            <a:r>
              <a:rPr lang="en-US" smtClean="0">
                <a:solidFill>
                  <a:srgbClr val="000000"/>
                </a:solidFill>
                <a:cs typeface="Arial" charset="0"/>
                <a:sym typeface="Times New Roman" pitchFamily="18" charset="0"/>
              </a:rPr>
              <a:t>s informaci</a:t>
            </a:r>
            <a:r>
              <a:rPr lang="en-US" smtClean="0">
                <a:solidFill>
                  <a:srgbClr val="000000"/>
                </a:solidFill>
                <a:latin typeface="Times New Roman" pitchFamily="18" charset="0"/>
                <a:cs typeface="Arial" charset="0"/>
                <a:sym typeface="Times New Roman" pitchFamily="18" charset="0"/>
              </a:rPr>
              <a:t>ó</a:t>
            </a:r>
            <a:r>
              <a:rPr lang="en-US" smtClean="0">
                <a:solidFill>
                  <a:srgbClr val="000000"/>
                </a:solidFill>
                <a:cs typeface="Arial" charset="0"/>
                <a:sym typeface="Times New Roman" pitchFamily="18" charset="0"/>
              </a:rPr>
              <a:t>n.</a:t>
            </a:r>
          </a:p>
        </p:txBody>
      </p:sp>
    </p:spTree>
    <p:extLst>
      <p:ext uri="{BB962C8B-B14F-4D97-AF65-F5344CB8AC3E}">
        <p14:creationId xmlns:p14="http://schemas.microsoft.com/office/powerpoint/2010/main" val="362386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 en labores de renovación, reparación y pintura</a:t>
            </a:r>
          </a:p>
        </p:txBody>
      </p:sp>
      <p:sp>
        <p:nvSpPr>
          <p:cNvPr id="16387" name="Rectangle 7"/>
          <p:cNvSpPr>
            <a:spLocks noGrp="1" noChangeArrowheads="1"/>
          </p:cNvSpPr>
          <p:nvPr>
            <p:ph type="sldNum" sz="quarter" idx="5"/>
          </p:nvPr>
        </p:nvSpPr>
        <p:spPr>
          <a:noFill/>
        </p:spPr>
        <p:txBody>
          <a:bodyPr/>
          <a:lstStyle/>
          <a:p>
            <a:r>
              <a:rPr lang="en-US" smtClean="0"/>
              <a:t>5-</a:t>
            </a:r>
            <a:fld id="{257823B0-A079-404F-AAD9-51FBD0FDF101}" type="slidenum">
              <a:rPr lang="en-US" smtClean="0"/>
              <a:pPr/>
              <a:t>63</a:t>
            </a:fld>
            <a:endParaRPr lang="en-US" smtClean="0"/>
          </a:p>
        </p:txBody>
      </p:sp>
      <p:sp>
        <p:nvSpPr>
          <p:cNvPr id="16388" name="Rectangle 8"/>
          <p:cNvSpPr>
            <a:spLocks noGrp="1" noChangeArrowheads="1"/>
          </p:cNvSpPr>
          <p:nvPr>
            <p:ph type="dt" sz="quarter" idx="1"/>
          </p:nvPr>
        </p:nvSpPr>
        <p:spPr>
          <a:noFill/>
        </p:spPr>
        <p:txBody>
          <a:bodyPr/>
          <a:lstStyle/>
          <a:p>
            <a:r>
              <a:rPr lang="en-US" smtClean="0"/>
              <a:t>Octubre de 2011</a:t>
            </a:r>
          </a:p>
        </p:txBody>
      </p:sp>
      <p:sp>
        <p:nvSpPr>
          <p:cNvPr id="16389" name="Rectangle 2"/>
          <p:cNvSpPr>
            <a:spLocks noGrp="1" noRot="1" noChangeAspect="1" noChangeArrowheads="1" noTextEdit="1"/>
          </p:cNvSpPr>
          <p:nvPr>
            <p:ph type="sldImg"/>
          </p:nvPr>
        </p:nvSpPr>
        <p:spPr>
          <a:xfrm>
            <a:off x="1219200" y="685800"/>
            <a:ext cx="4800600" cy="3600450"/>
          </a:xfrm>
          <a:ln/>
        </p:spPr>
      </p:sp>
      <p:sp>
        <p:nvSpPr>
          <p:cNvPr id="16390" name="Rectangle 3"/>
          <p:cNvSpPr>
            <a:spLocks noGrp="1" noChangeArrowheads="1"/>
          </p:cNvSpPr>
          <p:nvPr>
            <p:ph type="body" idx="1"/>
          </p:nvPr>
        </p:nvSpPr>
        <p:spPr>
          <a:xfrm>
            <a:off x="685800" y="4318000"/>
            <a:ext cx="6096000" cy="4572000"/>
          </a:xfrm>
          <a:noFill/>
          <a:ln/>
        </p:spPr>
        <p:txBody>
          <a:bodyPr/>
          <a:lstStyle/>
          <a:p>
            <a:pPr>
              <a:spcBef>
                <a:spcPct val="10000"/>
              </a:spcBef>
            </a:pPr>
            <a:r>
              <a:rPr lang="en-US" sz="1000" b="1" smtClean="0">
                <a:solidFill>
                  <a:srgbClr val="000000"/>
                </a:solidFill>
                <a:cs typeface="Times New Roman" pitchFamily="18" charset="0"/>
                <a:sym typeface="Times New Roman" pitchFamily="18" charset="0"/>
              </a:rPr>
              <a:t>Los trabajadores deben protegerse.</a:t>
            </a:r>
          </a:p>
          <a:p>
            <a:pPr marL="228600" lvl="1" indent="-114300">
              <a:buFontTx/>
              <a:buChar char="•"/>
            </a:pPr>
            <a:r>
              <a:rPr lang="en-US" sz="900" b="1" smtClean="0">
                <a:solidFill>
                  <a:srgbClr val="000000"/>
                </a:solidFill>
                <a:cs typeface="Times New Roman" pitchFamily="18" charset="0"/>
                <a:sym typeface="Times New Roman" pitchFamily="18" charset="0"/>
              </a:rPr>
              <a:t>Las gorras de pintor </a:t>
            </a:r>
            <a:r>
              <a:rPr lang="en-US" sz="900" smtClean="0">
                <a:solidFill>
                  <a:srgbClr val="000000"/>
                </a:solidFill>
                <a:cs typeface="Times New Roman" pitchFamily="18" charset="0"/>
                <a:sym typeface="Times New Roman" pitchFamily="18" charset="0"/>
              </a:rPr>
              <a:t>son una manera econ</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mica de mantener el polvo y las c</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scaras de pintura </a:t>
            </a:r>
            <a:r>
              <a:rPr lang="es-ES_tradnl" sz="900" smtClean="0">
                <a:solidFill>
                  <a:srgbClr val="000000"/>
                </a:solidFill>
                <a:cs typeface="Times New Roman" pitchFamily="18" charset="0"/>
                <a:sym typeface="Times New Roman" pitchFamily="18" charset="0"/>
              </a:rPr>
              <a:t>fuera </a:t>
            </a:r>
            <a:r>
              <a:rPr lang="en-US" sz="900" smtClean="0">
                <a:solidFill>
                  <a:srgbClr val="000000"/>
                </a:solidFill>
                <a:cs typeface="Times New Roman" pitchFamily="18" charset="0"/>
                <a:sym typeface="Times New Roman" pitchFamily="18" charset="0"/>
              </a:rPr>
              <a:t> del cabello del trabajador. Dichas gorras se pueden desechar f</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cilmente y se debe hacer al final de cada d</a:t>
            </a:r>
            <a:r>
              <a:rPr lang="en-US" sz="900" smtClean="0">
                <a:solidFill>
                  <a:srgbClr val="000000"/>
                </a:solidFill>
                <a:latin typeface="Times New Roman" pitchFamily="18" charset="0"/>
                <a:cs typeface="Times New Roman" pitchFamily="18" charset="0"/>
                <a:sym typeface="Times New Roman" pitchFamily="18" charset="0"/>
              </a:rPr>
              <a:t>í</a:t>
            </a:r>
            <a:r>
              <a:rPr lang="en-US" sz="900" smtClean="0">
                <a:solidFill>
                  <a:srgbClr val="000000"/>
                </a:solidFill>
                <a:cs typeface="Times New Roman" pitchFamily="18" charset="0"/>
                <a:sym typeface="Times New Roman" pitchFamily="18" charset="0"/>
              </a:rPr>
              <a:t>a o al final del trabajo.</a:t>
            </a:r>
          </a:p>
          <a:p>
            <a:pPr marL="228600" lvl="1" indent="-114300">
              <a:buFontTx/>
              <a:buChar char="•"/>
            </a:pPr>
            <a:r>
              <a:rPr lang="en-US" sz="900" b="1" smtClean="0">
                <a:solidFill>
                  <a:srgbClr val="000000"/>
                </a:solidFill>
                <a:cs typeface="Times New Roman" pitchFamily="18" charset="0"/>
                <a:sym typeface="Times New Roman" pitchFamily="18" charset="0"/>
              </a:rPr>
              <a:t>Los overoles desechables </a:t>
            </a:r>
            <a:r>
              <a:rPr lang="en-US" sz="900" smtClean="0">
                <a:solidFill>
                  <a:srgbClr val="000000"/>
                </a:solidFill>
                <a:cs typeface="Arial" charset="0"/>
                <a:sym typeface="Times New Roman" pitchFamily="18" charset="0"/>
              </a:rPr>
              <a:t>son una buena manera de mantener el polvo fuera de la ropa de calle de los trabajadores y disminuir la posibilidad de llevar polvo mientras caminan de un lado a otro. Los trabajadores se pueden </a:t>
            </a:r>
            <a:r>
              <a:rPr lang="es-ES_tradnl" sz="900" smtClean="0">
                <a:solidFill>
                  <a:srgbClr val="000000"/>
                </a:solidFill>
                <a:cs typeface="Arial" charset="0"/>
                <a:sym typeface="Times New Roman" pitchFamily="18" charset="0"/>
              </a:rPr>
              <a:t>quitar </a:t>
            </a:r>
            <a:r>
              <a:rPr lang="en-US" sz="900" smtClean="0">
                <a:solidFill>
                  <a:srgbClr val="000000"/>
                </a:solidFill>
                <a:cs typeface="Arial" charset="0"/>
                <a:sym typeface="Times New Roman" pitchFamily="18" charset="0"/>
              </a:rPr>
              <a:t>los overoles cuando </a:t>
            </a:r>
            <a:r>
              <a:rPr lang="es-ES_tradnl" sz="900" smtClean="0">
                <a:solidFill>
                  <a:srgbClr val="000000"/>
                </a:solidFill>
                <a:cs typeface="Arial" charset="0"/>
                <a:sym typeface="Times New Roman" pitchFamily="18" charset="0"/>
              </a:rPr>
              <a:t>se marchan de </a:t>
            </a:r>
            <a:r>
              <a:rPr lang="en-US" sz="900" smtClean="0">
                <a:solidFill>
                  <a:srgbClr val="000000"/>
                </a:solidFill>
                <a:cs typeface="Arial" charset="0"/>
                <a:sym typeface="Times New Roman" pitchFamily="18" charset="0"/>
              </a:rPr>
              <a:t>la obra y los pueden guardar en bolsas de pl</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stico </a:t>
            </a:r>
            <a:r>
              <a:rPr lang="es-ES_tradnl" sz="900" smtClean="0">
                <a:solidFill>
                  <a:srgbClr val="000000"/>
                </a:solidFill>
                <a:cs typeface="Arial" charset="0"/>
                <a:sym typeface="Times New Roman" pitchFamily="18" charset="0"/>
              </a:rPr>
              <a:t>por </a:t>
            </a:r>
            <a:r>
              <a:rPr lang="en-US" sz="900" smtClean="0">
                <a:solidFill>
                  <a:srgbClr val="000000"/>
                </a:solidFill>
                <a:cs typeface="Arial" charset="0"/>
                <a:sym typeface="Times New Roman" pitchFamily="18" charset="0"/>
              </a:rPr>
              <a:t>la noche. Recuerde usar una aspiradora HEPA para eliminar el polvo y los </a:t>
            </a:r>
            <a:r>
              <a:rPr lang="es-ES_tradnl" sz="900" smtClean="0">
                <a:solidFill>
                  <a:srgbClr val="000000"/>
                </a:solidFill>
                <a:cs typeface="Arial" charset="0"/>
                <a:sym typeface="Times New Roman" pitchFamily="18" charset="0"/>
              </a:rPr>
              <a:t>residuos </a:t>
            </a:r>
            <a:r>
              <a:rPr lang="en-US" sz="900" smtClean="0">
                <a:solidFill>
                  <a:srgbClr val="000000"/>
                </a:solidFill>
                <a:cs typeface="Arial" charset="0"/>
                <a:sym typeface="Times New Roman" pitchFamily="18" charset="0"/>
              </a:rPr>
              <a:t>de los overoles u otras prendas exteriores ("descontaminaci</a:t>
            </a:r>
            <a:r>
              <a:rPr lang="en-US" sz="900" smtClean="0">
                <a:solidFill>
                  <a:srgbClr val="000000"/>
                </a:solidFill>
                <a:latin typeface="Times New Roman" pitchFamily="18" charset="0"/>
                <a:cs typeface="Arial" charset="0"/>
                <a:sym typeface="Times New Roman" pitchFamily="18" charset="0"/>
              </a:rPr>
              <a:t>ó</a:t>
            </a:r>
            <a:r>
              <a:rPr lang="en-US" sz="900" smtClean="0">
                <a:solidFill>
                  <a:srgbClr val="000000"/>
                </a:solidFill>
                <a:cs typeface="Arial" charset="0"/>
                <a:sym typeface="Times New Roman" pitchFamily="18" charset="0"/>
              </a:rPr>
              <a:t>n en seco") antes de salir del </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rea de trabajo. Para mantener bajos los costos, considere </a:t>
            </a:r>
            <a:r>
              <a:rPr lang="es-ES_tradnl" sz="900" smtClean="0">
                <a:solidFill>
                  <a:srgbClr val="000000"/>
                </a:solidFill>
                <a:cs typeface="Arial" charset="0"/>
                <a:sym typeface="Times New Roman" pitchFamily="18" charset="0"/>
              </a:rPr>
              <a:t>la </a:t>
            </a:r>
            <a:r>
              <a:rPr lang="en-US" sz="900" smtClean="0">
                <a:solidFill>
                  <a:srgbClr val="000000"/>
                </a:solidFill>
                <a:cs typeface="Arial" charset="0"/>
                <a:sym typeface="Times New Roman" pitchFamily="18" charset="0"/>
              </a:rPr>
              <a:t>compra overoles </a:t>
            </a:r>
            <a:r>
              <a:rPr lang="es-ES_tradnl" sz="900" smtClean="0">
                <a:solidFill>
                  <a:srgbClr val="000000"/>
                </a:solidFill>
                <a:cs typeface="Arial" charset="0"/>
                <a:sym typeface="Times New Roman" pitchFamily="18" charset="0"/>
              </a:rPr>
              <a:t>de tama</a:t>
            </a:r>
            <a:r>
              <a:rPr lang="es-ES_tradnl" sz="900" smtClean="0">
                <a:solidFill>
                  <a:srgbClr val="000000"/>
                </a:solidFill>
                <a:latin typeface="Times New Roman" pitchFamily="18" charset="0"/>
                <a:cs typeface="Arial" charset="0"/>
                <a:sym typeface="Times New Roman" pitchFamily="18" charset="0"/>
              </a:rPr>
              <a:t>ñ</a:t>
            </a:r>
            <a:r>
              <a:rPr lang="es-ES_tradnl" sz="900" smtClean="0">
                <a:solidFill>
                  <a:srgbClr val="000000"/>
                </a:solidFill>
                <a:cs typeface="Arial" charset="0"/>
                <a:sym typeface="Times New Roman" pitchFamily="18" charset="0"/>
              </a:rPr>
              <a:t>o </a:t>
            </a:r>
            <a:r>
              <a:rPr lang="en-US" sz="900" smtClean="0">
                <a:solidFill>
                  <a:srgbClr val="000000"/>
                </a:solidFill>
                <a:cs typeface="Arial" charset="0"/>
                <a:sym typeface="Times New Roman" pitchFamily="18" charset="0"/>
              </a:rPr>
              <a:t>extragrande  y ajustarlos al tama</a:t>
            </a:r>
            <a:r>
              <a:rPr lang="en-US" sz="900" smtClean="0">
                <a:solidFill>
                  <a:srgbClr val="000000"/>
                </a:solidFill>
                <a:latin typeface="Times New Roman" pitchFamily="18" charset="0"/>
                <a:cs typeface="Arial" charset="0"/>
                <a:sym typeface="Times New Roman" pitchFamily="18" charset="0"/>
              </a:rPr>
              <a:t>ñ</a:t>
            </a:r>
            <a:r>
              <a:rPr lang="en-US" sz="900" smtClean="0">
                <a:solidFill>
                  <a:srgbClr val="000000"/>
                </a:solidFill>
                <a:cs typeface="Arial" charset="0"/>
                <a:sym typeface="Times New Roman" pitchFamily="18" charset="0"/>
              </a:rPr>
              <a:t>o de un trabajador con cinta </a:t>
            </a:r>
            <a:r>
              <a:rPr lang="es-ES_tradnl" sz="900" smtClean="0">
                <a:solidFill>
                  <a:srgbClr val="000000"/>
                </a:solidFill>
                <a:cs typeface="Arial" charset="0"/>
                <a:sym typeface="Times New Roman" pitchFamily="18" charset="0"/>
              </a:rPr>
              <a:t>adhesiva </a:t>
            </a:r>
            <a:r>
              <a:rPr lang="en-US" sz="900" smtClean="0">
                <a:solidFill>
                  <a:srgbClr val="000000"/>
                </a:solidFill>
                <a:cs typeface="Arial" charset="0"/>
                <a:sym typeface="Times New Roman" pitchFamily="18" charset="0"/>
              </a:rPr>
              <a:t>para conductos. Algunos tienen una capucha para </a:t>
            </a:r>
            <a:r>
              <a:rPr lang="es-ES_tradnl" sz="900" smtClean="0">
                <a:solidFill>
                  <a:srgbClr val="000000"/>
                </a:solidFill>
                <a:cs typeface="Arial" charset="0"/>
                <a:sym typeface="Times New Roman" pitchFamily="18" charset="0"/>
              </a:rPr>
              <a:t>impedir que se deposite po</a:t>
            </a:r>
            <a:r>
              <a:rPr lang="en-US" sz="900" smtClean="0">
                <a:solidFill>
                  <a:srgbClr val="000000"/>
                </a:solidFill>
                <a:cs typeface="Arial" charset="0"/>
                <a:sym typeface="Times New Roman" pitchFamily="18" charset="0"/>
              </a:rPr>
              <a:t>lvo </a:t>
            </a:r>
            <a:r>
              <a:rPr lang="es-ES_tradnl" sz="900" smtClean="0">
                <a:solidFill>
                  <a:srgbClr val="000000"/>
                </a:solidFill>
                <a:cs typeface="Arial" charset="0"/>
                <a:sym typeface="Times New Roman" pitchFamily="18" charset="0"/>
              </a:rPr>
              <a:t>en </a:t>
            </a:r>
            <a:r>
              <a:rPr lang="en-US" sz="900" smtClean="0">
                <a:solidFill>
                  <a:srgbClr val="000000"/>
                </a:solidFill>
                <a:cs typeface="Arial" charset="0"/>
                <a:sym typeface="Times New Roman" pitchFamily="18" charset="0"/>
              </a:rPr>
              <a:t>el cabello.</a:t>
            </a:r>
          </a:p>
          <a:p>
            <a:pPr marL="228600" lvl="1" indent="-114300">
              <a:buFontTx/>
              <a:buChar char="•"/>
            </a:pPr>
            <a:r>
              <a:rPr lang="en-US" sz="900" b="1" smtClean="0">
                <a:solidFill>
                  <a:srgbClr val="000000"/>
                </a:solidFill>
                <a:cs typeface="Times New Roman" pitchFamily="18" charset="0"/>
                <a:sym typeface="Times New Roman" pitchFamily="18" charset="0"/>
              </a:rPr>
              <a:t>Protecci</a:t>
            </a:r>
            <a:r>
              <a:rPr lang="en-US" sz="900" b="1" smtClean="0">
                <a:solidFill>
                  <a:srgbClr val="000000"/>
                </a:solidFill>
                <a:latin typeface="Times New Roman" pitchFamily="18" charset="0"/>
                <a:cs typeface="Times New Roman" pitchFamily="18" charset="0"/>
                <a:sym typeface="Times New Roman" pitchFamily="18" charset="0"/>
              </a:rPr>
              <a:t>ó</a:t>
            </a:r>
            <a:r>
              <a:rPr lang="en-US" sz="900" b="1" smtClean="0">
                <a:solidFill>
                  <a:srgbClr val="000000"/>
                </a:solidFill>
                <a:cs typeface="Times New Roman" pitchFamily="18" charset="0"/>
                <a:sym typeface="Times New Roman" pitchFamily="18" charset="0"/>
              </a:rPr>
              <a:t>n respiratoria.</a:t>
            </a:r>
            <a:r>
              <a:rPr lang="en-US" sz="900" smtClean="0">
                <a:solidFill>
                  <a:srgbClr val="000000"/>
                </a:solidFill>
                <a:cs typeface="Times New Roman" pitchFamily="18" charset="0"/>
                <a:sym typeface="Times New Roman" pitchFamily="18" charset="0"/>
              </a:rPr>
              <a:t>  Los empleadores deben considerar que los trabajadores llev</a:t>
            </a:r>
            <a:r>
              <a:rPr lang="es-ES_tradnl" sz="900" smtClean="0">
                <a:solidFill>
                  <a:srgbClr val="000000"/>
                </a:solidFill>
                <a:cs typeface="Times New Roman" pitchFamily="18" charset="0"/>
                <a:sym typeface="Times New Roman" pitchFamily="18" charset="0"/>
              </a:rPr>
              <a:t>en</a:t>
            </a:r>
            <a:r>
              <a:rPr lang="en-US" sz="900" smtClean="0">
                <a:solidFill>
                  <a:srgbClr val="000000"/>
                </a:solidFill>
                <a:cs typeface="Times New Roman" pitchFamily="18" charset="0"/>
                <a:sym typeface="Times New Roman" pitchFamily="18" charset="0"/>
              </a:rPr>
              <a:t> protecci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respiratoria, como una mascarilla desechable N-100, R-100 </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 P-100, para evitar que inhalen polvo con plomo. Estas mascarillas son respiradores que filtran part</a:t>
            </a:r>
            <a:r>
              <a:rPr lang="en-US" sz="900" smtClean="0">
                <a:solidFill>
                  <a:srgbClr val="000000"/>
                </a:solidFill>
                <a:latin typeface="Times New Roman" pitchFamily="18" charset="0"/>
                <a:cs typeface="Times New Roman" pitchFamily="18" charset="0"/>
                <a:sym typeface="Times New Roman" pitchFamily="18" charset="0"/>
              </a:rPr>
              <a:t>í</a:t>
            </a:r>
            <a:r>
              <a:rPr lang="en-US" sz="900" smtClean="0">
                <a:solidFill>
                  <a:srgbClr val="000000"/>
                </a:solidFill>
                <a:cs typeface="Times New Roman" pitchFamily="18" charset="0"/>
                <a:sym typeface="Times New Roman" pitchFamily="18" charset="0"/>
              </a:rPr>
              <a:t>culas y no son adecuadas como protecci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contra sustancias qu</a:t>
            </a:r>
            <a:r>
              <a:rPr lang="en-US" sz="900" smtClean="0">
                <a:solidFill>
                  <a:srgbClr val="000000"/>
                </a:solidFill>
                <a:latin typeface="Times New Roman" pitchFamily="18" charset="0"/>
                <a:cs typeface="Times New Roman" pitchFamily="18" charset="0"/>
                <a:sym typeface="Times New Roman" pitchFamily="18" charset="0"/>
              </a:rPr>
              <a:t>í</a:t>
            </a:r>
            <a:r>
              <a:rPr lang="en-US" sz="900" smtClean="0">
                <a:solidFill>
                  <a:srgbClr val="000000"/>
                </a:solidFill>
                <a:cs typeface="Times New Roman" pitchFamily="18" charset="0"/>
                <a:sym typeface="Times New Roman" pitchFamily="18" charset="0"/>
              </a:rPr>
              <a:t>micas decapantes. OSHA brinda informaci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adicional sobre las mascarillas </a:t>
            </a:r>
            <a:r>
              <a:rPr lang="es-ES_tradnl" sz="900" smtClean="0">
                <a:solidFill>
                  <a:srgbClr val="000000"/>
                </a:solidFill>
                <a:cs typeface="Times New Roman" pitchFamily="18" charset="0"/>
                <a:sym typeface="Times New Roman" pitchFamily="18" charset="0"/>
              </a:rPr>
              <a:t>respiratorias </a:t>
            </a:r>
            <a:r>
              <a:rPr lang="en-US" sz="900" smtClean="0">
                <a:solidFill>
                  <a:srgbClr val="000000"/>
                </a:solidFill>
                <a:cs typeface="Times New Roman" pitchFamily="18" charset="0"/>
                <a:sym typeface="Times New Roman" pitchFamily="18" charset="0"/>
              </a:rPr>
              <a:t>en el C</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digo de Regulaci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Federal 1910.134, parte 29.</a:t>
            </a:r>
          </a:p>
          <a:p>
            <a:pPr marL="228600" lvl="1" indent="-114300">
              <a:buFontTx/>
              <a:buChar char="•"/>
            </a:pPr>
            <a:r>
              <a:rPr lang="en-US" sz="900" b="1" smtClean="0">
                <a:solidFill>
                  <a:srgbClr val="000000"/>
                </a:solidFill>
                <a:cs typeface="Times New Roman" pitchFamily="18" charset="0"/>
                <a:sym typeface="Times New Roman" pitchFamily="18" charset="0"/>
              </a:rPr>
              <a:t>Debe lavarse las manos y </a:t>
            </a:r>
            <a:r>
              <a:rPr lang="es-ES_tradnl" sz="900" b="1" smtClean="0">
                <a:solidFill>
                  <a:srgbClr val="000000"/>
                </a:solidFill>
                <a:cs typeface="Times New Roman" pitchFamily="18" charset="0"/>
                <a:sym typeface="Times New Roman" pitchFamily="18" charset="0"/>
              </a:rPr>
              <a:t>la cara al</a:t>
            </a:r>
            <a:r>
              <a:rPr lang="en-US" sz="900" b="1" smtClean="0">
                <a:solidFill>
                  <a:srgbClr val="000000"/>
                </a:solidFill>
                <a:cs typeface="Times New Roman" pitchFamily="18" charset="0"/>
                <a:sym typeface="Times New Roman" pitchFamily="18" charset="0"/>
              </a:rPr>
              <a:t> fin de cada turno.  Los trabajadores deben lavarse </a:t>
            </a:r>
            <a:r>
              <a:rPr lang="en-US" sz="900" smtClean="0">
                <a:solidFill>
                  <a:srgbClr val="000000"/>
                </a:solidFill>
                <a:cs typeface="Times New Roman" pitchFamily="18" charset="0"/>
                <a:sym typeface="Times New Roman" pitchFamily="18" charset="0"/>
              </a:rPr>
              <a:t>las manos y el rostro peri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dicamente para </a:t>
            </a:r>
            <a:r>
              <a:rPr lang="es-ES_tradnl" sz="900" smtClean="0">
                <a:solidFill>
                  <a:srgbClr val="000000"/>
                </a:solidFill>
                <a:cs typeface="Times New Roman" pitchFamily="18" charset="0"/>
                <a:sym typeface="Times New Roman" pitchFamily="18" charset="0"/>
              </a:rPr>
              <a:t>no </a:t>
            </a:r>
            <a:r>
              <a:rPr lang="en-US" sz="900" smtClean="0">
                <a:solidFill>
                  <a:srgbClr val="000000"/>
                </a:solidFill>
                <a:cs typeface="Times New Roman" pitchFamily="18" charset="0"/>
                <a:sym typeface="Times New Roman" pitchFamily="18" charset="0"/>
              </a:rPr>
              <a:t>ingerir polvo con plomo. Se requiere que se lave bien antes de comer, beber o fumar. Est</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 </a:t>
            </a:r>
            <a:r>
              <a:rPr lang="en-US" sz="900" b="1" u="sng" smtClean="0">
                <a:solidFill>
                  <a:srgbClr val="000000"/>
                </a:solidFill>
                <a:cs typeface="Times New Roman" pitchFamily="18" charset="0"/>
                <a:sym typeface="Times New Roman" pitchFamily="18" charset="0"/>
              </a:rPr>
              <a:t>prohibido para cualquier persona comer, beber o fumar en el </a:t>
            </a:r>
            <a:r>
              <a:rPr lang="en-US" sz="900" b="1" u="sng" smtClean="0">
                <a:solidFill>
                  <a:srgbClr val="000000"/>
                </a:solidFill>
                <a:latin typeface="Times New Roman" pitchFamily="18" charset="0"/>
                <a:cs typeface="Times New Roman" pitchFamily="18" charset="0"/>
                <a:sym typeface="Times New Roman" pitchFamily="18" charset="0"/>
              </a:rPr>
              <a:t>á</a:t>
            </a:r>
            <a:r>
              <a:rPr lang="en-US" sz="900" b="1" u="sng" smtClean="0">
                <a:solidFill>
                  <a:srgbClr val="000000"/>
                </a:solidFill>
                <a:cs typeface="Times New Roman" pitchFamily="18" charset="0"/>
                <a:sym typeface="Times New Roman" pitchFamily="18" charset="0"/>
              </a:rPr>
              <a:t>rea de trabajo</a:t>
            </a:r>
            <a:r>
              <a:rPr lang="en-US" sz="900" smtClean="0">
                <a:solidFill>
                  <a:srgbClr val="000000"/>
                </a:solidFill>
                <a:cs typeface="Times New Roman" pitchFamily="18" charset="0"/>
                <a:sym typeface="Times New Roman" pitchFamily="18" charset="0"/>
              </a:rPr>
              <a:t>. Algo del polvo que se </a:t>
            </a:r>
            <a:r>
              <a:rPr lang="es-ES_tradnl" sz="900" smtClean="0">
                <a:solidFill>
                  <a:srgbClr val="000000"/>
                </a:solidFill>
                <a:cs typeface="Times New Roman" pitchFamily="18" charset="0"/>
                <a:sym typeface="Times New Roman" pitchFamily="18" charset="0"/>
              </a:rPr>
              <a:t>deposita </a:t>
            </a:r>
            <a:r>
              <a:rPr lang="en-US" sz="900" smtClean="0">
                <a:solidFill>
                  <a:srgbClr val="000000"/>
                </a:solidFill>
                <a:cs typeface="Times New Roman" pitchFamily="18" charset="0"/>
                <a:sym typeface="Times New Roman" pitchFamily="18" charset="0"/>
              </a:rPr>
              <a:t>en l</a:t>
            </a:r>
            <a:r>
              <a:rPr lang="es-ES_tradnl" sz="900" smtClean="0">
                <a:solidFill>
                  <a:srgbClr val="000000"/>
                </a:solidFill>
                <a:cs typeface="Times New Roman" pitchFamily="18" charset="0"/>
                <a:sym typeface="Times New Roman" pitchFamily="18" charset="0"/>
              </a:rPr>
              <a:t>a</a:t>
            </a:r>
            <a:r>
              <a:rPr lang="en-US" sz="900" smtClean="0">
                <a:solidFill>
                  <a:srgbClr val="000000"/>
                </a:solidFill>
                <a:cs typeface="Times New Roman" pitchFamily="18" charset="0"/>
                <a:sym typeface="Times New Roman" pitchFamily="18" charset="0"/>
              </a:rPr>
              <a:t> </a:t>
            </a:r>
            <a:r>
              <a:rPr lang="es-ES_tradnl" sz="900" smtClean="0">
                <a:solidFill>
                  <a:srgbClr val="000000"/>
                </a:solidFill>
                <a:cs typeface="Times New Roman" pitchFamily="18" charset="0"/>
                <a:sym typeface="Times New Roman" pitchFamily="18" charset="0"/>
              </a:rPr>
              <a:t>cara</a:t>
            </a:r>
            <a:r>
              <a:rPr lang="en-US" sz="900" smtClean="0">
                <a:solidFill>
                  <a:srgbClr val="000000"/>
                </a:solidFill>
                <a:cs typeface="Times New Roman" pitchFamily="18" charset="0"/>
                <a:sym typeface="Times New Roman" pitchFamily="18" charset="0"/>
              </a:rPr>
              <a:t>, alrededor de la boca, encuentra siempre la forma de entrar en la boca. Los trabajadores tambi</a:t>
            </a:r>
            <a:r>
              <a:rPr lang="en-US" sz="900" smtClean="0">
                <a:solidFill>
                  <a:srgbClr val="000000"/>
                </a:solidFill>
                <a:latin typeface="Times New Roman" pitchFamily="18" charset="0"/>
                <a:cs typeface="Times New Roman" pitchFamily="18" charset="0"/>
                <a:sym typeface="Times New Roman" pitchFamily="18" charset="0"/>
              </a:rPr>
              <a:t>é</a:t>
            </a:r>
            <a:r>
              <a:rPr lang="en-US" sz="900" smtClean="0">
                <a:solidFill>
                  <a:srgbClr val="000000"/>
                </a:solidFill>
                <a:cs typeface="Times New Roman" pitchFamily="18" charset="0"/>
                <a:sym typeface="Times New Roman" pitchFamily="18" charset="0"/>
              </a:rPr>
              <a:t>n deben lavarse al final del d</a:t>
            </a:r>
            <a:r>
              <a:rPr lang="en-US" sz="900" smtClean="0">
                <a:solidFill>
                  <a:srgbClr val="000000"/>
                </a:solidFill>
                <a:latin typeface="Times New Roman" pitchFamily="18" charset="0"/>
                <a:cs typeface="Times New Roman" pitchFamily="18" charset="0"/>
                <a:sym typeface="Times New Roman" pitchFamily="18" charset="0"/>
              </a:rPr>
              <a:t>í</a:t>
            </a:r>
            <a:r>
              <a:rPr lang="en-US" sz="900" smtClean="0">
                <a:solidFill>
                  <a:srgbClr val="000000"/>
                </a:solidFill>
                <a:cs typeface="Times New Roman" pitchFamily="18" charset="0"/>
                <a:sym typeface="Times New Roman" pitchFamily="18" charset="0"/>
              </a:rPr>
              <a:t>a, antes de subirse a sus autos o irse a casa. No deben llevar polvo con plomo a sus hogares con sus familias. </a:t>
            </a:r>
          </a:p>
          <a:p>
            <a:pPr marL="228600" lvl="1" indent="-114300">
              <a:buFontTx/>
              <a:buChar char="•"/>
            </a:pPr>
            <a:r>
              <a:rPr lang="en-US" sz="900" smtClean="0">
                <a:solidFill>
                  <a:srgbClr val="000000"/>
                </a:solidFill>
                <a:cs typeface="Times New Roman" pitchFamily="18" charset="0"/>
                <a:sym typeface="Times New Roman" pitchFamily="18" charset="0"/>
              </a:rPr>
              <a:t>La protecci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personal es de especial importancia en los trabajos que generan altas cantidades de polvo, cuando se altera la pintura a base de plomo o el polvo contaminado con plomo y mientras se realiza la limpieza. Sin embargo, el mismo nivel de protecci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no es necesario durante las etapas de planificaci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pruebas o instalaciones del trabajo, cuando no se est</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 alterando el plomo. </a:t>
            </a:r>
          </a:p>
          <a:p>
            <a:pPr marL="228600" lvl="1" indent="-114300">
              <a:buFontTx/>
              <a:buChar char="•"/>
            </a:pPr>
            <a:r>
              <a:rPr lang="es-ES_tradnl" sz="900" smtClean="0">
                <a:solidFill>
                  <a:srgbClr val="000000"/>
                </a:solidFill>
                <a:cs typeface="Times New Roman" pitchFamily="18" charset="0"/>
                <a:sym typeface="Times New Roman" pitchFamily="18" charset="0"/>
              </a:rPr>
              <a:t>Los</a:t>
            </a:r>
            <a:r>
              <a:rPr lang="en-US" sz="900" smtClean="0">
                <a:solidFill>
                  <a:srgbClr val="000000"/>
                </a:solidFill>
                <a:cs typeface="Times New Roman" pitchFamily="18" charset="0"/>
                <a:sym typeface="Times New Roman" pitchFamily="18" charset="0"/>
              </a:rPr>
              <a:t> equipo</a:t>
            </a:r>
            <a:r>
              <a:rPr lang="es-ES_tradnl" sz="900" smtClean="0">
                <a:solidFill>
                  <a:srgbClr val="000000"/>
                </a:solidFill>
                <a:cs typeface="Times New Roman" pitchFamily="18" charset="0"/>
                <a:sym typeface="Times New Roman" pitchFamily="18" charset="0"/>
              </a:rPr>
              <a:t>s</a:t>
            </a:r>
            <a:r>
              <a:rPr lang="en-US" sz="900" smtClean="0">
                <a:solidFill>
                  <a:srgbClr val="000000"/>
                </a:solidFill>
                <a:cs typeface="Times New Roman" pitchFamily="18" charset="0"/>
                <a:sym typeface="Times New Roman" pitchFamily="18" charset="0"/>
              </a:rPr>
              <a:t> de protecci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indica</a:t>
            </a:r>
            <a:r>
              <a:rPr lang="es-ES_tradnl" sz="900" smtClean="0">
                <a:solidFill>
                  <a:srgbClr val="000000"/>
                </a:solidFill>
                <a:cs typeface="Times New Roman" pitchFamily="18" charset="0"/>
                <a:sym typeface="Times New Roman" pitchFamily="18" charset="0"/>
              </a:rPr>
              <a:t>dos</a:t>
            </a:r>
            <a:r>
              <a:rPr lang="en-US" sz="900" smtClean="0">
                <a:solidFill>
                  <a:srgbClr val="000000"/>
                </a:solidFill>
                <a:cs typeface="Times New Roman" pitchFamily="18" charset="0"/>
                <a:sym typeface="Times New Roman" pitchFamily="18" charset="0"/>
              </a:rPr>
              <a:t> anteriormente tiene</a:t>
            </a:r>
            <a:r>
              <a:rPr lang="es-ES_tradnl" sz="900" smtClean="0">
                <a:solidFill>
                  <a:srgbClr val="000000"/>
                </a:solidFill>
                <a:cs typeface="Times New Roman" pitchFamily="18" charset="0"/>
                <a:sym typeface="Times New Roman" pitchFamily="18" charset="0"/>
              </a:rPr>
              <a:t>n</a:t>
            </a:r>
            <a:r>
              <a:rPr lang="en-US" sz="900" smtClean="0">
                <a:solidFill>
                  <a:srgbClr val="000000"/>
                </a:solidFill>
                <a:cs typeface="Times New Roman" pitchFamily="18" charset="0"/>
                <a:sym typeface="Times New Roman" pitchFamily="18" charset="0"/>
              </a:rPr>
              <a:t> como fin mostrar lo que se necesita durante las actividades </a:t>
            </a:r>
            <a:r>
              <a:rPr lang="es-ES_tradnl" sz="900" smtClean="0">
                <a:solidFill>
                  <a:srgbClr val="000000"/>
                </a:solidFill>
                <a:cs typeface="Times New Roman" pitchFamily="18" charset="0"/>
                <a:sym typeface="Times New Roman" pitchFamily="18" charset="0"/>
              </a:rPr>
              <a:t>de </a:t>
            </a:r>
            <a:r>
              <a:rPr lang="en-US" sz="900" smtClean="0">
                <a:solidFill>
                  <a:srgbClr val="000000"/>
                </a:solidFill>
                <a:cs typeface="Times New Roman" pitchFamily="18" charset="0"/>
                <a:sym typeface="Times New Roman" pitchFamily="18" charset="0"/>
              </a:rPr>
              <a:t>altera</a:t>
            </a:r>
            <a:r>
              <a:rPr lang="es-ES_tradnl" sz="900" smtClean="0">
                <a:solidFill>
                  <a:srgbClr val="000000"/>
                </a:solidFill>
                <a:cs typeface="Times New Roman" pitchFamily="18" charset="0"/>
                <a:sym typeface="Times New Roman" pitchFamily="18" charset="0"/>
              </a:rPr>
              <a:t>ci</a:t>
            </a:r>
            <a:r>
              <a:rPr lang="es-ES_tradnl" sz="900" smtClean="0">
                <a:solidFill>
                  <a:srgbClr val="000000"/>
                </a:solidFill>
                <a:latin typeface="Times New Roman" pitchFamily="18" charset="0"/>
                <a:cs typeface="Times New Roman" pitchFamily="18" charset="0"/>
                <a:sym typeface="Times New Roman" pitchFamily="18" charset="0"/>
              </a:rPr>
              <a:t>ó</a:t>
            </a:r>
            <a:r>
              <a:rPr lang="es-ES_tradnl" sz="900" smtClean="0">
                <a:solidFill>
                  <a:srgbClr val="000000"/>
                </a:solidFill>
                <a:cs typeface="Times New Roman" pitchFamily="18" charset="0"/>
                <a:sym typeface="Times New Roman" pitchFamily="18" charset="0"/>
              </a:rPr>
              <a:t>n</a:t>
            </a:r>
            <a:r>
              <a:rPr lang="en-US" sz="900" smtClean="0">
                <a:solidFill>
                  <a:srgbClr val="000000"/>
                </a:solidFill>
                <a:cs typeface="Times New Roman" pitchFamily="18" charset="0"/>
                <a:sym typeface="Times New Roman" pitchFamily="18" charset="0"/>
              </a:rPr>
              <a:t> </a:t>
            </a:r>
            <a:r>
              <a:rPr lang="es-ES_tradnl" sz="900" smtClean="0">
                <a:solidFill>
                  <a:srgbClr val="000000"/>
                </a:solidFill>
                <a:cs typeface="Times New Roman" pitchFamily="18" charset="0"/>
                <a:sym typeface="Times New Roman" pitchFamily="18" charset="0"/>
              </a:rPr>
              <a:t>de </a:t>
            </a:r>
            <a:r>
              <a:rPr lang="en-US" sz="900" smtClean="0">
                <a:solidFill>
                  <a:srgbClr val="000000"/>
                </a:solidFill>
                <a:cs typeface="Times New Roman" pitchFamily="18" charset="0"/>
                <a:sym typeface="Times New Roman" pitchFamily="18" charset="0"/>
              </a:rPr>
              <a:t>la pintura a base de plomo y el polvo contaminado con plomo. Seg</a:t>
            </a:r>
            <a:r>
              <a:rPr lang="en-US" sz="900" smtClean="0">
                <a:solidFill>
                  <a:srgbClr val="000000"/>
                </a:solidFill>
                <a:latin typeface="Times New Roman" pitchFamily="18" charset="0"/>
                <a:cs typeface="Times New Roman" pitchFamily="18" charset="0"/>
                <a:sym typeface="Times New Roman" pitchFamily="18" charset="0"/>
              </a:rPr>
              <a:t>ú</a:t>
            </a:r>
            <a:r>
              <a:rPr lang="en-US" sz="900" smtClean="0">
                <a:solidFill>
                  <a:srgbClr val="000000"/>
                </a:solidFill>
                <a:cs typeface="Times New Roman" pitchFamily="18" charset="0"/>
                <a:sym typeface="Times New Roman" pitchFamily="18" charset="0"/>
              </a:rPr>
              <a:t>n las pr</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cticas de trabajo que se usen, las reglas de OSHA pueden requerir que los empleados </a:t>
            </a:r>
            <a:r>
              <a:rPr lang="es-ES_tradnl" sz="900" smtClean="0">
                <a:solidFill>
                  <a:srgbClr val="000000"/>
                </a:solidFill>
                <a:cs typeface="Times New Roman" pitchFamily="18" charset="0"/>
                <a:sym typeface="Times New Roman" pitchFamily="18" charset="0"/>
              </a:rPr>
              <a:t>realicen </a:t>
            </a:r>
            <a:r>
              <a:rPr lang="en-US" sz="900" smtClean="0">
                <a:solidFill>
                  <a:srgbClr val="000000"/>
                </a:solidFill>
                <a:cs typeface="Times New Roman" pitchFamily="18" charset="0"/>
                <a:sym typeface="Times New Roman" pitchFamily="18" charset="0"/>
              </a:rPr>
              <a:t>pasos adicionales para proteger la salud de los trabajadores en la obra.</a:t>
            </a:r>
          </a:p>
          <a:p>
            <a:pPr marL="228600" lvl="1" indent="-114300">
              <a:buFontTx/>
              <a:buChar char="•"/>
            </a:pPr>
            <a:r>
              <a:rPr lang="en-US" sz="900" smtClean="0">
                <a:solidFill>
                  <a:srgbClr val="000000"/>
                </a:solidFill>
                <a:cs typeface="Times New Roman" pitchFamily="18" charset="0"/>
                <a:sym typeface="Times New Roman" pitchFamily="18" charset="0"/>
              </a:rPr>
              <a:t>OSHA brinda informaci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adicional sobre el trabajo con plomo en sus Reglamentos de Seguridad y Salud para el Plomo en la Industria de la Construcci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(C</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digo de Regulaci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Federal 1926.62, parte 29).</a:t>
            </a:r>
          </a:p>
        </p:txBody>
      </p:sp>
    </p:spTree>
    <p:extLst>
      <p:ext uri="{BB962C8B-B14F-4D97-AF65-F5344CB8AC3E}">
        <p14:creationId xmlns:p14="http://schemas.microsoft.com/office/powerpoint/2010/main" val="21945742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 en labores de renovación, reparación y pintura</a:t>
            </a:r>
          </a:p>
        </p:txBody>
      </p:sp>
      <p:sp>
        <p:nvSpPr>
          <p:cNvPr id="17411" name="Rectangle 7"/>
          <p:cNvSpPr>
            <a:spLocks noGrp="1" noChangeArrowheads="1"/>
          </p:cNvSpPr>
          <p:nvPr>
            <p:ph type="sldNum" sz="quarter" idx="5"/>
          </p:nvPr>
        </p:nvSpPr>
        <p:spPr>
          <a:noFill/>
        </p:spPr>
        <p:txBody>
          <a:bodyPr/>
          <a:lstStyle/>
          <a:p>
            <a:r>
              <a:rPr lang="en-US" smtClean="0"/>
              <a:t>5-</a:t>
            </a:r>
            <a:fld id="{3F344309-040F-4E3C-B36B-F5E5C6A378C0}" type="slidenum">
              <a:rPr lang="en-US" smtClean="0"/>
              <a:pPr/>
              <a:t>64</a:t>
            </a:fld>
            <a:endParaRPr lang="en-US" smtClean="0"/>
          </a:p>
        </p:txBody>
      </p:sp>
      <p:sp>
        <p:nvSpPr>
          <p:cNvPr id="17412" name="Rectangle 8"/>
          <p:cNvSpPr>
            <a:spLocks noGrp="1" noChangeArrowheads="1"/>
          </p:cNvSpPr>
          <p:nvPr>
            <p:ph type="dt" sz="quarter" idx="1"/>
          </p:nvPr>
        </p:nvSpPr>
        <p:spPr>
          <a:noFill/>
        </p:spPr>
        <p:txBody>
          <a:bodyPr/>
          <a:lstStyle/>
          <a:p>
            <a:r>
              <a:rPr lang="en-US" smtClean="0"/>
              <a:t>Octubre de 2011</a:t>
            </a:r>
          </a:p>
        </p:txBody>
      </p:sp>
      <p:sp>
        <p:nvSpPr>
          <p:cNvPr id="17413" name="Rectangle 2"/>
          <p:cNvSpPr>
            <a:spLocks noGrp="1" noRot="1" noChangeAspect="1" noChangeArrowheads="1" noTextEdit="1"/>
          </p:cNvSpPr>
          <p:nvPr>
            <p:ph type="sldImg"/>
          </p:nvPr>
        </p:nvSpPr>
        <p:spPr>
          <a:xfrm>
            <a:off x="1295400" y="685800"/>
            <a:ext cx="4800600" cy="3600450"/>
          </a:xfrm>
          <a:ln/>
        </p:spPr>
      </p:sp>
      <p:sp>
        <p:nvSpPr>
          <p:cNvPr id="17414" name="Rectangle 3"/>
          <p:cNvSpPr>
            <a:spLocks noGrp="1" noChangeArrowheads="1"/>
          </p:cNvSpPr>
          <p:nvPr>
            <p:ph type="body" idx="1"/>
          </p:nvPr>
        </p:nvSpPr>
        <p:spPr>
          <a:xfrm>
            <a:off x="914400" y="4419600"/>
            <a:ext cx="5486400" cy="4319588"/>
          </a:xfrm>
          <a:noFill/>
          <a:ln/>
        </p:spPr>
        <p:txBody>
          <a:bodyPr/>
          <a:lstStyle/>
          <a:p>
            <a:r>
              <a:rPr lang="en-US" b="1" smtClean="0">
                <a:solidFill>
                  <a:srgbClr val="000000"/>
                </a:solidFill>
                <a:cs typeface="Times New Roman" pitchFamily="18" charset="0"/>
                <a:sym typeface="Times New Roman" pitchFamily="18" charset="0"/>
              </a:rPr>
              <a:t>Precauciones que debe tomar al </a:t>
            </a:r>
            <a:r>
              <a:rPr lang="es-ES_tradnl" b="1" smtClean="0">
                <a:solidFill>
                  <a:srgbClr val="000000"/>
                </a:solidFill>
                <a:cs typeface="Times New Roman" pitchFamily="18" charset="0"/>
                <a:sym typeface="Times New Roman" pitchFamily="18" charset="0"/>
              </a:rPr>
              <a:t>marcharse de </a:t>
            </a:r>
            <a:r>
              <a:rPr lang="en-US" b="1" smtClean="0">
                <a:solidFill>
                  <a:srgbClr val="000000"/>
                </a:solidFill>
                <a:cs typeface="Times New Roman" pitchFamily="18" charset="0"/>
                <a:sym typeface="Times New Roman" pitchFamily="18" charset="0"/>
              </a:rPr>
              <a:t>la obra</a:t>
            </a:r>
          </a:p>
          <a:p>
            <a:pPr marL="342900" lvl="1" indent="-228600">
              <a:buFontTx/>
              <a:buChar char="•"/>
            </a:pPr>
            <a:r>
              <a:rPr lang="en-US" smtClean="0">
                <a:solidFill>
                  <a:srgbClr val="000000"/>
                </a:solidFill>
                <a:cs typeface="Times New Roman" pitchFamily="18" charset="0"/>
                <a:sym typeface="Times New Roman" pitchFamily="18" charset="0"/>
              </a:rPr>
              <a:t>Cuando </a:t>
            </a:r>
            <a:r>
              <a:rPr lang="es-ES_tradnl" smtClean="0">
                <a:solidFill>
                  <a:srgbClr val="000000"/>
                </a:solidFill>
                <a:cs typeface="Times New Roman" pitchFamily="18" charset="0"/>
                <a:sym typeface="Times New Roman" pitchFamily="18" charset="0"/>
              </a:rPr>
              <a:t>se marche</a:t>
            </a:r>
            <a:r>
              <a:rPr lang="en-US" smtClean="0">
                <a:solidFill>
                  <a:srgbClr val="000000"/>
                </a:solidFill>
                <a:cs typeface="Times New Roman" pitchFamily="18" charset="0"/>
                <a:sym typeface="Times New Roman" pitchFamily="18" charset="0"/>
              </a:rPr>
              <a:t> </a:t>
            </a:r>
            <a:r>
              <a:rPr lang="es-ES_tradnl" smtClean="0">
                <a:solidFill>
                  <a:srgbClr val="000000"/>
                </a:solidFill>
                <a:cs typeface="Times New Roman" pitchFamily="18" charset="0"/>
                <a:sym typeface="Times New Roman" pitchFamily="18" charset="0"/>
              </a:rPr>
              <a:t>de </a:t>
            </a:r>
            <a:r>
              <a:rPr lang="en-US" smtClean="0">
                <a:solidFill>
                  <a:srgbClr val="000000"/>
                </a:solidFill>
                <a:cs typeface="Times New Roman" pitchFamily="18" charset="0"/>
                <a:sym typeface="Times New Roman" pitchFamily="18" charset="0"/>
              </a:rPr>
              <a:t>la obra (el </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rea cubierta por l</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minas de protecci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o la habitaci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de trabajo), tome precauciones para evitar la propagaci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de polvo y c</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scaras de pintura en </a:t>
            </a:r>
            <a:r>
              <a:rPr lang="es-ES_tradnl" smtClean="0">
                <a:solidFill>
                  <a:srgbClr val="000000"/>
                </a:solidFill>
                <a:cs typeface="Times New Roman" pitchFamily="18" charset="0"/>
                <a:sym typeface="Times New Roman" pitchFamily="18" charset="0"/>
              </a:rPr>
              <a:t>la </a:t>
            </a:r>
            <a:r>
              <a:rPr lang="en-US" smtClean="0">
                <a:solidFill>
                  <a:srgbClr val="000000"/>
                </a:solidFill>
                <a:cs typeface="Times New Roman" pitchFamily="18" charset="0"/>
                <a:sym typeface="Times New Roman" pitchFamily="18" charset="0"/>
              </a:rPr>
              <a:t>ropa y zapatos a otras partes de la residencia.</a:t>
            </a:r>
          </a:p>
          <a:p>
            <a:pPr marL="342900" lvl="1" indent="-228600">
              <a:buFontTx/>
              <a:buChar char="•"/>
            </a:pPr>
            <a:r>
              <a:rPr lang="en-US" smtClean="0">
                <a:solidFill>
                  <a:srgbClr val="000000"/>
                </a:solidFill>
                <a:cs typeface="Times New Roman" pitchFamily="18" charset="0"/>
                <a:sym typeface="Times New Roman" pitchFamily="18" charset="0"/>
              </a:rPr>
              <a:t>Cada vez que deje las l</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minas de pl</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stico alrededor de las superficies que se renovar</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n, </a:t>
            </a:r>
            <a:r>
              <a:rPr lang="es-ES_tradnl" smtClean="0">
                <a:solidFill>
                  <a:srgbClr val="000000"/>
                </a:solidFill>
                <a:cs typeface="Times New Roman" pitchFamily="18" charset="0"/>
                <a:sym typeface="Times New Roman" pitchFamily="18" charset="0"/>
              </a:rPr>
              <a:t>qu</a:t>
            </a:r>
            <a:r>
              <a:rPr lang="es-ES_tradnl" smtClean="0">
                <a:solidFill>
                  <a:srgbClr val="000000"/>
                </a:solidFill>
                <a:latin typeface="Times New Roman" pitchFamily="18" charset="0"/>
                <a:cs typeface="Times New Roman" pitchFamily="18" charset="0"/>
                <a:sym typeface="Times New Roman" pitchFamily="18" charset="0"/>
              </a:rPr>
              <a:t>í</a:t>
            </a:r>
            <a:r>
              <a:rPr lang="es-ES_tradnl" smtClean="0">
                <a:solidFill>
                  <a:srgbClr val="000000"/>
                </a:solidFill>
                <a:cs typeface="Times New Roman" pitchFamily="18" charset="0"/>
                <a:sym typeface="Times New Roman" pitchFamily="18" charset="0"/>
              </a:rPr>
              <a:t>tese </a:t>
            </a:r>
            <a:r>
              <a:rPr lang="en-US" smtClean="0">
                <a:solidFill>
                  <a:srgbClr val="000000"/>
                </a:solidFill>
                <a:cs typeface="Times New Roman" pitchFamily="18" charset="0"/>
                <a:sym typeface="Times New Roman" pitchFamily="18" charset="0"/>
              </a:rPr>
              <a:t>los cubrezapatos desechables y l</a:t>
            </a:r>
            <a:r>
              <a:rPr lang="es-ES_tradnl" smtClean="0">
                <a:solidFill>
                  <a:srgbClr val="000000"/>
                </a:solidFill>
                <a:latin typeface="Times New Roman" pitchFamily="18" charset="0"/>
                <a:cs typeface="Times New Roman" pitchFamily="18" charset="0"/>
                <a:sym typeface="Times New Roman" pitchFamily="18" charset="0"/>
              </a:rPr>
              <a:t>í</a:t>
            </a:r>
            <a:r>
              <a:rPr lang="en-US" smtClean="0">
                <a:solidFill>
                  <a:srgbClr val="000000"/>
                </a:solidFill>
                <a:cs typeface="Times New Roman" pitchFamily="18" charset="0"/>
                <a:sym typeface="Times New Roman" pitchFamily="18" charset="0"/>
              </a:rPr>
              <a:t>mpie</a:t>
            </a:r>
            <a:r>
              <a:rPr lang="es-ES_tradnl" smtClean="0">
                <a:solidFill>
                  <a:srgbClr val="000000"/>
                </a:solidFill>
                <a:cs typeface="Times New Roman" pitchFamily="18" charset="0"/>
                <a:sym typeface="Times New Roman" pitchFamily="18" charset="0"/>
              </a:rPr>
              <a:t>se</a:t>
            </a:r>
            <a:r>
              <a:rPr lang="en-US" smtClean="0">
                <a:solidFill>
                  <a:srgbClr val="000000"/>
                </a:solidFill>
                <a:cs typeface="Times New Roman" pitchFamily="18" charset="0"/>
                <a:sym typeface="Times New Roman" pitchFamily="18" charset="0"/>
              </a:rPr>
              <a:t> </a:t>
            </a:r>
            <a:r>
              <a:rPr lang="es-ES_tradnl" smtClean="0">
                <a:solidFill>
                  <a:srgbClr val="000000"/>
                </a:solidFill>
                <a:cs typeface="Times New Roman" pitchFamily="18" charset="0"/>
                <a:sym typeface="Times New Roman" pitchFamily="18" charset="0"/>
              </a:rPr>
              <a:t>los</a:t>
            </a:r>
            <a:r>
              <a:rPr lang="en-US" smtClean="0">
                <a:solidFill>
                  <a:srgbClr val="000000"/>
                </a:solidFill>
                <a:cs typeface="Times New Roman" pitchFamily="18" charset="0"/>
                <a:sym typeface="Times New Roman" pitchFamily="18" charset="0"/>
              </a:rPr>
              <a:t> zapatos </a:t>
            </a:r>
            <a:r>
              <a:rPr lang="es-ES_tradnl" smtClean="0">
                <a:solidFill>
                  <a:srgbClr val="000000"/>
                </a:solidFill>
                <a:cs typeface="Times New Roman" pitchFamily="18" charset="0"/>
                <a:sym typeface="Times New Roman" pitchFamily="18" charset="0"/>
              </a:rPr>
              <a:t>con un trapo o una aspiradora </a:t>
            </a:r>
            <a:r>
              <a:rPr lang="en-US" smtClean="0">
                <a:solidFill>
                  <a:srgbClr val="000000"/>
                </a:solidFill>
                <a:cs typeface="Times New Roman" pitchFamily="18" charset="0"/>
                <a:sym typeface="Times New Roman" pitchFamily="18" charset="0"/>
              </a:rPr>
              <a:t>antes de salir de las l</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minas de pl</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stico. </a:t>
            </a:r>
            <a:r>
              <a:rPr lang="es-ES_tradnl" smtClean="0">
                <a:solidFill>
                  <a:srgbClr val="000000"/>
                </a:solidFill>
                <a:cs typeface="Times New Roman" pitchFamily="18" charset="0"/>
                <a:sym typeface="Times New Roman" pitchFamily="18" charset="0"/>
              </a:rPr>
              <a:t>El uso de </a:t>
            </a:r>
            <a:r>
              <a:rPr lang="en-US" smtClean="0">
                <a:solidFill>
                  <a:srgbClr val="000000"/>
                </a:solidFill>
                <a:cs typeface="Times New Roman" pitchFamily="18" charset="0"/>
                <a:sym typeface="Times New Roman" pitchFamily="18" charset="0"/>
              </a:rPr>
              <a:t>una gran </a:t>
            </a:r>
            <a:r>
              <a:rPr lang="es-ES_tradnl" smtClean="0">
                <a:solidFill>
                  <a:srgbClr val="000000"/>
                </a:solidFill>
                <a:cs typeface="Times New Roman" pitchFamily="18" charset="0"/>
                <a:sym typeface="Times New Roman" pitchFamily="18" charset="0"/>
              </a:rPr>
              <a:t>esponja </a:t>
            </a:r>
            <a:r>
              <a:rPr lang="en-US" smtClean="0">
                <a:solidFill>
                  <a:srgbClr val="000000"/>
                </a:solidFill>
                <a:cs typeface="Times New Roman" pitchFamily="18" charset="0"/>
                <a:sym typeface="Times New Roman" pitchFamily="18" charset="0"/>
              </a:rPr>
              <a:t>adhesiva desechable en el piso le puede ayudar a limpiar las suelas de los zapatos.</a:t>
            </a:r>
          </a:p>
          <a:p>
            <a:pPr marL="342900" lvl="1" indent="-228600">
              <a:buFontTx/>
              <a:buChar char="•"/>
            </a:pPr>
            <a:r>
              <a:rPr lang="en-US" smtClean="0">
                <a:solidFill>
                  <a:srgbClr val="000000"/>
                </a:solidFill>
                <a:cs typeface="Times New Roman" pitchFamily="18" charset="0"/>
                <a:sym typeface="Times New Roman" pitchFamily="18" charset="0"/>
              </a:rPr>
              <a:t>Cada vez que </a:t>
            </a:r>
            <a:r>
              <a:rPr lang="es-ES_tradnl" smtClean="0">
                <a:solidFill>
                  <a:srgbClr val="000000"/>
                </a:solidFill>
                <a:cs typeface="Times New Roman" pitchFamily="18" charset="0"/>
                <a:sym typeface="Times New Roman" pitchFamily="18" charset="0"/>
              </a:rPr>
              <a:t>salga del </a:t>
            </a:r>
            <a:r>
              <a:rPr lang="es-ES_tradnl" smtClean="0">
                <a:solidFill>
                  <a:srgbClr val="000000"/>
                </a:solidFill>
                <a:latin typeface="Times New Roman" pitchFamily="18" charset="0"/>
                <a:cs typeface="Times New Roman" pitchFamily="18" charset="0"/>
                <a:sym typeface="Times New Roman" pitchFamily="18" charset="0"/>
              </a:rPr>
              <a:t>á</a:t>
            </a:r>
            <a:r>
              <a:rPr lang="es-ES_tradnl" smtClean="0">
                <a:solidFill>
                  <a:srgbClr val="000000"/>
                </a:solidFill>
                <a:cs typeface="Times New Roman" pitchFamily="18" charset="0"/>
                <a:sym typeface="Times New Roman" pitchFamily="18" charset="0"/>
              </a:rPr>
              <a:t>rea de </a:t>
            </a:r>
            <a:r>
              <a:rPr lang="en-US" smtClean="0">
                <a:solidFill>
                  <a:srgbClr val="000000"/>
                </a:solidFill>
                <a:cs typeface="Times New Roman" pitchFamily="18" charset="0"/>
                <a:sym typeface="Times New Roman" pitchFamily="18" charset="0"/>
              </a:rPr>
              <a:t>contenci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use la aspiradora HEPA y </a:t>
            </a:r>
            <a:r>
              <a:rPr lang="es-ES_tradnl" smtClean="0">
                <a:solidFill>
                  <a:srgbClr val="000000"/>
                </a:solidFill>
                <a:cs typeface="Times New Roman" pitchFamily="18" charset="0"/>
                <a:sym typeface="Times New Roman" pitchFamily="18" charset="0"/>
              </a:rPr>
              <a:t>qu</a:t>
            </a:r>
            <a:r>
              <a:rPr lang="es-ES_tradnl" smtClean="0">
                <a:solidFill>
                  <a:srgbClr val="000000"/>
                </a:solidFill>
                <a:latin typeface="Times New Roman" pitchFamily="18" charset="0"/>
                <a:cs typeface="Times New Roman" pitchFamily="18" charset="0"/>
                <a:sym typeface="Times New Roman" pitchFamily="18" charset="0"/>
              </a:rPr>
              <a:t>í</a:t>
            </a:r>
            <a:r>
              <a:rPr lang="es-ES_tradnl" smtClean="0">
                <a:solidFill>
                  <a:srgbClr val="000000"/>
                </a:solidFill>
                <a:cs typeface="Times New Roman" pitchFamily="18" charset="0"/>
                <a:sym typeface="Times New Roman" pitchFamily="18" charset="0"/>
              </a:rPr>
              <a:t>tese </a:t>
            </a:r>
            <a:r>
              <a:rPr lang="en-US" smtClean="0">
                <a:solidFill>
                  <a:srgbClr val="000000"/>
                </a:solidFill>
                <a:cs typeface="Times New Roman" pitchFamily="18" charset="0"/>
                <a:sym typeface="Times New Roman" pitchFamily="18" charset="0"/>
              </a:rPr>
              <a:t>los overoles y cubrezapatos desechables. Limpie o use la aspiradora en sus zapatos, y l</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vese las manos y </a:t>
            </a:r>
            <a:r>
              <a:rPr lang="es-ES_tradnl" smtClean="0">
                <a:solidFill>
                  <a:srgbClr val="000000"/>
                </a:solidFill>
                <a:cs typeface="Times New Roman" pitchFamily="18" charset="0"/>
                <a:sym typeface="Times New Roman" pitchFamily="18" charset="0"/>
              </a:rPr>
              <a:t>la cara</a:t>
            </a:r>
            <a:r>
              <a:rPr lang="en-US" smtClean="0">
                <a:solidFill>
                  <a:srgbClr val="000000"/>
                </a:solidFill>
                <a:cs typeface="Times New Roman" pitchFamily="18" charset="0"/>
                <a:sym typeface="Times New Roman" pitchFamily="18" charset="0"/>
              </a:rPr>
              <a:t>.</a:t>
            </a:r>
          </a:p>
          <a:p>
            <a:pPr marL="342900" lvl="1" indent="-228600">
              <a:buFontTx/>
              <a:buChar char="•"/>
            </a:pPr>
            <a:r>
              <a:rPr lang="en-US" smtClean="0">
                <a:solidFill>
                  <a:srgbClr val="000000"/>
                </a:solidFill>
                <a:cs typeface="Times New Roman" pitchFamily="18" charset="0"/>
                <a:sym typeface="Times New Roman" pitchFamily="18" charset="0"/>
              </a:rPr>
              <a:t>Al final del d</a:t>
            </a:r>
            <a:r>
              <a:rPr lang="en-US" smtClean="0">
                <a:solidFill>
                  <a:srgbClr val="000000"/>
                </a:solidFill>
                <a:latin typeface="Times New Roman" pitchFamily="18" charset="0"/>
                <a:cs typeface="Times New Roman" pitchFamily="18" charset="0"/>
                <a:sym typeface="Times New Roman" pitchFamily="18" charset="0"/>
              </a:rPr>
              <a:t>í</a:t>
            </a:r>
            <a:r>
              <a:rPr lang="en-US" smtClean="0">
                <a:solidFill>
                  <a:srgbClr val="000000"/>
                </a:solidFill>
                <a:cs typeface="Times New Roman" pitchFamily="18" charset="0"/>
                <a:sym typeface="Times New Roman" pitchFamily="18" charset="0"/>
              </a:rPr>
              <a:t>a: </a:t>
            </a:r>
          </a:p>
          <a:p>
            <a:pPr marL="685800" lvl="2" indent="-228600">
              <a:buFontTx/>
              <a:buChar char="•"/>
            </a:pPr>
            <a:r>
              <a:rPr lang="en-US" smtClean="0">
                <a:solidFill>
                  <a:srgbClr val="000000"/>
                </a:solidFill>
                <a:cs typeface="Times New Roman" pitchFamily="18" charset="0"/>
                <a:sym typeface="Times New Roman" pitchFamily="18" charset="0"/>
              </a:rPr>
              <a:t>C</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mbiese de ropa y l</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vese para reducir el riesgo de contaminar su autom</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vil y llevar polvo con plomo a su hogar con su familia.</a:t>
            </a:r>
          </a:p>
          <a:p>
            <a:pPr marL="685800" lvl="2" indent="-228600">
              <a:buFontTx/>
              <a:buChar char="•"/>
            </a:pPr>
            <a:r>
              <a:rPr lang="en-US" smtClean="0">
                <a:solidFill>
                  <a:srgbClr val="000000"/>
                </a:solidFill>
                <a:cs typeface="Times New Roman" pitchFamily="18" charset="0"/>
                <a:sym typeface="Times New Roman" pitchFamily="18" charset="0"/>
              </a:rPr>
              <a:t>Antes de </a:t>
            </a:r>
            <a:r>
              <a:rPr lang="es-ES_tradnl" smtClean="0">
                <a:solidFill>
                  <a:srgbClr val="000000"/>
                </a:solidFill>
                <a:cs typeface="Times New Roman" pitchFamily="18" charset="0"/>
                <a:sym typeface="Times New Roman" pitchFamily="18" charset="0"/>
              </a:rPr>
              <a:t>marcharse de </a:t>
            </a:r>
            <a:r>
              <a:rPr lang="en-US" smtClean="0">
                <a:solidFill>
                  <a:srgbClr val="000000"/>
                </a:solidFill>
                <a:cs typeface="Times New Roman" pitchFamily="18" charset="0"/>
                <a:sym typeface="Times New Roman" pitchFamily="18" charset="0"/>
              </a:rPr>
              <a:t>la obra, </a:t>
            </a:r>
            <a:r>
              <a:rPr lang="es-ES_tradnl" smtClean="0">
                <a:solidFill>
                  <a:srgbClr val="000000"/>
                </a:solidFill>
                <a:cs typeface="Times New Roman" pitchFamily="18" charset="0"/>
                <a:sym typeface="Times New Roman" pitchFamily="18" charset="0"/>
              </a:rPr>
              <a:t>qu</a:t>
            </a:r>
            <a:r>
              <a:rPr lang="es-ES_tradnl" smtClean="0">
                <a:solidFill>
                  <a:srgbClr val="000000"/>
                </a:solidFill>
                <a:latin typeface="Times New Roman" pitchFamily="18" charset="0"/>
                <a:cs typeface="Times New Roman" pitchFamily="18" charset="0"/>
                <a:sym typeface="Times New Roman" pitchFamily="18" charset="0"/>
              </a:rPr>
              <a:t>í</a:t>
            </a:r>
            <a:r>
              <a:rPr lang="es-ES_tradnl" smtClean="0">
                <a:solidFill>
                  <a:srgbClr val="000000"/>
                </a:solidFill>
                <a:cs typeface="Times New Roman" pitchFamily="18" charset="0"/>
                <a:sym typeface="Times New Roman" pitchFamily="18" charset="0"/>
              </a:rPr>
              <a:t>tese </a:t>
            </a:r>
            <a:r>
              <a:rPr lang="en-US" smtClean="0">
                <a:solidFill>
                  <a:srgbClr val="000000"/>
                </a:solidFill>
                <a:cs typeface="Times New Roman" pitchFamily="18" charset="0"/>
                <a:sym typeface="Times New Roman" pitchFamily="18" charset="0"/>
              </a:rPr>
              <a:t>toda la ropa de protecci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use la aspiradora HEPA para eliminar el polvo de la ropa que no </a:t>
            </a:r>
            <a:r>
              <a:rPr lang="es-ES_tradnl" smtClean="0">
                <a:solidFill>
                  <a:srgbClr val="000000"/>
                </a:solidFill>
                <a:cs typeface="Times New Roman" pitchFamily="18" charset="0"/>
                <a:sym typeface="Times New Roman" pitchFamily="18" charset="0"/>
              </a:rPr>
              <a:t>sea</a:t>
            </a:r>
            <a:r>
              <a:rPr lang="en-US" smtClean="0">
                <a:solidFill>
                  <a:srgbClr val="000000"/>
                </a:solidFill>
                <a:cs typeface="Times New Roman" pitchFamily="18" charset="0"/>
                <a:sym typeface="Times New Roman" pitchFamily="18" charset="0"/>
              </a:rPr>
              <a:t> de protecci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y l</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vese las manos y </a:t>
            </a:r>
            <a:r>
              <a:rPr lang="es-ES_tradnl" smtClean="0">
                <a:solidFill>
                  <a:srgbClr val="000000"/>
                </a:solidFill>
                <a:cs typeface="Times New Roman" pitchFamily="18" charset="0"/>
                <a:sym typeface="Times New Roman" pitchFamily="18" charset="0"/>
              </a:rPr>
              <a:t>la cara</a:t>
            </a:r>
            <a:r>
              <a:rPr lang="en-US" smtClean="0">
                <a:solidFill>
                  <a:srgbClr val="000000"/>
                </a:solidFill>
                <a:cs typeface="Times New Roman" pitchFamily="18" charset="0"/>
                <a:sym typeface="Times New Roman" pitchFamily="18" charset="0"/>
              </a:rPr>
              <a:t> cuidadosamente. </a:t>
            </a:r>
            <a:r>
              <a:rPr lang="es-ES_tradnl" smtClean="0">
                <a:solidFill>
                  <a:srgbClr val="000000"/>
                </a:solidFill>
                <a:cs typeface="Times New Roman" pitchFamily="18" charset="0"/>
                <a:sym typeface="Times New Roman" pitchFamily="18" charset="0"/>
              </a:rPr>
              <a:t>Elimine </a:t>
            </a:r>
            <a:r>
              <a:rPr lang="en-US" smtClean="0">
                <a:solidFill>
                  <a:srgbClr val="000000"/>
                </a:solidFill>
                <a:cs typeface="Times New Roman" pitchFamily="18" charset="0"/>
                <a:sym typeface="Times New Roman" pitchFamily="18" charset="0"/>
              </a:rPr>
              <a:t>la ropa desechable o col</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quela en una bolsa de pl</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stico para que el polvo no pase otra ropa en el hogar.</a:t>
            </a:r>
          </a:p>
          <a:p>
            <a:pPr marL="685800" lvl="2" indent="-228600">
              <a:buFontTx/>
              <a:buChar char="•"/>
            </a:pPr>
            <a:r>
              <a:rPr lang="en-US" smtClean="0">
                <a:solidFill>
                  <a:srgbClr val="000000"/>
                </a:solidFill>
                <a:cs typeface="Times New Roman" pitchFamily="18" charset="0"/>
                <a:sym typeface="Times New Roman" pitchFamily="18" charset="0"/>
              </a:rPr>
              <a:t>Si no puede limpiarse en la obra, coloque un pedazo de pl</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stico en su autom</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vil para proteger el piso y los asientos de la contaminaci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por plomo.</a:t>
            </a:r>
          </a:p>
          <a:p>
            <a:pPr marL="685800" lvl="2" indent="-228600">
              <a:buFontTx/>
              <a:buChar char="•"/>
            </a:pPr>
            <a:r>
              <a:rPr lang="en-US" smtClean="0">
                <a:solidFill>
                  <a:srgbClr val="000000"/>
                </a:solidFill>
                <a:cs typeface="Times New Roman" pitchFamily="18" charset="0"/>
                <a:sym typeface="Times New Roman" pitchFamily="18" charset="0"/>
              </a:rPr>
              <a:t>Tan pronto llegue a casa, d</a:t>
            </a:r>
            <a:r>
              <a:rPr lang="es-ES_tradnl" smtClean="0">
                <a:solidFill>
                  <a:srgbClr val="000000"/>
                </a:solidFill>
                <a:latin typeface="Times New Roman" pitchFamily="18" charset="0"/>
                <a:cs typeface="Times New Roman" pitchFamily="18" charset="0"/>
                <a:sym typeface="Times New Roman" pitchFamily="18" charset="0"/>
              </a:rPr>
              <a:t>ú</a:t>
            </a:r>
            <a:r>
              <a:rPr lang="es-ES_tradnl" smtClean="0">
                <a:solidFill>
                  <a:srgbClr val="000000"/>
                </a:solidFill>
                <a:cs typeface="Times New Roman" pitchFamily="18" charset="0"/>
                <a:sym typeface="Times New Roman" pitchFamily="18" charset="0"/>
              </a:rPr>
              <a:t>chese </a:t>
            </a:r>
            <a:r>
              <a:rPr lang="en-US" smtClean="0">
                <a:solidFill>
                  <a:srgbClr val="000000"/>
                </a:solidFill>
                <a:cs typeface="Times New Roman" pitchFamily="18" charset="0"/>
                <a:sym typeface="Times New Roman" pitchFamily="18" charset="0"/>
              </a:rPr>
              <a:t>y aseg</a:t>
            </a:r>
            <a:r>
              <a:rPr lang="en-US" smtClean="0">
                <a:solidFill>
                  <a:srgbClr val="000000"/>
                </a:solidFill>
                <a:latin typeface="Times New Roman" pitchFamily="18" charset="0"/>
                <a:cs typeface="Times New Roman" pitchFamily="18" charset="0"/>
                <a:sym typeface="Times New Roman" pitchFamily="18" charset="0"/>
              </a:rPr>
              <a:t>ú</a:t>
            </a:r>
            <a:r>
              <a:rPr lang="en-US" smtClean="0">
                <a:solidFill>
                  <a:srgbClr val="000000"/>
                </a:solidFill>
                <a:cs typeface="Times New Roman" pitchFamily="18" charset="0"/>
                <a:sym typeface="Times New Roman" pitchFamily="18" charset="0"/>
              </a:rPr>
              <a:t>rese de lavar</a:t>
            </a:r>
            <a:r>
              <a:rPr lang="es-ES_tradnl" smtClean="0">
                <a:solidFill>
                  <a:srgbClr val="000000"/>
                </a:solidFill>
                <a:cs typeface="Times New Roman" pitchFamily="18" charset="0"/>
                <a:sym typeface="Times New Roman" pitchFamily="18" charset="0"/>
              </a:rPr>
              <a:t>se</a:t>
            </a:r>
            <a:r>
              <a:rPr lang="en-US" smtClean="0">
                <a:solidFill>
                  <a:srgbClr val="000000"/>
                </a:solidFill>
                <a:cs typeface="Times New Roman" pitchFamily="18" charset="0"/>
                <a:sym typeface="Times New Roman" pitchFamily="18" charset="0"/>
              </a:rPr>
              <a:t> </a:t>
            </a:r>
            <a:r>
              <a:rPr lang="es-ES_tradnl" smtClean="0">
                <a:solidFill>
                  <a:srgbClr val="000000"/>
                </a:solidFill>
                <a:cs typeface="Times New Roman" pitchFamily="18" charset="0"/>
                <a:sym typeface="Times New Roman" pitchFamily="18" charset="0"/>
              </a:rPr>
              <a:t>bien el </a:t>
            </a:r>
            <a:r>
              <a:rPr lang="en-US" smtClean="0">
                <a:solidFill>
                  <a:srgbClr val="000000"/>
                </a:solidFill>
                <a:cs typeface="Times New Roman" pitchFamily="18" charset="0"/>
                <a:sym typeface="Times New Roman" pitchFamily="18" charset="0"/>
              </a:rPr>
              <a:t>cabello, especialmente antes de jugar con ni</a:t>
            </a:r>
            <a:r>
              <a:rPr lang="en-US" smtClean="0">
                <a:solidFill>
                  <a:srgbClr val="000000"/>
                </a:solidFill>
                <a:latin typeface="Times New Roman" pitchFamily="18" charset="0"/>
                <a:cs typeface="Times New Roman" pitchFamily="18" charset="0"/>
                <a:sym typeface="Times New Roman" pitchFamily="18" charset="0"/>
              </a:rPr>
              <a:t>ñ</a:t>
            </a:r>
            <a:r>
              <a:rPr lang="en-US" smtClean="0">
                <a:solidFill>
                  <a:srgbClr val="000000"/>
                </a:solidFill>
                <a:cs typeface="Times New Roman" pitchFamily="18" charset="0"/>
                <a:sym typeface="Times New Roman" pitchFamily="18" charset="0"/>
              </a:rPr>
              <a:t>os. Lave </a:t>
            </a:r>
            <a:r>
              <a:rPr lang="es-ES_tradnl" smtClean="0">
                <a:solidFill>
                  <a:srgbClr val="000000"/>
                </a:solidFill>
                <a:cs typeface="Times New Roman" pitchFamily="18" charset="0"/>
                <a:sym typeface="Times New Roman" pitchFamily="18" charset="0"/>
              </a:rPr>
              <a:t>su</a:t>
            </a:r>
            <a:r>
              <a:rPr lang="en-US" smtClean="0">
                <a:solidFill>
                  <a:srgbClr val="000000"/>
                </a:solidFill>
                <a:cs typeface="Times New Roman" pitchFamily="18" charset="0"/>
                <a:sym typeface="Times New Roman" pitchFamily="18" charset="0"/>
              </a:rPr>
              <a:t> ropa por separado de la ropa sucia normal de su familia, para que el plomo no</a:t>
            </a:r>
            <a:r>
              <a:rPr lang="es-ES_tradnl" smtClean="0">
                <a:solidFill>
                  <a:srgbClr val="000000"/>
                </a:solidFill>
                <a:cs typeface="Times New Roman" pitchFamily="18" charset="0"/>
                <a:sym typeface="Times New Roman" pitchFamily="18" charset="0"/>
              </a:rPr>
              <a:t> contamine </a:t>
            </a:r>
            <a:r>
              <a:rPr lang="en-US" smtClean="0">
                <a:solidFill>
                  <a:srgbClr val="000000"/>
                </a:solidFill>
                <a:cs typeface="Times New Roman" pitchFamily="18" charset="0"/>
                <a:sym typeface="Times New Roman" pitchFamily="18" charset="0"/>
              </a:rPr>
              <a:t>otra</a:t>
            </a:r>
            <a:r>
              <a:rPr lang="es-ES_tradnl" smtClean="0">
                <a:solidFill>
                  <a:srgbClr val="000000"/>
                </a:solidFill>
                <a:cs typeface="Times New Roman" pitchFamily="18" charset="0"/>
                <a:sym typeface="Times New Roman" pitchFamily="18" charset="0"/>
              </a:rPr>
              <a:t>s</a:t>
            </a:r>
            <a:r>
              <a:rPr lang="en-US" smtClean="0">
                <a:solidFill>
                  <a:srgbClr val="000000"/>
                </a:solidFill>
                <a:cs typeface="Times New Roman" pitchFamily="18" charset="0"/>
                <a:sym typeface="Times New Roman" pitchFamily="18" charset="0"/>
              </a:rPr>
              <a:t> </a:t>
            </a:r>
            <a:r>
              <a:rPr lang="es-ES_tradnl" smtClean="0">
                <a:solidFill>
                  <a:srgbClr val="000000"/>
                </a:solidFill>
                <a:cs typeface="Times New Roman" pitchFamily="18" charset="0"/>
                <a:sym typeface="Times New Roman" pitchFamily="18" charset="0"/>
              </a:rPr>
              <a:t>prendas</a:t>
            </a:r>
            <a:r>
              <a:rPr lang="en-US" smtClean="0">
                <a:solidFill>
                  <a:srgbClr val="000000"/>
                </a:solidFill>
                <a:cs typeface="Times New Roman" pitchFamily="18" charset="0"/>
                <a:sym typeface="Times New Roman" pitchFamily="18" charset="0"/>
              </a:rPr>
              <a:t>.</a:t>
            </a:r>
          </a:p>
          <a:p>
            <a:pPr marL="685800" lvl="2" indent="-228600">
              <a:buFontTx/>
              <a:buChar char="•"/>
            </a:pPr>
            <a:r>
              <a:rPr lang="en-US" smtClean="0">
                <a:solidFill>
                  <a:srgbClr val="000000"/>
                </a:solidFill>
                <a:cs typeface="Times New Roman" pitchFamily="18" charset="0"/>
                <a:sym typeface="Times New Roman" pitchFamily="18" charset="0"/>
              </a:rPr>
              <a:t>Aseg</a:t>
            </a:r>
            <a:r>
              <a:rPr lang="en-US" smtClean="0">
                <a:solidFill>
                  <a:srgbClr val="000000"/>
                </a:solidFill>
                <a:latin typeface="Times New Roman" pitchFamily="18" charset="0"/>
                <a:cs typeface="Times New Roman" pitchFamily="18" charset="0"/>
                <a:sym typeface="Times New Roman" pitchFamily="18" charset="0"/>
              </a:rPr>
              <a:t>ú</a:t>
            </a:r>
            <a:r>
              <a:rPr lang="en-US" smtClean="0">
                <a:solidFill>
                  <a:srgbClr val="000000"/>
                </a:solidFill>
                <a:cs typeface="Times New Roman" pitchFamily="18" charset="0"/>
                <a:sym typeface="Times New Roman" pitchFamily="18" charset="0"/>
              </a:rPr>
              <a:t>rese de estar limpio antes de entrar en contacto con familiares, en especial con ni</a:t>
            </a:r>
            <a:r>
              <a:rPr lang="en-US" smtClean="0">
                <a:solidFill>
                  <a:srgbClr val="000000"/>
                </a:solidFill>
                <a:latin typeface="Times New Roman" pitchFamily="18" charset="0"/>
                <a:cs typeface="Times New Roman" pitchFamily="18" charset="0"/>
                <a:sym typeface="Times New Roman" pitchFamily="18" charset="0"/>
              </a:rPr>
              <a:t>ñ</a:t>
            </a:r>
            <a:r>
              <a:rPr lang="en-US" smtClean="0">
                <a:solidFill>
                  <a:srgbClr val="000000"/>
                </a:solidFill>
                <a:cs typeface="Times New Roman" pitchFamily="18" charset="0"/>
                <a:sym typeface="Times New Roman" pitchFamily="18" charset="0"/>
              </a:rPr>
              <a:t>os.  Recuerde el video sobre el contratista que envenen</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 con plomo a sus propios hijos.</a:t>
            </a:r>
          </a:p>
        </p:txBody>
      </p:sp>
    </p:spTree>
    <p:extLst>
      <p:ext uri="{BB962C8B-B14F-4D97-AF65-F5344CB8AC3E}">
        <p14:creationId xmlns:p14="http://schemas.microsoft.com/office/powerpoint/2010/main" val="37794979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 en labores de renovación, reparación y pintura</a:t>
            </a:r>
          </a:p>
        </p:txBody>
      </p:sp>
      <p:sp>
        <p:nvSpPr>
          <p:cNvPr id="18435" name="Rectangle 7"/>
          <p:cNvSpPr>
            <a:spLocks noGrp="1" noChangeArrowheads="1"/>
          </p:cNvSpPr>
          <p:nvPr>
            <p:ph type="sldNum" sz="quarter" idx="5"/>
          </p:nvPr>
        </p:nvSpPr>
        <p:spPr>
          <a:noFill/>
        </p:spPr>
        <p:txBody>
          <a:bodyPr/>
          <a:lstStyle/>
          <a:p>
            <a:r>
              <a:rPr lang="en-US" smtClean="0"/>
              <a:t>5-</a:t>
            </a:r>
            <a:fld id="{85B665E7-8BFE-4B65-85E9-1A96B2668A4E}" type="slidenum">
              <a:rPr lang="en-US" smtClean="0"/>
              <a:pPr/>
              <a:t>65</a:t>
            </a:fld>
            <a:endParaRPr lang="en-US" smtClean="0"/>
          </a:p>
        </p:txBody>
      </p:sp>
      <p:sp>
        <p:nvSpPr>
          <p:cNvPr id="18436" name="Rectangle 8"/>
          <p:cNvSpPr>
            <a:spLocks noGrp="1" noChangeArrowheads="1"/>
          </p:cNvSpPr>
          <p:nvPr>
            <p:ph type="dt" sz="quarter" idx="1"/>
          </p:nvPr>
        </p:nvSpPr>
        <p:spPr>
          <a:noFill/>
        </p:spPr>
        <p:txBody>
          <a:bodyPr/>
          <a:lstStyle/>
          <a:p>
            <a:r>
              <a:rPr lang="en-US" smtClean="0"/>
              <a:t>Octubre de 2011</a:t>
            </a:r>
          </a:p>
        </p:txBody>
      </p:sp>
      <p:sp>
        <p:nvSpPr>
          <p:cNvPr id="18437" name="Rectangle 2"/>
          <p:cNvSpPr>
            <a:spLocks noGrp="1" noRot="1" noChangeAspect="1" noChangeArrowheads="1" noTextEdit="1"/>
          </p:cNvSpPr>
          <p:nvPr>
            <p:ph type="sldImg"/>
          </p:nvPr>
        </p:nvSpPr>
        <p:spPr>
          <a:xfrm>
            <a:off x="1219200" y="533400"/>
            <a:ext cx="4800600" cy="3600450"/>
          </a:xfrm>
          <a:ln/>
        </p:spPr>
      </p:sp>
      <p:sp>
        <p:nvSpPr>
          <p:cNvPr id="65539" name="Rectangle 3"/>
          <p:cNvSpPr>
            <a:spLocks noGrp="1" noChangeArrowheads="1"/>
          </p:cNvSpPr>
          <p:nvPr>
            <p:ph type="body" idx="1"/>
          </p:nvPr>
        </p:nvSpPr>
        <p:spPr>
          <a:xfrm>
            <a:off x="630238" y="4191000"/>
            <a:ext cx="6075362" cy="4648200"/>
          </a:xfrm>
        </p:spPr>
        <p:txBody>
          <a:bodyPr/>
          <a:lstStyle/>
          <a:p>
            <a:pPr>
              <a:defRPr/>
            </a:pPr>
            <a:r>
              <a:rPr lang="en-US" sz="900" b="1" err="1" smtClean="0">
                <a:solidFill>
                  <a:srgbClr val="000000"/>
                </a:solidFill>
                <a:cs typeface="Times New Roman" charset="0"/>
                <a:sym typeface="Times New Roman" charset="0"/>
              </a:rPr>
              <a:t>Limpie</a:t>
            </a:r>
            <a:r>
              <a:rPr lang="en-US" sz="900" b="1" smtClean="0">
                <a:solidFill>
                  <a:srgbClr val="000000"/>
                </a:solidFill>
                <a:cs typeface="Times New Roman" charset="0"/>
                <a:sym typeface="Times New Roman" charset="0"/>
              </a:rPr>
              <a:t> la </a:t>
            </a:r>
            <a:r>
              <a:rPr lang="en-US" sz="900" b="1" err="1" smtClean="0">
                <a:solidFill>
                  <a:srgbClr val="000000"/>
                </a:solidFill>
                <a:cs typeface="Times New Roman" charset="0"/>
                <a:sym typeface="Times New Roman" charset="0"/>
              </a:rPr>
              <a:t>obra</a:t>
            </a:r>
            <a:r>
              <a:rPr lang="en-US" sz="900" b="1" smtClean="0">
                <a:solidFill>
                  <a:srgbClr val="000000"/>
                </a:solidFill>
                <a:cs typeface="Times New Roman" charset="0"/>
                <a:sym typeface="Times New Roman" charset="0"/>
              </a:rPr>
              <a:t> con </a:t>
            </a:r>
            <a:r>
              <a:rPr lang="en-US" sz="900" b="1" err="1" smtClean="0">
                <a:solidFill>
                  <a:srgbClr val="000000"/>
                </a:solidFill>
                <a:cs typeface="Times New Roman" charset="0"/>
                <a:sym typeface="Times New Roman" charset="0"/>
              </a:rPr>
              <a:t>frecuencia</a:t>
            </a:r>
            <a:r>
              <a:rPr lang="en-US" sz="900" b="1" smtClean="0">
                <a:solidFill>
                  <a:srgbClr val="000000"/>
                </a:solidFill>
                <a:cs typeface="Times New Roman" charset="0"/>
                <a:sym typeface="Times New Roman" charset="0"/>
              </a:rPr>
              <a:t>.</a:t>
            </a:r>
          </a:p>
          <a:p>
            <a:pPr marL="228600" lvl="1" indent="-114300">
              <a:buFontTx/>
              <a:buChar char="•"/>
              <a:defRPr/>
            </a:pPr>
            <a:r>
              <a:rPr lang="en-US" sz="900" smtClean="0">
                <a:solidFill>
                  <a:srgbClr val="000000"/>
                </a:solidFill>
                <a:cs typeface="Times New Roman" charset="0"/>
                <a:sym typeface="Times New Roman" charset="0"/>
              </a:rPr>
              <a:t>Al </a:t>
            </a:r>
            <a:r>
              <a:rPr lang="en-US" sz="900" err="1" smtClean="0">
                <a:solidFill>
                  <a:srgbClr val="000000"/>
                </a:solidFill>
                <a:cs typeface="Times New Roman" charset="0"/>
                <a:sym typeface="Times New Roman" charset="0"/>
              </a:rPr>
              <a:t>limpiar</a:t>
            </a:r>
            <a:r>
              <a:rPr lang="en-US" sz="900" smtClean="0">
                <a:solidFill>
                  <a:srgbClr val="000000"/>
                </a:solidFill>
                <a:cs typeface="Times New Roman" charset="0"/>
                <a:sym typeface="Times New Roman" charset="0"/>
              </a:rPr>
              <a:t> la </a:t>
            </a:r>
            <a:r>
              <a:rPr lang="en-US" sz="900" err="1" smtClean="0">
                <a:solidFill>
                  <a:srgbClr val="000000"/>
                </a:solidFill>
                <a:cs typeface="Times New Roman" charset="0"/>
                <a:sym typeface="Times New Roman" charset="0"/>
              </a:rPr>
              <a:t>obra</a:t>
            </a:r>
            <a:r>
              <a:rPr lang="en-US" sz="900" smtClean="0">
                <a:solidFill>
                  <a:srgbClr val="000000"/>
                </a:solidFill>
                <a:cs typeface="Times New Roman" charset="0"/>
                <a:sym typeface="Times New Roman" charset="0"/>
              </a:rPr>
              <a:t> con </a:t>
            </a:r>
            <a:r>
              <a:rPr lang="en-US" sz="900" err="1" smtClean="0">
                <a:solidFill>
                  <a:srgbClr val="000000"/>
                </a:solidFill>
                <a:cs typeface="Times New Roman" charset="0"/>
                <a:sym typeface="Times New Roman" charset="0"/>
              </a:rPr>
              <a:t>frecuencia</a:t>
            </a:r>
            <a:r>
              <a:rPr lang="en-US" sz="900" smtClean="0">
                <a:solidFill>
                  <a:srgbClr val="000000"/>
                </a:solidFill>
                <a:cs typeface="Times New Roman" charset="0"/>
                <a:sym typeface="Times New Roman" charset="0"/>
              </a:rPr>
              <a:t> a </a:t>
            </a:r>
            <a:r>
              <a:rPr lang="en-US" sz="900" err="1" smtClean="0">
                <a:solidFill>
                  <a:srgbClr val="000000"/>
                </a:solidFill>
                <a:cs typeface="Times New Roman" charset="0"/>
                <a:sym typeface="Times New Roman" charset="0"/>
              </a:rPr>
              <a:t>medida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que</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avanza</a:t>
            </a:r>
            <a:r>
              <a:rPr lang="en-US" sz="900" smtClean="0">
                <a:solidFill>
                  <a:srgbClr val="000000"/>
                </a:solidFill>
                <a:cs typeface="Times New Roman" charset="0"/>
                <a:sym typeface="Times New Roman" charset="0"/>
              </a:rPr>
              <a:t> el </a:t>
            </a:r>
            <a:r>
              <a:rPr lang="en-US" sz="900" err="1" smtClean="0">
                <a:solidFill>
                  <a:srgbClr val="000000"/>
                </a:solidFill>
                <a:cs typeface="Times New Roman" charset="0"/>
                <a:sym typeface="Times New Roman" charset="0"/>
              </a:rPr>
              <a:t>trabajo</a:t>
            </a:r>
            <a:r>
              <a:rPr lang="en-US" sz="900" smtClean="0">
                <a:solidFill>
                  <a:srgbClr val="000000"/>
                </a:solidFill>
                <a:cs typeface="Times New Roman" charset="0"/>
                <a:sym typeface="Times New Roman" charset="0"/>
              </a:rPr>
              <a:t>, reduce la </a:t>
            </a:r>
            <a:r>
              <a:rPr lang="en-US" sz="900" err="1" smtClean="0">
                <a:solidFill>
                  <a:srgbClr val="000000"/>
                </a:solidFill>
                <a:cs typeface="Times New Roman" charset="0"/>
                <a:sym typeface="Times New Roman" charset="0"/>
              </a:rPr>
              <a:t>propagaci</a:t>
            </a:r>
            <a:r>
              <a:rPr lang="en-US" sz="900" err="1" smtClean="0">
                <a:solidFill>
                  <a:srgbClr val="000000"/>
                </a:solidFill>
                <a:latin typeface="Times New Roman"/>
                <a:cs typeface="Times New Roman" charset="0"/>
                <a:sym typeface="Times New Roman" charset="0"/>
              </a:rPr>
              <a:t>ó</a:t>
            </a:r>
            <a:r>
              <a:rPr lang="en-US" sz="900" err="1" smtClean="0">
                <a:solidFill>
                  <a:srgbClr val="000000"/>
                </a:solidFill>
                <a:cs typeface="Times New Roman" charset="0"/>
                <a:sym typeface="Times New Roman" charset="0"/>
              </a:rPr>
              <a:t>n</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polvo</a:t>
            </a:r>
            <a:r>
              <a:rPr lang="en-US" sz="900" smtClean="0">
                <a:solidFill>
                  <a:srgbClr val="000000"/>
                </a:solidFill>
                <a:cs typeface="Times New Roman" charset="0"/>
                <a:sym typeface="Times New Roman" charset="0"/>
              </a:rPr>
              <a:t> y </a:t>
            </a:r>
            <a:r>
              <a:rPr lang="en-US" sz="900" err="1" smtClean="0">
                <a:solidFill>
                  <a:srgbClr val="000000"/>
                </a:solidFill>
                <a:cs typeface="Times New Roman" charset="0"/>
                <a:sym typeface="Times New Roman" charset="0"/>
              </a:rPr>
              <a:t>c</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scaras</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pintura</a:t>
            </a:r>
            <a:r>
              <a:rPr lang="en-US" sz="900" smtClean="0">
                <a:solidFill>
                  <a:srgbClr val="000000"/>
                </a:solidFill>
                <a:cs typeface="Times New Roman" charset="0"/>
                <a:sym typeface="Times New Roman" charset="0"/>
              </a:rPr>
              <a:t>. La </a:t>
            </a:r>
            <a:r>
              <a:rPr lang="en-US" sz="900" err="1" smtClean="0">
                <a:solidFill>
                  <a:srgbClr val="000000"/>
                </a:solidFill>
                <a:cs typeface="Times New Roman" charset="0"/>
                <a:sym typeface="Times New Roman" charset="0"/>
              </a:rPr>
              <a:t>limpieza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diaria</a:t>
            </a:r>
            <a:r>
              <a:rPr lang="en-US" sz="900" smtClean="0">
                <a:solidFill>
                  <a:srgbClr val="000000"/>
                </a:solidFill>
                <a:cs typeface="Times New Roman" charset="0"/>
                <a:sym typeface="Times New Roman" charset="0"/>
              </a:rPr>
              <a:t> no </a:t>
            </a:r>
            <a:r>
              <a:rPr lang="en-US" sz="900" err="1" smtClean="0">
                <a:solidFill>
                  <a:srgbClr val="000000"/>
                </a:solidFill>
                <a:cs typeface="Times New Roman" charset="0"/>
                <a:sym typeface="Times New Roman" charset="0"/>
              </a:rPr>
              <a:t>necesita</a:t>
            </a:r>
            <a:r>
              <a:rPr lang="en-US" sz="900" smtClean="0">
                <a:solidFill>
                  <a:srgbClr val="000000"/>
                </a:solidFill>
                <a:cs typeface="Times New Roman" charset="0"/>
                <a:sym typeface="Times New Roman" charset="0"/>
              </a:rPr>
              <a:t> ser tan </a:t>
            </a:r>
            <a:r>
              <a:rPr lang="en-US" sz="900" err="1" smtClean="0">
                <a:solidFill>
                  <a:srgbClr val="000000"/>
                </a:solidFill>
                <a:cs typeface="Times New Roman" charset="0"/>
                <a:sym typeface="Times New Roman" charset="0"/>
              </a:rPr>
              <a:t>cuidadosa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como</a:t>
            </a:r>
            <a:r>
              <a:rPr lang="en-US" sz="900" smtClean="0">
                <a:solidFill>
                  <a:srgbClr val="000000"/>
                </a:solidFill>
                <a:cs typeface="Times New Roman" charset="0"/>
                <a:sym typeface="Times New Roman" charset="0"/>
              </a:rPr>
              <a:t> la </a:t>
            </a:r>
            <a:r>
              <a:rPr lang="en-US" sz="900" err="1" smtClean="0">
                <a:solidFill>
                  <a:srgbClr val="000000"/>
                </a:solidFill>
                <a:cs typeface="Times New Roman" charset="0"/>
                <a:sym typeface="Times New Roman" charset="0"/>
              </a:rPr>
              <a:t>limpieza</a:t>
            </a:r>
            <a:r>
              <a:rPr lang="en-US" sz="900" smtClean="0">
                <a:solidFill>
                  <a:srgbClr val="000000"/>
                </a:solidFill>
                <a:cs typeface="Times New Roman" charset="0"/>
                <a:sym typeface="Times New Roman" charset="0"/>
              </a:rPr>
              <a:t> final. Sin embargo, </a:t>
            </a:r>
            <a:r>
              <a:rPr lang="en-US" sz="900" err="1" smtClean="0">
                <a:solidFill>
                  <a:srgbClr val="000000"/>
                </a:solidFill>
                <a:cs typeface="Times New Roman" charset="0"/>
                <a:sym typeface="Times New Roman" charset="0"/>
              </a:rPr>
              <a:t>debe</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evitar</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que</a:t>
            </a:r>
            <a:r>
              <a:rPr lang="en-US" sz="900" smtClean="0">
                <a:solidFill>
                  <a:srgbClr val="000000"/>
                </a:solidFill>
                <a:cs typeface="Times New Roman" charset="0"/>
                <a:sym typeface="Times New Roman" charset="0"/>
              </a:rPr>
              <a:t> los </a:t>
            </a:r>
            <a:r>
              <a:rPr lang="en-US" sz="900" err="1" smtClean="0">
                <a:solidFill>
                  <a:srgbClr val="000000"/>
                </a:solidFill>
                <a:cs typeface="Times New Roman" charset="0"/>
                <a:sym typeface="Times New Roman" charset="0"/>
              </a:rPr>
              <a:t>escombros</a:t>
            </a:r>
            <a:r>
              <a:rPr lang="en-US" sz="900" smtClean="0">
                <a:solidFill>
                  <a:srgbClr val="000000"/>
                </a:solidFill>
                <a:cs typeface="Times New Roman" charset="0"/>
                <a:sym typeface="Times New Roman" charset="0"/>
              </a:rPr>
              <a:t>, el </a:t>
            </a:r>
            <a:r>
              <a:rPr lang="en-US" sz="900" err="1" smtClean="0">
                <a:solidFill>
                  <a:srgbClr val="000000"/>
                </a:solidFill>
                <a:cs typeface="Times New Roman" charset="0"/>
                <a:sym typeface="Times New Roman" charset="0"/>
              </a:rPr>
              <a:t>polvo</a:t>
            </a:r>
            <a:r>
              <a:rPr lang="en-US" sz="900" smtClean="0">
                <a:solidFill>
                  <a:srgbClr val="000000"/>
                </a:solidFill>
                <a:cs typeface="Times New Roman" charset="0"/>
                <a:sym typeface="Times New Roman" charset="0"/>
              </a:rPr>
              <a:t> y </a:t>
            </a:r>
            <a:r>
              <a:rPr lang="en-US" sz="900" err="1" smtClean="0">
                <a:solidFill>
                  <a:srgbClr val="000000"/>
                </a:solidFill>
                <a:cs typeface="Times New Roman" charset="0"/>
                <a:sym typeface="Times New Roman" charset="0"/>
              </a:rPr>
              <a:t>las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scaras</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pintura</a:t>
            </a:r>
            <a:r>
              <a:rPr lang="en-US" sz="900" smtClean="0">
                <a:solidFill>
                  <a:srgbClr val="000000"/>
                </a:solidFill>
                <a:cs typeface="Times New Roman" charset="0"/>
                <a:sym typeface="Times New Roman" charset="0"/>
              </a:rPr>
              <a:t> se </a:t>
            </a:r>
            <a:r>
              <a:rPr lang="en-US" sz="900" err="1" smtClean="0">
                <a:solidFill>
                  <a:srgbClr val="000000"/>
                </a:solidFill>
                <a:cs typeface="Times New Roman" charset="0"/>
                <a:sym typeface="Times New Roman" charset="0"/>
              </a:rPr>
              <a:t>apilen</a:t>
            </a:r>
            <a:r>
              <a:rPr lang="en-US" sz="900" smtClean="0">
                <a:solidFill>
                  <a:srgbClr val="000000"/>
                </a:solidFill>
                <a:cs typeface="Times New Roman" charset="0"/>
                <a:sym typeface="Times New Roman" charset="0"/>
              </a:rPr>
              <a:t> y se </a:t>
            </a:r>
            <a:r>
              <a:rPr lang="en-US" sz="900" err="1" smtClean="0">
                <a:solidFill>
                  <a:srgbClr val="000000"/>
                </a:solidFill>
                <a:cs typeface="Times New Roman" charset="0"/>
                <a:sym typeface="Times New Roman" charset="0"/>
              </a:rPr>
              <a:t>propaguen</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m</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all</a:t>
            </a:r>
            <a:r>
              <a:rPr lang="en-US" sz="900" err="1" smtClean="0">
                <a:solidFill>
                  <a:srgbClr val="000000"/>
                </a:solidFill>
                <a:latin typeface="Times New Roman"/>
                <a:cs typeface="Times New Roman" charset="0"/>
                <a:sym typeface="Times New Roman" charset="0"/>
              </a:rPr>
              <a:t>á</a:t>
            </a:r>
            <a:r>
              <a:rPr lang="en-US" sz="900" smtClean="0">
                <a:solidFill>
                  <a:srgbClr val="000000"/>
                </a:solidFill>
                <a:cs typeface="Times New Roman" charset="0"/>
                <a:sym typeface="Times New Roman" charset="0"/>
              </a:rPr>
              <a:t> de la </a:t>
            </a:r>
            <a:r>
              <a:rPr lang="en-US" sz="900" err="1" smtClean="0">
                <a:solidFill>
                  <a:srgbClr val="000000"/>
                </a:solidFill>
                <a:cs typeface="Times New Roman" charset="0"/>
                <a:sym typeface="Times New Roman" charset="0"/>
              </a:rPr>
              <a:t>obra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inmediata</a:t>
            </a:r>
            <a:r>
              <a:rPr lang="en-US" sz="900" smtClean="0">
                <a:solidFill>
                  <a:srgbClr val="000000"/>
                </a:solidFill>
                <a:cs typeface="Times New Roman" charset="0"/>
                <a:sym typeface="Times New Roman" charset="0"/>
              </a:rPr>
              <a:t>.</a:t>
            </a:r>
          </a:p>
          <a:p>
            <a:pPr>
              <a:defRPr/>
            </a:pPr>
            <a:r>
              <a:rPr lang="en-US" sz="900" b="1" smtClean="0">
                <a:solidFill>
                  <a:srgbClr val="000000"/>
                </a:solidFill>
                <a:cs typeface="Times New Roman" charset="0"/>
                <a:sym typeface="Times New Roman" charset="0"/>
              </a:rPr>
              <a:t>La </a:t>
            </a:r>
            <a:r>
              <a:rPr lang="en-US" sz="900" b="1" err="1" smtClean="0">
                <a:solidFill>
                  <a:srgbClr val="000000"/>
                </a:solidFill>
                <a:cs typeface="Times New Roman" charset="0"/>
                <a:sym typeface="Times New Roman" charset="0"/>
              </a:rPr>
              <a:t>limpieza</a:t>
            </a:r>
            <a:r>
              <a:rPr lang="en-US" sz="900" b="1" smtClean="0">
                <a:solidFill>
                  <a:srgbClr val="000000"/>
                </a:solidFill>
                <a:cs typeface="Times New Roman" charset="0"/>
                <a:sym typeface="Times New Roman" charset="0"/>
              </a:rPr>
              <a:t> </a:t>
            </a:r>
            <a:r>
              <a:rPr lang="en-US" sz="900" b="1" err="1" smtClean="0">
                <a:solidFill>
                  <a:srgbClr val="000000"/>
                </a:solidFill>
                <a:cs typeface="Times New Roman" charset="0"/>
                <a:sym typeface="Times New Roman" charset="0"/>
              </a:rPr>
              <a:t>diaria</a:t>
            </a:r>
            <a:r>
              <a:rPr lang="en-US" sz="900" b="1" smtClean="0">
                <a:solidFill>
                  <a:srgbClr val="000000"/>
                </a:solidFill>
                <a:cs typeface="Times New Roman" charset="0"/>
                <a:sym typeface="Times New Roman" charset="0"/>
              </a:rPr>
              <a:t> </a:t>
            </a:r>
            <a:r>
              <a:rPr lang="en-US" sz="900" b="1" err="1" smtClean="0">
                <a:solidFill>
                  <a:srgbClr val="000000"/>
                </a:solidFill>
                <a:cs typeface="Times New Roman" charset="0"/>
                <a:sym typeface="Times New Roman" charset="0"/>
              </a:rPr>
              <a:t>durante</a:t>
            </a:r>
            <a:r>
              <a:rPr lang="en-US" sz="900" b="1" smtClean="0">
                <a:solidFill>
                  <a:srgbClr val="000000"/>
                </a:solidFill>
                <a:cs typeface="Times New Roman" charset="0"/>
                <a:sym typeface="Times New Roman" charset="0"/>
              </a:rPr>
              <a:t> el </a:t>
            </a:r>
            <a:r>
              <a:rPr lang="en-US" sz="900" b="1" err="1" smtClean="0">
                <a:solidFill>
                  <a:srgbClr val="000000"/>
                </a:solidFill>
                <a:cs typeface="Times New Roman" charset="0"/>
                <a:sym typeface="Times New Roman" charset="0"/>
              </a:rPr>
              <a:t>trabajo</a:t>
            </a:r>
            <a:r>
              <a:rPr lang="en-US" sz="900" b="1" smtClean="0">
                <a:solidFill>
                  <a:srgbClr val="000000"/>
                </a:solidFill>
                <a:cs typeface="Times New Roman" charset="0"/>
                <a:sym typeface="Times New Roman" charset="0"/>
              </a:rPr>
              <a:t> </a:t>
            </a:r>
            <a:r>
              <a:rPr lang="en-US" sz="900" b="1" err="1" smtClean="0">
                <a:solidFill>
                  <a:srgbClr val="000000"/>
                </a:solidFill>
                <a:cs typeface="Times New Roman" charset="0"/>
                <a:sym typeface="Times New Roman" charset="0"/>
              </a:rPr>
              <a:t>incluye</a:t>
            </a:r>
            <a:r>
              <a:rPr lang="en-US" sz="900" b="1" smtClean="0">
                <a:solidFill>
                  <a:srgbClr val="000000"/>
                </a:solidFill>
                <a:cs typeface="Times New Roman" charset="0"/>
                <a:sym typeface="Times New Roman" charset="0"/>
              </a:rPr>
              <a:t>:</a:t>
            </a:r>
          </a:p>
          <a:p>
            <a:pPr marL="228600" lvl="1" indent="-114300">
              <a:buFontTx/>
              <a:buChar char="•"/>
              <a:defRPr/>
            </a:pPr>
            <a:r>
              <a:rPr lang="en-US" sz="900" b="1" err="1" smtClean="0">
                <a:solidFill>
                  <a:srgbClr val="000000"/>
                </a:solidFill>
                <a:cs typeface="Times New Roman" charset="0"/>
                <a:sym typeface="Times New Roman" charset="0"/>
              </a:rPr>
              <a:t>Retirar</a:t>
            </a:r>
            <a:r>
              <a:rPr lang="en-US" sz="900" b="1" smtClean="0">
                <a:solidFill>
                  <a:srgbClr val="000000"/>
                </a:solidFill>
                <a:cs typeface="Times New Roman" charset="0"/>
                <a:sym typeface="Times New Roman" charset="0"/>
              </a:rPr>
              <a:t> </a:t>
            </a:r>
            <a:r>
              <a:rPr lang="en-US" sz="900" b="1" err="1" smtClean="0">
                <a:solidFill>
                  <a:srgbClr val="000000"/>
                </a:solidFill>
                <a:cs typeface="Times New Roman" charset="0"/>
                <a:sym typeface="Times New Roman" charset="0"/>
              </a:rPr>
              <a:t>escombros</a:t>
            </a:r>
            <a:r>
              <a:rPr lang="en-US" sz="900" b="1" smtClean="0">
                <a:solidFill>
                  <a:srgbClr val="000000"/>
                </a:solidFill>
                <a:cs typeface="Times New Roman" charset="0"/>
                <a:sym typeface="Times New Roman" charset="0"/>
              </a:rPr>
              <a:t> con </a:t>
            </a:r>
            <a:r>
              <a:rPr lang="en-US" sz="900" b="1" err="1" smtClean="0">
                <a:solidFill>
                  <a:srgbClr val="000000"/>
                </a:solidFill>
                <a:cs typeface="Times New Roman" charset="0"/>
                <a:sym typeface="Times New Roman" charset="0"/>
              </a:rPr>
              <a:t>frecuencia</a:t>
            </a:r>
            <a:r>
              <a:rPr lang="en-US" sz="900" b="1" smtClean="0">
                <a:solidFill>
                  <a:srgbClr val="000000"/>
                </a:solidFill>
                <a:cs typeface="Times New Roman" charset="0"/>
                <a:sym typeface="Times New Roman" charset="0"/>
              </a:rPr>
              <a:t>:</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Selle</a:t>
            </a:r>
            <a:r>
              <a:rPr lang="en-US" sz="900" smtClean="0">
                <a:solidFill>
                  <a:srgbClr val="000000"/>
                </a:solidFill>
                <a:cs typeface="Times New Roman" charset="0"/>
                <a:sym typeface="Times New Roman" charset="0"/>
              </a:rPr>
              <a:t> y </a:t>
            </a:r>
            <a:r>
              <a:rPr lang="en-US" sz="900" err="1" smtClean="0">
                <a:solidFill>
                  <a:srgbClr val="000000"/>
                </a:solidFill>
                <a:cs typeface="Times New Roman" charset="0"/>
                <a:sym typeface="Times New Roman" charset="0"/>
              </a:rPr>
              <a:t>deseche</a:t>
            </a:r>
            <a:r>
              <a:rPr lang="en-US" sz="900" smtClean="0">
                <a:solidFill>
                  <a:srgbClr val="000000"/>
                </a:solidFill>
                <a:cs typeface="Times New Roman" charset="0"/>
                <a:sym typeface="Times New Roman" charset="0"/>
              </a:rPr>
              <a:t> los </a:t>
            </a:r>
            <a:r>
              <a:rPr lang="en-US" sz="900" err="1" smtClean="0">
                <a:solidFill>
                  <a:srgbClr val="000000"/>
                </a:solidFill>
                <a:cs typeface="Times New Roman" charset="0"/>
                <a:sym typeface="Times New Roman" charset="0"/>
              </a:rPr>
              <a:t>escombros</a:t>
            </a:r>
            <a:r>
              <a:rPr lang="en-US" sz="900" smtClean="0">
                <a:solidFill>
                  <a:srgbClr val="000000"/>
                </a:solidFill>
                <a:cs typeface="Times New Roman" charset="0"/>
                <a:sym typeface="Times New Roman" charset="0"/>
              </a:rPr>
              <a:t> de la </a:t>
            </a:r>
            <a:r>
              <a:rPr lang="en-US" sz="900" err="1" smtClean="0">
                <a:solidFill>
                  <a:srgbClr val="000000"/>
                </a:solidFill>
                <a:cs typeface="Times New Roman" charset="0"/>
                <a:sym typeface="Times New Roman" charset="0"/>
              </a:rPr>
              <a:t>construcci</a:t>
            </a:r>
            <a:r>
              <a:rPr lang="en-US" sz="900" err="1" smtClean="0">
                <a:solidFill>
                  <a:srgbClr val="000000"/>
                </a:solidFill>
                <a:latin typeface="Times New Roman"/>
                <a:cs typeface="Times New Roman" charset="0"/>
                <a:sym typeface="Times New Roman" charset="0"/>
              </a:rPr>
              <a:t>ó</a:t>
            </a:r>
            <a:r>
              <a:rPr lang="en-US" sz="900" err="1" smtClean="0">
                <a:solidFill>
                  <a:srgbClr val="000000"/>
                </a:solidFill>
                <a:cs typeface="Times New Roman" charset="0"/>
                <a:sym typeface="Times New Roman" charset="0"/>
              </a:rPr>
              <a:t>n</a:t>
            </a:r>
            <a:r>
              <a:rPr lang="en-US" sz="900" smtClean="0">
                <a:solidFill>
                  <a:srgbClr val="000000"/>
                </a:solidFill>
                <a:cs typeface="Times New Roman" charset="0"/>
                <a:sym typeface="Times New Roman" charset="0"/>
              </a:rPr>
              <a:t> a </a:t>
            </a:r>
            <a:r>
              <a:rPr lang="en-US" sz="900" err="1" smtClean="0">
                <a:solidFill>
                  <a:srgbClr val="000000"/>
                </a:solidFill>
                <a:cs typeface="Times New Roman" charset="0"/>
                <a:sym typeface="Times New Roman" charset="0"/>
              </a:rPr>
              <a:t>medida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que</a:t>
            </a:r>
            <a:r>
              <a:rPr lang="en-US" sz="900" smtClean="0">
                <a:solidFill>
                  <a:srgbClr val="000000"/>
                </a:solidFill>
                <a:cs typeface="Times New Roman" charset="0"/>
                <a:sym typeface="Times New Roman" charset="0"/>
              </a:rPr>
              <a:t> se </a:t>
            </a:r>
            <a:r>
              <a:rPr lang="en-US" sz="900" err="1" smtClean="0">
                <a:solidFill>
                  <a:srgbClr val="000000"/>
                </a:solidFill>
                <a:cs typeface="Times New Roman" charset="0"/>
                <a:sym typeface="Times New Roman" charset="0"/>
              </a:rPr>
              <a:t>crean</a:t>
            </a:r>
            <a:r>
              <a:rPr lang="en-US" sz="900" smtClean="0">
                <a:solidFill>
                  <a:srgbClr val="000000"/>
                </a:solidFill>
                <a:cs typeface="Times New Roman" charset="0"/>
                <a:sym typeface="Times New Roman" charset="0"/>
              </a:rPr>
              <a:t>.</a:t>
            </a:r>
          </a:p>
          <a:p>
            <a:pPr marL="228600" lvl="1" indent="-114300">
              <a:buFontTx/>
              <a:buChar char="•"/>
              <a:defRPr/>
            </a:pPr>
            <a:r>
              <a:rPr lang="es-ES_tradnl" sz="900" b="1" smtClean="0">
                <a:solidFill>
                  <a:srgbClr val="000000"/>
                </a:solidFill>
                <a:cs typeface="Times New Roman" charset="0"/>
                <a:sym typeface="Times New Roman" charset="0"/>
              </a:rPr>
              <a:t>Limpiar frecuentemente con una aspiradora </a:t>
            </a:r>
            <a:r>
              <a:rPr lang="en-US" sz="900" b="1" err="1" smtClean="0">
                <a:solidFill>
                  <a:srgbClr val="000000"/>
                </a:solidFill>
                <a:cs typeface="Times New Roman" charset="0"/>
                <a:sym typeface="Times New Roman" charset="0"/>
              </a:rPr>
              <a:t>las</a:t>
            </a:r>
            <a:r>
              <a:rPr lang="en-US" sz="900" b="1" smtClean="0">
                <a:solidFill>
                  <a:srgbClr val="000000"/>
                </a:solidFill>
                <a:cs typeface="Times New Roman" charset="0"/>
                <a:sym typeface="Times New Roman" charset="0"/>
              </a:rPr>
              <a:t> superficies </a:t>
            </a:r>
            <a:r>
              <a:rPr lang="en-US" sz="900" b="1" err="1" smtClean="0">
                <a:solidFill>
                  <a:srgbClr val="000000"/>
                </a:solidFill>
                <a:cs typeface="Times New Roman" charset="0"/>
                <a:sym typeface="Times New Roman" charset="0"/>
              </a:rPr>
              <a:t>horizontales</a:t>
            </a:r>
            <a:r>
              <a:rPr lang="en-US" sz="900" b="1" smtClean="0">
                <a:solidFill>
                  <a:srgbClr val="000000"/>
                </a:solidFill>
                <a:cs typeface="Times New Roman" charset="0"/>
                <a:sym typeface="Times New Roman" charset="0"/>
              </a:rPr>
              <a:t>:</a:t>
            </a:r>
            <a:r>
              <a:rPr lang="en-US" sz="900" smtClean="0">
                <a:solidFill>
                  <a:srgbClr val="000000"/>
                </a:solidFill>
                <a:cs typeface="Times New Roman" charset="0"/>
                <a:sym typeface="Times New Roman" charset="0"/>
              </a:rPr>
              <a:t> Use la </a:t>
            </a:r>
            <a:r>
              <a:rPr lang="en-US" sz="900" err="1" smtClean="0">
                <a:solidFill>
                  <a:srgbClr val="000000"/>
                </a:solidFill>
                <a:cs typeface="Times New Roman" charset="0"/>
                <a:sym typeface="Times New Roman" charset="0"/>
              </a:rPr>
              <a:t>aspiradora</a:t>
            </a:r>
            <a:r>
              <a:rPr lang="en-US" sz="900" smtClean="0">
                <a:solidFill>
                  <a:srgbClr val="000000"/>
                </a:solidFill>
                <a:cs typeface="Times New Roman" charset="0"/>
                <a:sym typeface="Times New Roman" charset="0"/>
              </a:rPr>
              <a:t> HEPA </a:t>
            </a:r>
            <a:r>
              <a:rPr lang="en-US" sz="900" err="1" smtClean="0">
                <a:solidFill>
                  <a:srgbClr val="000000"/>
                </a:solidFill>
                <a:cs typeface="Times New Roman" charset="0"/>
                <a:sym typeface="Times New Roman" charset="0"/>
              </a:rPr>
              <a:t>para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eliminar</a:t>
            </a:r>
            <a:r>
              <a:rPr lang="en-US" sz="900" smtClean="0">
                <a:solidFill>
                  <a:srgbClr val="000000"/>
                </a:solidFill>
                <a:cs typeface="Times New Roman" charset="0"/>
                <a:sym typeface="Times New Roman" charset="0"/>
              </a:rPr>
              <a:t> el </a:t>
            </a:r>
            <a:r>
              <a:rPr lang="en-US" sz="900" err="1" smtClean="0">
                <a:solidFill>
                  <a:srgbClr val="000000"/>
                </a:solidFill>
                <a:cs typeface="Times New Roman" charset="0"/>
                <a:sym typeface="Times New Roman" charset="0"/>
              </a:rPr>
              <a:t>polvo</a:t>
            </a:r>
            <a:r>
              <a:rPr lang="en-US" sz="900" smtClean="0">
                <a:solidFill>
                  <a:srgbClr val="000000"/>
                </a:solidFill>
                <a:cs typeface="Times New Roman" charset="0"/>
                <a:sym typeface="Times New Roman" charset="0"/>
              </a:rPr>
              <a:t> y </a:t>
            </a:r>
            <a:r>
              <a:rPr lang="en-US" sz="900" err="1" smtClean="0">
                <a:solidFill>
                  <a:srgbClr val="000000"/>
                </a:solidFill>
                <a:cs typeface="Times New Roman" charset="0"/>
                <a:sym typeface="Times New Roman" charset="0"/>
              </a:rPr>
              <a:t>las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scaras</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pintura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que</a:t>
            </a:r>
            <a:r>
              <a:rPr lang="en-US" sz="900" smtClean="0">
                <a:solidFill>
                  <a:srgbClr val="000000"/>
                </a:solidFill>
                <a:cs typeface="Times New Roman" charset="0"/>
                <a:sym typeface="Times New Roman" charset="0"/>
              </a:rPr>
              <a:t> se </a:t>
            </a:r>
            <a:r>
              <a:rPr lang="es-ES_tradnl" sz="900" smtClean="0">
                <a:solidFill>
                  <a:srgbClr val="000000"/>
                </a:solidFill>
                <a:cs typeface="Times New Roman" charset="0"/>
                <a:sym typeface="Times New Roman" charset="0"/>
              </a:rPr>
              <a:t>depositan </a:t>
            </a:r>
            <a:r>
              <a:rPr lang="en-US" sz="900" smtClean="0">
                <a:solidFill>
                  <a:srgbClr val="000000"/>
                </a:solidFill>
                <a:cs typeface="Times New Roman" charset="0"/>
                <a:sym typeface="Times New Roman" charset="0"/>
              </a:rPr>
              <a:t>en </a:t>
            </a:r>
            <a:r>
              <a:rPr lang="en-US" sz="900" err="1" smtClean="0">
                <a:solidFill>
                  <a:srgbClr val="000000"/>
                </a:solidFill>
                <a:cs typeface="Times New Roman" charset="0"/>
                <a:sym typeface="Times New Roman" charset="0"/>
              </a:rPr>
              <a:t>las</a:t>
            </a:r>
            <a:r>
              <a:rPr lang="en-US" sz="900" smtClean="0">
                <a:solidFill>
                  <a:srgbClr val="000000"/>
                </a:solidFill>
                <a:cs typeface="Times New Roman" charset="0"/>
                <a:sym typeface="Times New Roman" charset="0"/>
              </a:rPr>
              <a:t> superficies, </a:t>
            </a:r>
            <a:r>
              <a:rPr lang="en-US" sz="900" err="1" smtClean="0">
                <a:solidFill>
                  <a:srgbClr val="000000"/>
                </a:solidFill>
                <a:cs typeface="Times New Roman" charset="0"/>
                <a:sym typeface="Times New Roman" charset="0"/>
              </a:rPr>
              <a:t>incluidas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las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l</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minas</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protecci</a:t>
            </a:r>
            <a:r>
              <a:rPr lang="en-US" sz="900" err="1" smtClean="0">
                <a:solidFill>
                  <a:srgbClr val="000000"/>
                </a:solidFill>
                <a:latin typeface="Times New Roman"/>
                <a:cs typeface="Times New Roman" charset="0"/>
                <a:sym typeface="Times New Roman" charset="0"/>
              </a:rPr>
              <a:t>ó</a:t>
            </a:r>
            <a:r>
              <a:rPr lang="en-US" sz="900" err="1" smtClean="0">
                <a:solidFill>
                  <a:srgbClr val="000000"/>
                </a:solidFill>
                <a:cs typeface="Times New Roman" charset="0"/>
                <a:sym typeface="Times New Roman" charset="0"/>
              </a:rPr>
              <a:t>n</a:t>
            </a:r>
            <a:r>
              <a:rPr lang="en-US" sz="900" smtClean="0">
                <a:solidFill>
                  <a:srgbClr val="000000"/>
                </a:solidFill>
                <a:cs typeface="Times New Roman" charset="0"/>
                <a:sym typeface="Times New Roman" charset="0"/>
              </a:rPr>
              <a:t>. A </a:t>
            </a:r>
            <a:r>
              <a:rPr lang="en-US" sz="900" err="1" smtClean="0">
                <a:solidFill>
                  <a:srgbClr val="000000"/>
                </a:solidFill>
                <a:cs typeface="Times New Roman" charset="0"/>
                <a:sym typeface="Times New Roman" charset="0"/>
              </a:rPr>
              <a:t>medida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que</a:t>
            </a:r>
            <a:r>
              <a:rPr lang="en-US" sz="900" smtClean="0">
                <a:solidFill>
                  <a:srgbClr val="000000"/>
                </a:solidFill>
                <a:cs typeface="Times New Roman" charset="0"/>
                <a:sym typeface="Times New Roman" charset="0"/>
              </a:rPr>
              <a:t> los </a:t>
            </a:r>
            <a:r>
              <a:rPr lang="en-US" sz="900" err="1" smtClean="0">
                <a:solidFill>
                  <a:srgbClr val="000000"/>
                </a:solidFill>
                <a:cs typeface="Times New Roman" charset="0"/>
                <a:sym typeface="Times New Roman" charset="0"/>
              </a:rPr>
              <a:t>trabajadores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caminan</a:t>
            </a:r>
            <a:r>
              <a:rPr lang="en-US" sz="900" smtClean="0">
                <a:solidFill>
                  <a:srgbClr val="000000"/>
                </a:solidFill>
                <a:cs typeface="Times New Roman" charset="0"/>
                <a:sym typeface="Times New Roman" charset="0"/>
              </a:rPr>
              <a:t> de un </a:t>
            </a:r>
            <a:r>
              <a:rPr lang="en-US" sz="900" err="1" smtClean="0">
                <a:solidFill>
                  <a:srgbClr val="000000"/>
                </a:solidFill>
                <a:cs typeface="Times New Roman" charset="0"/>
                <a:sym typeface="Times New Roman" charset="0"/>
              </a:rPr>
              <a:t>lado</a:t>
            </a:r>
            <a:r>
              <a:rPr lang="en-US" sz="900" smtClean="0">
                <a:solidFill>
                  <a:srgbClr val="000000"/>
                </a:solidFill>
                <a:cs typeface="Times New Roman" charset="0"/>
                <a:sym typeface="Times New Roman" charset="0"/>
              </a:rPr>
              <a:t> a </a:t>
            </a:r>
            <a:r>
              <a:rPr lang="en-US" sz="900" err="1" smtClean="0">
                <a:solidFill>
                  <a:srgbClr val="000000"/>
                </a:solidFill>
                <a:cs typeface="Times New Roman" charset="0"/>
                <a:sym typeface="Times New Roman" charset="0"/>
              </a:rPr>
              <a:t>otro</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durante</a:t>
            </a:r>
            <a:r>
              <a:rPr lang="en-US" sz="900" smtClean="0">
                <a:solidFill>
                  <a:srgbClr val="000000"/>
                </a:solidFill>
                <a:cs typeface="Times New Roman" charset="0"/>
                <a:sym typeface="Times New Roman" charset="0"/>
              </a:rPr>
              <a:t> el </a:t>
            </a:r>
            <a:r>
              <a:rPr lang="en-US" sz="900" err="1" smtClean="0">
                <a:solidFill>
                  <a:srgbClr val="000000"/>
                </a:solidFill>
                <a:cs typeface="Times New Roman" charset="0"/>
                <a:sym typeface="Times New Roman" charset="0"/>
              </a:rPr>
              <a:t>d</a:t>
            </a:r>
            <a:r>
              <a:rPr lang="en-US" sz="900" err="1" smtClean="0">
                <a:solidFill>
                  <a:srgbClr val="000000"/>
                </a:solidFill>
                <a:latin typeface="Times New Roman"/>
                <a:cs typeface="Times New Roman" charset="0"/>
                <a:sym typeface="Times New Roman" charset="0"/>
              </a:rPr>
              <a:t>í</a:t>
            </a:r>
            <a:r>
              <a:rPr lang="en-US" sz="900" err="1" smtClean="0">
                <a:solidFill>
                  <a:srgbClr val="000000"/>
                </a:solidFill>
                <a:cs typeface="Times New Roman" charset="0"/>
                <a:sym typeface="Times New Roman" charset="0"/>
              </a:rPr>
              <a:t>a</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trabajo</a:t>
            </a:r>
            <a:r>
              <a:rPr lang="en-US" sz="900" smtClean="0">
                <a:solidFill>
                  <a:srgbClr val="000000"/>
                </a:solidFill>
                <a:cs typeface="Times New Roman" charset="0"/>
                <a:sym typeface="Times New Roman" charset="0"/>
              </a:rPr>
              <a:t>, los </a:t>
            </a:r>
            <a:r>
              <a:rPr lang="en-US" sz="900" err="1" smtClean="0">
                <a:solidFill>
                  <a:srgbClr val="000000"/>
                </a:solidFill>
                <a:cs typeface="Times New Roman" charset="0"/>
                <a:sym typeface="Times New Roman" charset="0"/>
              </a:rPr>
              <a:t>escombros</a:t>
            </a:r>
            <a:r>
              <a:rPr lang="en-US" sz="900" smtClean="0">
                <a:solidFill>
                  <a:srgbClr val="000000"/>
                </a:solidFill>
                <a:cs typeface="Times New Roman" charset="0"/>
                <a:sym typeface="Times New Roman" charset="0"/>
              </a:rPr>
              <a:t> </a:t>
            </a:r>
            <a:r>
              <a:rPr lang="es-ES_tradnl" sz="900" smtClean="0">
                <a:solidFill>
                  <a:srgbClr val="000000"/>
                </a:solidFill>
                <a:cs typeface="Times New Roman" charset="0"/>
                <a:sym typeface="Times New Roman" charset="0"/>
              </a:rPr>
              <a:t>s</a:t>
            </a:r>
            <a:r>
              <a:rPr lang="en-US" sz="900" smtClean="0">
                <a:solidFill>
                  <a:srgbClr val="000000"/>
                </a:solidFill>
                <a:cs typeface="Times New Roman" charset="0"/>
                <a:sym typeface="Times New Roman" charset="0"/>
              </a:rPr>
              <a:t>e </a:t>
            </a:r>
            <a:r>
              <a:rPr lang="en-US" sz="900" err="1" smtClean="0">
                <a:solidFill>
                  <a:srgbClr val="000000"/>
                </a:solidFill>
                <a:cs typeface="Times New Roman" charset="0"/>
                <a:sym typeface="Times New Roman" charset="0"/>
              </a:rPr>
              <a:t>propagan</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f</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cilmente</a:t>
            </a:r>
            <a:r>
              <a:rPr lang="en-US" sz="900" smtClean="0">
                <a:solidFill>
                  <a:srgbClr val="000000"/>
                </a:solidFill>
                <a:cs typeface="Times New Roman" charset="0"/>
                <a:sym typeface="Times New Roman" charset="0"/>
              </a:rPr>
              <a:t>. La </a:t>
            </a:r>
            <a:r>
              <a:rPr lang="en-US" sz="900" err="1" smtClean="0">
                <a:solidFill>
                  <a:srgbClr val="000000"/>
                </a:solidFill>
                <a:cs typeface="Times New Roman" charset="0"/>
                <a:sym typeface="Times New Roman" charset="0"/>
              </a:rPr>
              <a:t>limpieza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peri</a:t>
            </a:r>
            <a:r>
              <a:rPr lang="en-US" sz="900" err="1" smtClean="0">
                <a:solidFill>
                  <a:srgbClr val="000000"/>
                </a:solidFill>
                <a:latin typeface="Times New Roman"/>
                <a:cs typeface="Times New Roman" charset="0"/>
                <a:sym typeface="Times New Roman" charset="0"/>
              </a:rPr>
              <a:t>ó</a:t>
            </a:r>
            <a:r>
              <a:rPr lang="en-US" sz="900" err="1" smtClean="0">
                <a:solidFill>
                  <a:srgbClr val="000000"/>
                </a:solidFill>
                <a:cs typeface="Times New Roman" charset="0"/>
                <a:sym typeface="Times New Roman" charset="0"/>
              </a:rPr>
              <a:t>dica</a:t>
            </a:r>
            <a:r>
              <a:rPr lang="en-US" sz="900" smtClean="0">
                <a:solidFill>
                  <a:srgbClr val="000000"/>
                </a:solidFill>
                <a:cs typeface="Times New Roman" charset="0"/>
                <a:sym typeface="Times New Roman" charset="0"/>
              </a:rPr>
              <a:t> en el </a:t>
            </a:r>
            <a:r>
              <a:rPr lang="en-US" sz="900" err="1" smtClean="0">
                <a:solidFill>
                  <a:srgbClr val="000000"/>
                </a:solidFill>
                <a:cs typeface="Times New Roman" charset="0"/>
                <a:sym typeface="Times New Roman" charset="0"/>
              </a:rPr>
              <a:t>d</a:t>
            </a:r>
            <a:r>
              <a:rPr lang="en-US" sz="900" err="1" smtClean="0">
                <a:solidFill>
                  <a:srgbClr val="000000"/>
                </a:solidFill>
                <a:latin typeface="Times New Roman"/>
                <a:cs typeface="Times New Roman" charset="0"/>
                <a:sym typeface="Times New Roman" charset="0"/>
              </a:rPr>
              <a:t>í</a:t>
            </a:r>
            <a:r>
              <a:rPr lang="en-US" sz="900" err="1" smtClean="0">
                <a:solidFill>
                  <a:srgbClr val="000000"/>
                </a:solidFill>
                <a:cs typeface="Times New Roman" charset="0"/>
                <a:sym typeface="Times New Roman" charset="0"/>
              </a:rPr>
              <a:t>a</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trabajo</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ayuda</a:t>
            </a:r>
            <a:r>
              <a:rPr lang="en-US" sz="900" smtClean="0">
                <a:solidFill>
                  <a:srgbClr val="000000"/>
                </a:solidFill>
                <a:cs typeface="Times New Roman" charset="0"/>
                <a:sym typeface="Times New Roman" charset="0"/>
              </a:rPr>
              <a:t> a </a:t>
            </a:r>
            <a:r>
              <a:rPr lang="en-US" sz="900" err="1" smtClean="0">
                <a:solidFill>
                  <a:srgbClr val="000000"/>
                </a:solidFill>
                <a:cs typeface="Times New Roman" charset="0"/>
                <a:sym typeface="Times New Roman" charset="0"/>
              </a:rPr>
              <a:t>minimizar</a:t>
            </a:r>
            <a:r>
              <a:rPr lang="en-US" sz="900" smtClean="0">
                <a:solidFill>
                  <a:srgbClr val="000000"/>
                </a:solidFill>
                <a:cs typeface="Times New Roman" charset="0"/>
                <a:sym typeface="Times New Roman" charset="0"/>
              </a:rPr>
              <a:t> la </a:t>
            </a:r>
            <a:r>
              <a:rPr lang="en-US" sz="900" err="1" smtClean="0">
                <a:solidFill>
                  <a:srgbClr val="000000"/>
                </a:solidFill>
                <a:cs typeface="Times New Roman" charset="0"/>
                <a:sym typeface="Times New Roman" charset="0"/>
              </a:rPr>
              <a:t>propagaci</a:t>
            </a:r>
            <a:r>
              <a:rPr lang="en-US" sz="900" err="1" smtClean="0">
                <a:solidFill>
                  <a:srgbClr val="000000"/>
                </a:solidFill>
                <a:latin typeface="Times New Roman"/>
                <a:cs typeface="Times New Roman" charset="0"/>
                <a:sym typeface="Times New Roman" charset="0"/>
              </a:rPr>
              <a:t>ó</a:t>
            </a:r>
            <a:r>
              <a:rPr lang="en-US" sz="900" err="1" smtClean="0">
                <a:solidFill>
                  <a:srgbClr val="000000"/>
                </a:solidFill>
                <a:cs typeface="Times New Roman" charset="0"/>
                <a:sym typeface="Times New Roman" charset="0"/>
              </a:rPr>
              <a:t>n</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polvo</a:t>
            </a:r>
            <a:r>
              <a:rPr lang="en-US" sz="900" smtClean="0">
                <a:solidFill>
                  <a:srgbClr val="000000"/>
                </a:solidFill>
                <a:cs typeface="Times New Roman" charset="0"/>
                <a:sym typeface="Times New Roman" charset="0"/>
              </a:rPr>
              <a:t>.</a:t>
            </a:r>
          </a:p>
          <a:p>
            <a:pPr marL="228600" lvl="1" indent="-114300">
              <a:buFontTx/>
              <a:buChar char="•"/>
              <a:defRPr/>
            </a:pPr>
            <a:r>
              <a:rPr lang="en-US" sz="900" b="1" err="1" smtClean="0">
                <a:solidFill>
                  <a:srgbClr val="000000"/>
                </a:solidFill>
                <a:cs typeface="Times New Roman" charset="0"/>
                <a:sym typeface="Times New Roman" charset="0"/>
              </a:rPr>
              <a:t>Reunir</a:t>
            </a:r>
            <a:r>
              <a:rPr lang="en-US" sz="900" b="1" smtClean="0">
                <a:solidFill>
                  <a:srgbClr val="000000"/>
                </a:solidFill>
                <a:cs typeface="Times New Roman" charset="0"/>
                <a:sym typeface="Times New Roman" charset="0"/>
              </a:rPr>
              <a:t> </a:t>
            </a:r>
            <a:r>
              <a:rPr lang="en-US" sz="900" b="1" err="1" smtClean="0">
                <a:solidFill>
                  <a:srgbClr val="000000"/>
                </a:solidFill>
                <a:cs typeface="Times New Roman" charset="0"/>
                <a:sym typeface="Times New Roman" charset="0"/>
              </a:rPr>
              <a:t>las</a:t>
            </a:r>
            <a:r>
              <a:rPr lang="en-US" sz="900" b="1" smtClean="0">
                <a:solidFill>
                  <a:srgbClr val="000000"/>
                </a:solidFill>
                <a:cs typeface="Times New Roman" charset="0"/>
                <a:sym typeface="Times New Roman" charset="0"/>
              </a:rPr>
              <a:t> </a:t>
            </a:r>
            <a:r>
              <a:rPr lang="en-US" sz="900" b="1" err="1" smtClean="0">
                <a:solidFill>
                  <a:srgbClr val="000000"/>
                </a:solidFill>
                <a:cs typeface="Times New Roman" charset="0"/>
                <a:sym typeface="Times New Roman" charset="0"/>
              </a:rPr>
              <a:t>c</a:t>
            </a:r>
            <a:r>
              <a:rPr lang="en-US" sz="900" b="1" err="1" smtClean="0">
                <a:solidFill>
                  <a:srgbClr val="000000"/>
                </a:solidFill>
                <a:latin typeface="Times New Roman"/>
                <a:cs typeface="Times New Roman" charset="0"/>
                <a:sym typeface="Times New Roman" charset="0"/>
              </a:rPr>
              <a:t>á</a:t>
            </a:r>
            <a:r>
              <a:rPr lang="en-US" sz="900" b="1" err="1" smtClean="0">
                <a:solidFill>
                  <a:srgbClr val="000000"/>
                </a:solidFill>
                <a:cs typeface="Times New Roman" charset="0"/>
                <a:sym typeface="Times New Roman" charset="0"/>
              </a:rPr>
              <a:t>scaras</a:t>
            </a:r>
            <a:r>
              <a:rPr lang="en-US" sz="900" b="1" smtClean="0">
                <a:solidFill>
                  <a:srgbClr val="000000"/>
                </a:solidFill>
                <a:cs typeface="Times New Roman" charset="0"/>
                <a:sym typeface="Times New Roman" charset="0"/>
              </a:rPr>
              <a:t> de </a:t>
            </a:r>
            <a:r>
              <a:rPr lang="en-US" sz="900" b="1" err="1" smtClean="0">
                <a:solidFill>
                  <a:srgbClr val="000000"/>
                </a:solidFill>
                <a:cs typeface="Times New Roman" charset="0"/>
                <a:sym typeface="Times New Roman" charset="0"/>
              </a:rPr>
              <a:t>pintura</a:t>
            </a:r>
            <a:r>
              <a:rPr lang="en-US" sz="900" b="1" smtClean="0">
                <a:solidFill>
                  <a:srgbClr val="000000"/>
                </a:solidFill>
                <a:cs typeface="Times New Roman" charset="0"/>
                <a:sym typeface="Times New Roman" charset="0"/>
              </a:rPr>
              <a:t> a </a:t>
            </a:r>
            <a:r>
              <a:rPr lang="en-US" sz="900" b="1" err="1" smtClean="0">
                <a:solidFill>
                  <a:srgbClr val="000000"/>
                </a:solidFill>
                <a:cs typeface="Times New Roman" charset="0"/>
                <a:sym typeface="Times New Roman" charset="0"/>
              </a:rPr>
              <a:t>medida</a:t>
            </a:r>
            <a:r>
              <a:rPr lang="en-US" sz="900" b="1" smtClean="0">
                <a:solidFill>
                  <a:srgbClr val="000000"/>
                </a:solidFill>
                <a:cs typeface="Times New Roman" charset="0"/>
                <a:sym typeface="Times New Roman" charset="0"/>
              </a:rPr>
              <a:t> </a:t>
            </a:r>
            <a:r>
              <a:rPr lang="en-US" sz="900" b="1" err="1" smtClean="0">
                <a:solidFill>
                  <a:srgbClr val="000000"/>
                </a:solidFill>
                <a:cs typeface="Times New Roman" charset="0"/>
                <a:sym typeface="Times New Roman" charset="0"/>
              </a:rPr>
              <a:t>que</a:t>
            </a:r>
            <a:r>
              <a:rPr lang="en-US" sz="900" b="1" smtClean="0">
                <a:solidFill>
                  <a:srgbClr val="000000"/>
                </a:solidFill>
                <a:cs typeface="Times New Roman" charset="0"/>
                <a:sym typeface="Times New Roman" charset="0"/>
              </a:rPr>
              <a:t> se </a:t>
            </a:r>
            <a:r>
              <a:rPr lang="en-US" sz="900" b="1" err="1" smtClean="0">
                <a:solidFill>
                  <a:srgbClr val="000000"/>
                </a:solidFill>
                <a:cs typeface="Times New Roman" charset="0"/>
                <a:sym typeface="Times New Roman" charset="0"/>
              </a:rPr>
              <a:t>generan</a:t>
            </a:r>
            <a:r>
              <a:rPr lang="en-US" sz="900" b="1" smtClean="0">
                <a:solidFill>
                  <a:srgbClr val="000000"/>
                </a:solidFill>
                <a:cs typeface="Times New Roman" charset="0"/>
                <a:sym typeface="Times New Roman" charset="0"/>
              </a:rPr>
              <a:t>:</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Cuando</a:t>
            </a:r>
            <a:r>
              <a:rPr lang="en-US" sz="900" smtClean="0">
                <a:solidFill>
                  <a:srgbClr val="000000"/>
                </a:solidFill>
                <a:cs typeface="Times New Roman" charset="0"/>
                <a:sym typeface="Times New Roman" charset="0"/>
              </a:rPr>
              <a:t> retire la </a:t>
            </a:r>
            <a:r>
              <a:rPr lang="en-US" sz="900" err="1" smtClean="0">
                <a:solidFill>
                  <a:srgbClr val="000000"/>
                </a:solidFill>
                <a:cs typeface="Times New Roman" charset="0"/>
                <a:sym typeface="Times New Roman" charset="0"/>
              </a:rPr>
              <a:t>pintura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las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scaras</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pintura</a:t>
            </a:r>
            <a:r>
              <a:rPr lang="en-US" sz="900" smtClean="0">
                <a:solidFill>
                  <a:srgbClr val="000000"/>
                </a:solidFill>
                <a:cs typeface="Times New Roman" charset="0"/>
                <a:sym typeface="Times New Roman" charset="0"/>
              </a:rPr>
              <a:t> se </a:t>
            </a:r>
            <a:r>
              <a:rPr lang="en-US" sz="900" err="1" smtClean="0">
                <a:solidFill>
                  <a:srgbClr val="000000"/>
                </a:solidFill>
                <a:cs typeface="Times New Roman" charset="0"/>
                <a:sym typeface="Times New Roman" charset="0"/>
              </a:rPr>
              <a:t>pueden</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propagar</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hacia</a:t>
            </a:r>
            <a:r>
              <a:rPr lang="en-US" sz="900" smtClean="0">
                <a:solidFill>
                  <a:srgbClr val="000000"/>
                </a:solidFill>
                <a:cs typeface="Times New Roman" charset="0"/>
                <a:sym typeface="Times New Roman" charset="0"/>
              </a:rPr>
              <a:t> el exterior del </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rea</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trabajo</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inmediata</a:t>
            </a:r>
            <a:r>
              <a:rPr lang="en-US" sz="900" smtClean="0">
                <a:solidFill>
                  <a:srgbClr val="000000"/>
                </a:solidFill>
                <a:cs typeface="Times New Roman" charset="0"/>
                <a:sym typeface="Times New Roman" charset="0"/>
              </a:rPr>
              <a:t>, a </a:t>
            </a:r>
            <a:r>
              <a:rPr lang="en-US" sz="900" err="1" smtClean="0">
                <a:solidFill>
                  <a:srgbClr val="000000"/>
                </a:solidFill>
                <a:cs typeface="Times New Roman" charset="0"/>
                <a:sym typeface="Times New Roman" charset="0"/>
              </a:rPr>
              <a:t>medida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que</a:t>
            </a:r>
            <a:r>
              <a:rPr lang="en-US" sz="900" smtClean="0">
                <a:solidFill>
                  <a:srgbClr val="000000"/>
                </a:solidFill>
                <a:cs typeface="Times New Roman" charset="0"/>
                <a:sym typeface="Times New Roman" charset="0"/>
              </a:rPr>
              <a:t> los </a:t>
            </a:r>
            <a:r>
              <a:rPr lang="en-US" sz="900" err="1" smtClean="0">
                <a:solidFill>
                  <a:srgbClr val="000000"/>
                </a:solidFill>
                <a:cs typeface="Times New Roman" charset="0"/>
                <a:sym typeface="Times New Roman" charset="0"/>
              </a:rPr>
              <a:t>trabajadores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caminan</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fuera</a:t>
            </a:r>
            <a:r>
              <a:rPr lang="en-US" sz="900" smtClean="0">
                <a:solidFill>
                  <a:srgbClr val="000000"/>
                </a:solidFill>
                <a:cs typeface="Times New Roman" charset="0"/>
                <a:sym typeface="Times New Roman" charset="0"/>
              </a:rPr>
              <a:t> y </a:t>
            </a:r>
            <a:r>
              <a:rPr lang="en-US" sz="900" err="1" smtClean="0">
                <a:solidFill>
                  <a:srgbClr val="000000"/>
                </a:solidFill>
                <a:cs typeface="Times New Roman" charset="0"/>
                <a:sym typeface="Times New Roman" charset="0"/>
              </a:rPr>
              <a:t>dentro</a:t>
            </a:r>
            <a:r>
              <a:rPr lang="en-US" sz="900" smtClean="0">
                <a:solidFill>
                  <a:srgbClr val="000000"/>
                </a:solidFill>
                <a:cs typeface="Times New Roman" charset="0"/>
                <a:sym typeface="Times New Roman" charset="0"/>
              </a:rPr>
              <a:t> de la </a:t>
            </a:r>
            <a:r>
              <a:rPr lang="en-US" sz="900" err="1" smtClean="0">
                <a:solidFill>
                  <a:srgbClr val="000000"/>
                </a:solidFill>
                <a:cs typeface="Times New Roman" charset="0"/>
                <a:sym typeface="Times New Roman" charset="0"/>
              </a:rPr>
              <a:t>obra</a:t>
            </a:r>
            <a:r>
              <a:rPr lang="en-US" sz="900" smtClean="0">
                <a:solidFill>
                  <a:srgbClr val="000000"/>
                </a:solidFill>
                <a:cs typeface="Times New Roman" charset="0"/>
                <a:sym typeface="Times New Roman" charset="0"/>
              </a:rPr>
              <a:t>. Para </a:t>
            </a:r>
            <a:r>
              <a:rPr lang="en-US" sz="900" err="1" smtClean="0">
                <a:solidFill>
                  <a:srgbClr val="000000"/>
                </a:solidFill>
                <a:cs typeface="Times New Roman" charset="0"/>
                <a:sym typeface="Times New Roman" charset="0"/>
              </a:rPr>
              <a:t>que</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las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scaras</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pintura</a:t>
            </a:r>
            <a:r>
              <a:rPr lang="en-US" sz="900" smtClean="0">
                <a:solidFill>
                  <a:srgbClr val="000000"/>
                </a:solidFill>
                <a:cs typeface="Times New Roman" charset="0"/>
                <a:sym typeface="Times New Roman" charset="0"/>
              </a:rPr>
              <a:t> no se </a:t>
            </a:r>
            <a:r>
              <a:rPr lang="en-US" sz="900" err="1" smtClean="0">
                <a:solidFill>
                  <a:srgbClr val="000000"/>
                </a:solidFill>
                <a:cs typeface="Times New Roman" charset="0"/>
                <a:sym typeface="Times New Roman" charset="0"/>
              </a:rPr>
              <a:t>propaguen</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m</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all</a:t>
            </a:r>
            <a:r>
              <a:rPr lang="en-US" sz="900" err="1" smtClean="0">
                <a:solidFill>
                  <a:srgbClr val="000000"/>
                </a:solidFill>
                <a:latin typeface="Times New Roman"/>
                <a:cs typeface="Times New Roman" charset="0"/>
                <a:sym typeface="Times New Roman" charset="0"/>
              </a:rPr>
              <a:t>á</a:t>
            </a:r>
            <a:r>
              <a:rPr lang="en-US" sz="900" smtClean="0">
                <a:solidFill>
                  <a:srgbClr val="000000"/>
                </a:solidFill>
                <a:cs typeface="Times New Roman" charset="0"/>
                <a:sym typeface="Times New Roman" charset="0"/>
              </a:rPr>
              <a:t> de la </a:t>
            </a:r>
            <a:r>
              <a:rPr lang="en-US" sz="900" err="1" smtClean="0">
                <a:solidFill>
                  <a:srgbClr val="000000"/>
                </a:solidFill>
                <a:cs typeface="Times New Roman" charset="0"/>
                <a:sym typeface="Times New Roman" charset="0"/>
              </a:rPr>
              <a:t>obra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aseg</a:t>
            </a:r>
            <a:r>
              <a:rPr lang="en-US" sz="900" err="1" smtClean="0">
                <a:solidFill>
                  <a:srgbClr val="000000"/>
                </a:solidFill>
                <a:latin typeface="Times New Roman"/>
                <a:cs typeface="Times New Roman" charset="0"/>
                <a:sym typeface="Times New Roman" charset="0"/>
              </a:rPr>
              <a:t>ú</a:t>
            </a:r>
            <a:r>
              <a:rPr lang="en-US" sz="900" err="1" smtClean="0">
                <a:solidFill>
                  <a:srgbClr val="000000"/>
                </a:solidFill>
                <a:cs typeface="Times New Roman" charset="0"/>
                <a:sym typeface="Times New Roman" charset="0"/>
              </a:rPr>
              <a:t>rese</a:t>
            </a:r>
            <a:r>
              <a:rPr lang="en-US" sz="900" smtClean="0">
                <a:solidFill>
                  <a:srgbClr val="000000"/>
                </a:solidFill>
                <a:cs typeface="Times New Roman" charset="0"/>
                <a:sym typeface="Times New Roman" charset="0"/>
              </a:rPr>
              <a:t> de </a:t>
            </a:r>
            <a:r>
              <a:rPr lang="es-ES_tradnl" sz="900" smtClean="0">
                <a:solidFill>
                  <a:srgbClr val="000000"/>
                </a:solidFill>
                <a:cs typeface="Times New Roman" charset="0"/>
                <a:sym typeface="Times New Roman" charset="0"/>
              </a:rPr>
              <a:t>reunirlas a </a:t>
            </a:r>
            <a:r>
              <a:rPr lang="en-US" sz="900" err="1" smtClean="0">
                <a:solidFill>
                  <a:srgbClr val="000000"/>
                </a:solidFill>
                <a:cs typeface="Times New Roman" charset="0"/>
                <a:sym typeface="Times New Roman" charset="0"/>
              </a:rPr>
              <a:t>medida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que</a:t>
            </a:r>
            <a:r>
              <a:rPr lang="en-US" sz="900" smtClean="0">
                <a:solidFill>
                  <a:srgbClr val="000000"/>
                </a:solidFill>
                <a:cs typeface="Times New Roman" charset="0"/>
                <a:sym typeface="Times New Roman" charset="0"/>
              </a:rPr>
              <a:t> se </a:t>
            </a:r>
            <a:r>
              <a:rPr lang="en-US" sz="900" err="1" smtClean="0">
                <a:solidFill>
                  <a:srgbClr val="000000"/>
                </a:solidFill>
                <a:cs typeface="Times New Roman" charset="0"/>
                <a:sym typeface="Times New Roman" charset="0"/>
              </a:rPr>
              <a:t>generan</a:t>
            </a:r>
            <a:r>
              <a:rPr lang="en-US" sz="900" smtClean="0">
                <a:solidFill>
                  <a:srgbClr val="000000"/>
                </a:solidFill>
                <a:cs typeface="Times New Roman" charset="0"/>
                <a:sym typeface="Times New Roman" charset="0"/>
              </a:rPr>
              <a:t>. Use la </a:t>
            </a:r>
            <a:r>
              <a:rPr lang="en-US" sz="900" err="1" smtClean="0">
                <a:solidFill>
                  <a:srgbClr val="000000"/>
                </a:solidFill>
                <a:cs typeface="Times New Roman" charset="0"/>
                <a:sym typeface="Times New Roman" charset="0"/>
              </a:rPr>
              <a:t>aspiradora</a:t>
            </a:r>
            <a:r>
              <a:rPr lang="en-US" sz="900" smtClean="0">
                <a:solidFill>
                  <a:srgbClr val="000000"/>
                </a:solidFill>
                <a:cs typeface="Times New Roman" charset="0"/>
                <a:sym typeface="Times New Roman" charset="0"/>
              </a:rPr>
              <a:t> HEPA </a:t>
            </a:r>
            <a:r>
              <a:rPr lang="en-US" sz="900" err="1" smtClean="0">
                <a:solidFill>
                  <a:srgbClr val="000000"/>
                </a:solidFill>
                <a:cs typeface="Times New Roman" charset="0"/>
                <a:sym typeface="Times New Roman" charset="0"/>
              </a:rPr>
              <a:t>peri</a:t>
            </a:r>
            <a:r>
              <a:rPr lang="en-US" sz="900" err="1" smtClean="0">
                <a:solidFill>
                  <a:srgbClr val="000000"/>
                </a:solidFill>
                <a:latin typeface="Times New Roman"/>
                <a:cs typeface="Times New Roman" charset="0"/>
                <a:sym typeface="Times New Roman" charset="0"/>
              </a:rPr>
              <a:t>ó</a:t>
            </a:r>
            <a:r>
              <a:rPr lang="en-US" sz="900" err="1" smtClean="0">
                <a:solidFill>
                  <a:srgbClr val="000000"/>
                </a:solidFill>
                <a:cs typeface="Times New Roman" charset="0"/>
                <a:sym typeface="Times New Roman" charset="0"/>
              </a:rPr>
              <a:t>dicamente</a:t>
            </a:r>
            <a:r>
              <a:rPr lang="en-US" sz="900" smtClean="0">
                <a:solidFill>
                  <a:srgbClr val="000000"/>
                </a:solidFill>
                <a:cs typeface="Times New Roman" charset="0"/>
                <a:sym typeface="Times New Roman" charset="0"/>
              </a:rPr>
              <a:t> y </a:t>
            </a:r>
            <a:r>
              <a:rPr lang="en-US" sz="900" err="1" smtClean="0">
                <a:solidFill>
                  <a:srgbClr val="000000"/>
                </a:solidFill>
                <a:cs typeface="Times New Roman" charset="0"/>
                <a:sym typeface="Times New Roman" charset="0"/>
              </a:rPr>
              <a:t>deseche</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las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scaras</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pintura</a:t>
            </a:r>
            <a:r>
              <a:rPr lang="en-US" sz="900" smtClean="0">
                <a:solidFill>
                  <a:srgbClr val="000000"/>
                </a:solidFill>
                <a:cs typeface="Times New Roman" charset="0"/>
                <a:sym typeface="Times New Roman" charset="0"/>
              </a:rPr>
              <a:t>.</a:t>
            </a:r>
          </a:p>
          <a:p>
            <a:pPr marL="228600" lvl="1" indent="-114300">
              <a:buFontTx/>
              <a:buChar char="•"/>
              <a:defRPr/>
            </a:pPr>
            <a:r>
              <a:rPr lang="en-US" sz="900" b="1" err="1" smtClean="0">
                <a:solidFill>
                  <a:srgbClr val="000000"/>
                </a:solidFill>
                <a:cs typeface="Times New Roman" charset="0"/>
                <a:sym typeface="Times New Roman" charset="0"/>
              </a:rPr>
              <a:t>Envolver</a:t>
            </a:r>
            <a:r>
              <a:rPr lang="en-US" sz="900" b="1" smtClean="0">
                <a:solidFill>
                  <a:srgbClr val="000000"/>
                </a:solidFill>
                <a:cs typeface="Times New Roman" charset="0"/>
                <a:sym typeface="Times New Roman" charset="0"/>
              </a:rPr>
              <a:t> y </a:t>
            </a:r>
            <a:r>
              <a:rPr lang="en-US" sz="900" b="1" err="1" smtClean="0">
                <a:solidFill>
                  <a:srgbClr val="000000"/>
                </a:solidFill>
                <a:cs typeface="Times New Roman" charset="0"/>
                <a:sym typeface="Times New Roman" charset="0"/>
              </a:rPr>
              <a:t>eliminar</a:t>
            </a:r>
            <a:r>
              <a:rPr lang="en-US" sz="900" b="1" smtClean="0">
                <a:solidFill>
                  <a:srgbClr val="000000"/>
                </a:solidFill>
                <a:cs typeface="Times New Roman" charset="0"/>
                <a:sym typeface="Times New Roman" charset="0"/>
              </a:rPr>
              <a:t> los </a:t>
            </a:r>
            <a:r>
              <a:rPr lang="en-US" sz="900" b="1" err="1" smtClean="0">
                <a:solidFill>
                  <a:srgbClr val="000000"/>
                </a:solidFill>
                <a:cs typeface="Times New Roman" charset="0"/>
                <a:sym typeface="Times New Roman" charset="0"/>
              </a:rPr>
              <a:t>componentes</a:t>
            </a:r>
            <a:r>
              <a:rPr lang="en-US" sz="900" b="1" smtClean="0">
                <a:solidFill>
                  <a:srgbClr val="000000"/>
                </a:solidFill>
                <a:cs typeface="Times New Roman" charset="0"/>
                <a:sym typeface="Times New Roman" charset="0"/>
              </a:rPr>
              <a:t> </a:t>
            </a:r>
            <a:r>
              <a:rPr lang="en-US" sz="900" b="1" err="1" smtClean="0">
                <a:solidFill>
                  <a:srgbClr val="000000"/>
                </a:solidFill>
                <a:cs typeface="Times New Roman" charset="0"/>
                <a:sym typeface="Times New Roman" charset="0"/>
              </a:rPr>
              <a:t>retirados</a:t>
            </a:r>
            <a:r>
              <a:rPr lang="en-US" sz="900" b="1" smtClean="0">
                <a:solidFill>
                  <a:srgbClr val="000000"/>
                </a:solidFill>
                <a:cs typeface="Times New Roman" charset="0"/>
                <a:sym typeface="Times New Roman" charset="0"/>
              </a:rPr>
              <a:t>:</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Cuando</a:t>
            </a:r>
            <a:r>
              <a:rPr lang="en-US" sz="900" smtClean="0">
                <a:solidFill>
                  <a:srgbClr val="000000"/>
                </a:solidFill>
                <a:cs typeface="Times New Roman" charset="0"/>
                <a:sym typeface="Times New Roman" charset="0"/>
              </a:rPr>
              <a:t> retire los </a:t>
            </a:r>
            <a:r>
              <a:rPr lang="en-US" sz="900" err="1" smtClean="0">
                <a:solidFill>
                  <a:srgbClr val="000000"/>
                </a:solidFill>
                <a:cs typeface="Times New Roman" charset="0"/>
                <a:sym typeface="Times New Roman" charset="0"/>
              </a:rPr>
              <a:t>componentes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pintados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como</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ventanas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molduras</a:t>
            </a:r>
            <a:r>
              <a:rPr lang="en-US" sz="900" smtClean="0">
                <a:solidFill>
                  <a:srgbClr val="000000"/>
                </a:solidFill>
                <a:cs typeface="Times New Roman" charset="0"/>
                <a:sym typeface="Times New Roman" charset="0"/>
              </a:rPr>
              <a:t> y </a:t>
            </a:r>
            <a:r>
              <a:rPr lang="en-US" sz="900" err="1" smtClean="0">
                <a:solidFill>
                  <a:srgbClr val="000000"/>
                </a:solidFill>
                <a:cs typeface="Times New Roman" charset="0"/>
                <a:sym typeface="Times New Roman" charset="0"/>
              </a:rPr>
              <a:t>gabinetes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envu</a:t>
            </a:r>
            <a:r>
              <a:rPr lang="en-US" sz="900" err="1" smtClean="0">
                <a:solidFill>
                  <a:srgbClr val="000000"/>
                </a:solidFill>
                <a:latin typeface="Times New Roman"/>
                <a:cs typeface="Times New Roman" charset="0"/>
                <a:sym typeface="Times New Roman" charset="0"/>
              </a:rPr>
              <a:t>é</a:t>
            </a:r>
            <a:r>
              <a:rPr lang="en-US" sz="900" err="1" smtClean="0">
                <a:solidFill>
                  <a:srgbClr val="000000"/>
                </a:solidFill>
                <a:cs typeface="Times New Roman" charset="0"/>
                <a:sym typeface="Times New Roman" charset="0"/>
              </a:rPr>
              <a:t>lvalos</a:t>
            </a:r>
            <a:r>
              <a:rPr lang="en-US" sz="900" smtClean="0">
                <a:solidFill>
                  <a:srgbClr val="000000"/>
                </a:solidFill>
                <a:cs typeface="Times New Roman" charset="0"/>
                <a:sym typeface="Times New Roman" charset="0"/>
              </a:rPr>
              <a:t> en </a:t>
            </a:r>
            <a:r>
              <a:rPr lang="en-US" sz="900" err="1" smtClean="0">
                <a:solidFill>
                  <a:srgbClr val="000000"/>
                </a:solidFill>
                <a:cs typeface="Times New Roman" charset="0"/>
                <a:sym typeface="Times New Roman" charset="0"/>
              </a:rPr>
              <a:t>l</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minas</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pl</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stico</a:t>
            </a:r>
            <a:r>
              <a:rPr lang="en-US" sz="900" smtClean="0">
                <a:solidFill>
                  <a:srgbClr val="000000"/>
                </a:solidFill>
                <a:cs typeface="Times New Roman" charset="0"/>
                <a:sym typeface="Times New Roman" charset="0"/>
              </a:rPr>
              <a:t> y </a:t>
            </a:r>
            <a:r>
              <a:rPr lang="en-US" sz="900" err="1" smtClean="0">
                <a:solidFill>
                  <a:srgbClr val="000000"/>
                </a:solidFill>
                <a:cs typeface="Times New Roman" charset="0"/>
                <a:sym typeface="Times New Roman" charset="0"/>
              </a:rPr>
              <a:t>elim</a:t>
            </a:r>
            <a:r>
              <a:rPr lang="en-US" sz="900" err="1" smtClean="0">
                <a:solidFill>
                  <a:srgbClr val="000000"/>
                </a:solidFill>
                <a:latin typeface="Times New Roman"/>
                <a:cs typeface="Times New Roman" charset="0"/>
                <a:sym typeface="Times New Roman" charset="0"/>
              </a:rPr>
              <a:t>í</a:t>
            </a:r>
            <a:r>
              <a:rPr lang="en-US" sz="900" err="1" smtClean="0">
                <a:solidFill>
                  <a:srgbClr val="000000"/>
                </a:solidFill>
                <a:cs typeface="Times New Roman" charset="0"/>
                <a:sym typeface="Times New Roman" charset="0"/>
              </a:rPr>
              <a:t>nelos</a:t>
            </a:r>
            <a:r>
              <a:rPr lang="en-US" sz="900" smtClean="0">
                <a:solidFill>
                  <a:srgbClr val="000000"/>
                </a:solidFill>
                <a:cs typeface="Times New Roman" charset="0"/>
                <a:sym typeface="Times New Roman" charset="0"/>
              </a:rPr>
              <a:t> en </a:t>
            </a:r>
            <a:r>
              <a:rPr lang="en-US" sz="900" err="1" smtClean="0">
                <a:solidFill>
                  <a:srgbClr val="000000"/>
                </a:solidFill>
                <a:cs typeface="Times New Roman" charset="0"/>
                <a:sym typeface="Times New Roman" charset="0"/>
              </a:rPr>
              <a:t>etapas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Esto</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evitar</a:t>
            </a:r>
            <a:r>
              <a:rPr lang="en-US" sz="900" err="1" smtClean="0">
                <a:solidFill>
                  <a:srgbClr val="000000"/>
                </a:solidFill>
                <a:latin typeface="Times New Roman"/>
                <a:cs typeface="Times New Roman" charset="0"/>
                <a:sym typeface="Times New Roman" charset="0"/>
              </a:rPr>
              <a:t>á</a:t>
            </a:r>
            <a:r>
              <a:rPr lang="en-US" sz="900" smtClean="0">
                <a:solidFill>
                  <a:srgbClr val="000000"/>
                </a:solidFill>
                <a:cs typeface="Times New Roman" charset="0"/>
                <a:sym typeface="Times New Roman" charset="0"/>
              </a:rPr>
              <a:t> la </a:t>
            </a:r>
            <a:r>
              <a:rPr lang="en-US" sz="900" err="1" smtClean="0">
                <a:solidFill>
                  <a:srgbClr val="000000"/>
                </a:solidFill>
                <a:cs typeface="Times New Roman" charset="0"/>
                <a:sym typeface="Times New Roman" charset="0"/>
              </a:rPr>
              <a:t>propagaci</a:t>
            </a:r>
            <a:r>
              <a:rPr lang="en-US" sz="900" err="1" smtClean="0">
                <a:solidFill>
                  <a:srgbClr val="000000"/>
                </a:solidFill>
                <a:latin typeface="Times New Roman"/>
                <a:cs typeface="Times New Roman" charset="0"/>
                <a:sym typeface="Times New Roman" charset="0"/>
              </a:rPr>
              <a:t>ó</a:t>
            </a:r>
            <a:r>
              <a:rPr lang="en-US" sz="900" err="1" smtClean="0">
                <a:solidFill>
                  <a:srgbClr val="000000"/>
                </a:solidFill>
                <a:cs typeface="Times New Roman" charset="0"/>
                <a:sym typeface="Times New Roman" charset="0"/>
              </a:rPr>
              <a:t>n</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escombros</a:t>
            </a:r>
            <a:r>
              <a:rPr lang="en-US" sz="900" smtClean="0">
                <a:solidFill>
                  <a:srgbClr val="000000"/>
                </a:solidFill>
                <a:cs typeface="Times New Roman" charset="0"/>
                <a:sym typeface="Times New Roman" charset="0"/>
              </a:rPr>
              <a:t> y </a:t>
            </a:r>
            <a:r>
              <a:rPr lang="en-US" sz="900" err="1" smtClean="0">
                <a:solidFill>
                  <a:srgbClr val="000000"/>
                </a:solidFill>
                <a:cs typeface="Times New Roman" charset="0"/>
                <a:sym typeface="Times New Roman" charset="0"/>
              </a:rPr>
              <a:t>mantendr</a:t>
            </a:r>
            <a:r>
              <a:rPr lang="en-US" sz="900" err="1" smtClean="0">
                <a:solidFill>
                  <a:srgbClr val="000000"/>
                </a:solidFill>
                <a:latin typeface="Times New Roman"/>
                <a:cs typeface="Times New Roman" charset="0"/>
                <a:sym typeface="Times New Roman" charset="0"/>
              </a:rPr>
              <a:t>á</a:t>
            </a:r>
            <a:r>
              <a:rPr lang="en-US" sz="900" smtClean="0">
                <a:solidFill>
                  <a:srgbClr val="000000"/>
                </a:solidFill>
                <a:cs typeface="Times New Roman" charset="0"/>
                <a:sym typeface="Times New Roman" charset="0"/>
              </a:rPr>
              <a:t> a los </a:t>
            </a:r>
            <a:r>
              <a:rPr lang="en-US" sz="900" err="1" smtClean="0">
                <a:solidFill>
                  <a:srgbClr val="000000"/>
                </a:solidFill>
                <a:cs typeface="Times New Roman" charset="0"/>
                <a:sym typeface="Times New Roman" charset="0"/>
              </a:rPr>
              <a:t>residentes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particularmente</a:t>
            </a:r>
            <a:r>
              <a:rPr lang="en-US" sz="900" smtClean="0">
                <a:solidFill>
                  <a:srgbClr val="000000"/>
                </a:solidFill>
                <a:cs typeface="Times New Roman" charset="0"/>
                <a:sym typeface="Times New Roman" charset="0"/>
              </a:rPr>
              <a:t> a los </a:t>
            </a:r>
            <a:r>
              <a:rPr lang="en-US" sz="900" err="1" smtClean="0">
                <a:solidFill>
                  <a:srgbClr val="000000"/>
                </a:solidFill>
                <a:cs typeface="Times New Roman" charset="0"/>
                <a:sym typeface="Times New Roman" charset="0"/>
              </a:rPr>
              <a:t>ni</a:t>
            </a:r>
            <a:r>
              <a:rPr lang="en-US" sz="900" err="1" smtClean="0">
                <a:solidFill>
                  <a:srgbClr val="000000"/>
                </a:solidFill>
                <a:latin typeface="Times New Roman"/>
                <a:cs typeface="Times New Roman" charset="0"/>
                <a:sym typeface="Times New Roman" charset="0"/>
              </a:rPr>
              <a:t>ñ</a:t>
            </a:r>
            <a:r>
              <a:rPr lang="en-US" sz="900" err="1" smtClean="0">
                <a:solidFill>
                  <a:srgbClr val="000000"/>
                </a:solidFill>
                <a:cs typeface="Times New Roman" charset="0"/>
                <a:sym typeface="Times New Roman" charset="0"/>
              </a:rPr>
              <a:t>os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lejos</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estar</a:t>
            </a:r>
            <a:r>
              <a:rPr lang="en-US" sz="900" smtClean="0">
                <a:solidFill>
                  <a:srgbClr val="000000"/>
                </a:solidFill>
                <a:cs typeface="Times New Roman" charset="0"/>
                <a:sym typeface="Times New Roman" charset="0"/>
              </a:rPr>
              <a:t> en </a:t>
            </a:r>
            <a:r>
              <a:rPr lang="en-US" sz="900" err="1" smtClean="0">
                <a:solidFill>
                  <a:srgbClr val="000000"/>
                </a:solidFill>
                <a:cs typeface="Times New Roman" charset="0"/>
                <a:sym typeface="Times New Roman" charset="0"/>
              </a:rPr>
              <a:t>contacto</a:t>
            </a:r>
            <a:r>
              <a:rPr lang="en-US" sz="900" smtClean="0">
                <a:solidFill>
                  <a:srgbClr val="000000"/>
                </a:solidFill>
                <a:cs typeface="Times New Roman" charset="0"/>
                <a:sym typeface="Times New Roman" charset="0"/>
              </a:rPr>
              <a:t> con el </a:t>
            </a:r>
            <a:r>
              <a:rPr lang="en-US" sz="900" err="1" smtClean="0">
                <a:solidFill>
                  <a:srgbClr val="000000"/>
                </a:solidFill>
                <a:cs typeface="Times New Roman" charset="0"/>
                <a:sym typeface="Times New Roman" charset="0"/>
              </a:rPr>
              <a:t>polvo</a:t>
            </a:r>
            <a:r>
              <a:rPr lang="en-US" sz="900" smtClean="0">
                <a:solidFill>
                  <a:srgbClr val="000000"/>
                </a:solidFill>
                <a:cs typeface="Times New Roman" charset="0"/>
                <a:sym typeface="Times New Roman" charset="0"/>
              </a:rPr>
              <a:t> con </a:t>
            </a:r>
            <a:r>
              <a:rPr lang="en-US" sz="900" err="1" smtClean="0">
                <a:solidFill>
                  <a:srgbClr val="000000"/>
                </a:solidFill>
                <a:cs typeface="Times New Roman" charset="0"/>
                <a:sym typeface="Times New Roman" charset="0"/>
              </a:rPr>
              <a:t>plomo</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que</a:t>
            </a:r>
            <a:r>
              <a:rPr lang="en-US" sz="900" smtClean="0">
                <a:solidFill>
                  <a:srgbClr val="000000"/>
                </a:solidFill>
                <a:cs typeface="Times New Roman" charset="0"/>
                <a:sym typeface="Times New Roman" charset="0"/>
              </a:rPr>
              <a:t> se </a:t>
            </a:r>
            <a:r>
              <a:rPr lang="en-US" sz="900" err="1" smtClean="0">
                <a:solidFill>
                  <a:srgbClr val="000000"/>
                </a:solidFill>
                <a:cs typeface="Times New Roman" charset="0"/>
                <a:sym typeface="Times New Roman" charset="0"/>
              </a:rPr>
              <a:t>gener</a:t>
            </a:r>
            <a:r>
              <a:rPr lang="en-US" sz="900" err="1" smtClean="0">
                <a:solidFill>
                  <a:srgbClr val="000000"/>
                </a:solidFill>
                <a:latin typeface="Times New Roman"/>
                <a:cs typeface="Times New Roman" charset="0"/>
                <a:sym typeface="Times New Roman" charset="0"/>
              </a:rPr>
              <a:t>ó</a:t>
            </a:r>
            <a:r>
              <a:rPr lang="en-US" sz="900" smtClean="0">
                <a:solidFill>
                  <a:srgbClr val="000000"/>
                </a:solidFill>
                <a:cs typeface="Times New Roman" charset="0"/>
                <a:sym typeface="Times New Roman" charset="0"/>
              </a:rPr>
              <a:t> en el </a:t>
            </a:r>
            <a:r>
              <a:rPr lang="en-US" sz="900" err="1" smtClean="0">
                <a:solidFill>
                  <a:srgbClr val="000000"/>
                </a:solidFill>
                <a:cs typeface="Times New Roman" charset="0"/>
                <a:sym typeface="Times New Roman" charset="0"/>
              </a:rPr>
              <a:t>trabajo</a:t>
            </a:r>
            <a:r>
              <a:rPr lang="en-US" sz="900" smtClean="0">
                <a:solidFill>
                  <a:srgbClr val="000000"/>
                </a:solidFill>
                <a:cs typeface="Times New Roman" charset="0"/>
                <a:sym typeface="Times New Roman" charset="0"/>
              </a:rPr>
              <a:t>.</a:t>
            </a:r>
          </a:p>
          <a:p>
            <a:pPr marL="228600" lvl="1" indent="-114300">
              <a:buFontTx/>
              <a:buChar char="•"/>
              <a:defRPr/>
            </a:pPr>
            <a:r>
              <a:rPr lang="en-US" sz="900" b="1" err="1" smtClean="0">
                <a:solidFill>
                  <a:srgbClr val="000000"/>
                </a:solidFill>
                <a:cs typeface="Times New Roman" charset="0"/>
                <a:sym typeface="Times New Roman" charset="0"/>
              </a:rPr>
              <a:t>Eliminar</a:t>
            </a:r>
            <a:r>
              <a:rPr lang="en-US" sz="900" b="1" smtClean="0">
                <a:solidFill>
                  <a:srgbClr val="000000"/>
                </a:solidFill>
                <a:cs typeface="Times New Roman" charset="0"/>
                <a:sym typeface="Times New Roman" charset="0"/>
              </a:rPr>
              <a:t> </a:t>
            </a:r>
            <a:r>
              <a:rPr lang="en-US" sz="900" b="1" err="1" smtClean="0">
                <a:solidFill>
                  <a:srgbClr val="000000"/>
                </a:solidFill>
                <a:cs typeface="Times New Roman" charset="0"/>
                <a:sym typeface="Times New Roman" charset="0"/>
              </a:rPr>
              <a:t>desechos</a:t>
            </a:r>
            <a:r>
              <a:rPr lang="en-US" sz="900" b="1" smtClean="0">
                <a:solidFill>
                  <a:srgbClr val="000000"/>
                </a:solidFill>
                <a:cs typeface="Times New Roman" charset="0"/>
                <a:sym typeface="Times New Roman" charset="0"/>
              </a:rPr>
              <a:t> de forma </a:t>
            </a:r>
            <a:r>
              <a:rPr lang="en-US" sz="900" b="1" err="1" smtClean="0">
                <a:solidFill>
                  <a:srgbClr val="000000"/>
                </a:solidFill>
                <a:cs typeface="Times New Roman" charset="0"/>
                <a:sym typeface="Times New Roman" charset="0"/>
              </a:rPr>
              <a:t>segura</a:t>
            </a:r>
            <a:r>
              <a:rPr lang="en-US" sz="900" b="1" smtClean="0">
                <a:solidFill>
                  <a:srgbClr val="000000"/>
                </a:solidFill>
                <a:cs typeface="Times New Roman" charset="0"/>
                <a:sym typeface="Times New Roman" charset="0"/>
              </a:rPr>
              <a:t>:</a:t>
            </a:r>
            <a:r>
              <a:rPr lang="en-US" sz="900" smtClean="0">
                <a:solidFill>
                  <a:srgbClr val="000000"/>
                </a:solidFill>
                <a:cs typeface="Times New Roman" charset="0"/>
                <a:sym typeface="Times New Roman" charset="0"/>
              </a:rPr>
              <a:t>  Se </a:t>
            </a:r>
            <a:r>
              <a:rPr lang="en-US" sz="900" err="1" smtClean="0">
                <a:solidFill>
                  <a:srgbClr val="000000"/>
                </a:solidFill>
                <a:cs typeface="Times New Roman" charset="0"/>
                <a:sym typeface="Times New Roman" charset="0"/>
              </a:rPr>
              <a:t>debe</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contener</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todo</a:t>
            </a:r>
            <a:r>
              <a:rPr lang="en-US" sz="900" smtClean="0">
                <a:solidFill>
                  <a:srgbClr val="000000"/>
                </a:solidFill>
                <a:cs typeface="Times New Roman" charset="0"/>
                <a:sym typeface="Times New Roman" charset="0"/>
              </a:rPr>
              <a:t> el </a:t>
            </a:r>
            <a:r>
              <a:rPr lang="en-US" sz="900" err="1" smtClean="0">
                <a:solidFill>
                  <a:srgbClr val="000000"/>
                </a:solidFill>
                <a:cs typeface="Times New Roman" charset="0"/>
                <a:sym typeface="Times New Roman" charset="0"/>
              </a:rPr>
              <a:t>desecho</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producto</a:t>
            </a:r>
            <a:r>
              <a:rPr lang="en-US" sz="900" smtClean="0">
                <a:solidFill>
                  <a:srgbClr val="000000"/>
                </a:solidFill>
                <a:cs typeface="Times New Roman" charset="0"/>
                <a:sym typeface="Times New Roman" charset="0"/>
              </a:rPr>
              <a:t> de la </a:t>
            </a:r>
            <a:r>
              <a:rPr lang="en-US" sz="900" err="1" smtClean="0">
                <a:solidFill>
                  <a:srgbClr val="000000"/>
                </a:solidFill>
                <a:cs typeface="Times New Roman" charset="0"/>
                <a:sym typeface="Times New Roman" charset="0"/>
              </a:rPr>
              <a:t>renovaci</a:t>
            </a:r>
            <a:r>
              <a:rPr lang="en-US" sz="900" err="1" smtClean="0">
                <a:solidFill>
                  <a:srgbClr val="000000"/>
                </a:solidFill>
                <a:latin typeface="Times New Roman"/>
                <a:cs typeface="Times New Roman" charset="0"/>
                <a:sym typeface="Times New Roman" charset="0"/>
              </a:rPr>
              <a:t>ó</a:t>
            </a:r>
            <a:r>
              <a:rPr lang="en-US" sz="900" err="1" smtClean="0">
                <a:solidFill>
                  <a:srgbClr val="000000"/>
                </a:solidFill>
                <a:cs typeface="Times New Roman" charset="0"/>
                <a:sym typeface="Times New Roman" charset="0"/>
              </a:rPr>
              <a:t>n</a:t>
            </a:r>
            <a:r>
              <a:rPr lang="en-US" sz="900" smtClean="0">
                <a:solidFill>
                  <a:srgbClr val="000000"/>
                </a:solidFill>
                <a:cs typeface="Times New Roman" charset="0"/>
                <a:sym typeface="Times New Roman" charset="0"/>
              </a:rPr>
              <a:t> del </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rea</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trabajo</a:t>
            </a:r>
            <a:r>
              <a:rPr lang="en-US" sz="900" smtClean="0">
                <a:solidFill>
                  <a:srgbClr val="000000"/>
                </a:solidFill>
                <a:cs typeface="Times New Roman" charset="0"/>
                <a:sym typeface="Times New Roman" charset="0"/>
              </a:rPr>
              <a:t> antes de </a:t>
            </a:r>
            <a:r>
              <a:rPr lang="en-US" sz="900" err="1" smtClean="0">
                <a:solidFill>
                  <a:srgbClr val="000000"/>
                </a:solidFill>
                <a:cs typeface="Times New Roman" charset="0"/>
                <a:sym typeface="Times New Roman" charset="0"/>
              </a:rPr>
              <a:t>retirarlo</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guardarlo</a:t>
            </a:r>
            <a:r>
              <a:rPr lang="en-US" sz="900" smtClean="0">
                <a:solidFill>
                  <a:srgbClr val="000000"/>
                </a:solidFill>
                <a:cs typeface="Times New Roman" charset="0"/>
                <a:sym typeface="Times New Roman" charset="0"/>
              </a:rPr>
              <a:t> o </a:t>
            </a:r>
            <a:r>
              <a:rPr lang="en-US" sz="900" err="1" smtClean="0">
                <a:solidFill>
                  <a:srgbClr val="000000"/>
                </a:solidFill>
                <a:cs typeface="Times New Roman" charset="0"/>
                <a:sym typeface="Times New Roman" charset="0"/>
              </a:rPr>
              <a:t>desecharlo</a:t>
            </a:r>
            <a:r>
              <a:rPr lang="en-US" sz="900" smtClean="0">
                <a:solidFill>
                  <a:srgbClr val="000000"/>
                </a:solidFill>
                <a:cs typeface="Times New Roman" charset="0"/>
                <a:sym typeface="Times New Roman" charset="0"/>
              </a:rPr>
              <a:t>, a fin de </a:t>
            </a:r>
            <a:r>
              <a:rPr lang="en-US" sz="900" err="1" smtClean="0">
                <a:solidFill>
                  <a:srgbClr val="000000"/>
                </a:solidFill>
                <a:cs typeface="Times New Roman" charset="0"/>
                <a:sym typeface="Times New Roman" charset="0"/>
              </a:rPr>
              <a:t>evitar</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que</a:t>
            </a:r>
            <a:r>
              <a:rPr lang="en-US" sz="900" smtClean="0">
                <a:solidFill>
                  <a:srgbClr val="000000"/>
                </a:solidFill>
                <a:cs typeface="Times New Roman" charset="0"/>
                <a:sym typeface="Times New Roman" charset="0"/>
              </a:rPr>
              <a:t> se </a:t>
            </a:r>
            <a:r>
              <a:rPr lang="en-US" sz="900" err="1" smtClean="0">
                <a:solidFill>
                  <a:srgbClr val="000000"/>
                </a:solidFill>
                <a:cs typeface="Times New Roman" charset="0"/>
                <a:sym typeface="Times New Roman" charset="0"/>
              </a:rPr>
              <a:t>libere</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polvo</a:t>
            </a:r>
            <a:r>
              <a:rPr lang="en-US" sz="900" smtClean="0">
                <a:solidFill>
                  <a:srgbClr val="000000"/>
                </a:solidFill>
                <a:cs typeface="Times New Roman" charset="0"/>
                <a:sym typeface="Times New Roman" charset="0"/>
              </a:rPr>
              <a:t> y </a:t>
            </a:r>
            <a:r>
              <a:rPr lang="en-US" sz="900" err="1" smtClean="0">
                <a:solidFill>
                  <a:srgbClr val="000000"/>
                </a:solidFill>
                <a:cs typeface="Times New Roman" charset="0"/>
                <a:sym typeface="Times New Roman" charset="0"/>
              </a:rPr>
              <a:t>escombros</a:t>
            </a:r>
            <a:r>
              <a:rPr lang="en-US" sz="900" smtClean="0">
                <a:solidFill>
                  <a:srgbClr val="000000"/>
                </a:solidFill>
                <a:cs typeface="Times New Roman" charset="0"/>
                <a:sym typeface="Times New Roman" charset="0"/>
              </a:rPr>
              <a:t>. L</a:t>
            </a:r>
            <a:r>
              <a:rPr lang="es-ES_tradnl" sz="900" smtClean="0">
                <a:solidFill>
                  <a:srgbClr val="000000"/>
                </a:solidFill>
                <a:cs typeface="Times New Roman" charset="0"/>
                <a:sym typeface="Times New Roman" charset="0"/>
              </a:rPr>
              <a:t>as rampas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para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retir</a:t>
            </a:r>
            <a:r>
              <a:rPr lang="es-ES_tradnl" sz="900" err="1" smtClean="0">
                <a:solidFill>
                  <a:srgbClr val="000000"/>
                </a:solidFill>
                <a:cs typeface="Times New Roman" charset="0"/>
                <a:sym typeface="Times New Roman" charset="0"/>
              </a:rPr>
              <a:t>ar</a:t>
            </a:r>
            <a:r>
              <a:rPr lang="en-US" sz="900" smtClean="0">
                <a:solidFill>
                  <a:srgbClr val="000000"/>
                </a:solidFill>
                <a:cs typeface="Times New Roman" charset="0"/>
                <a:sym typeface="Times New Roman" charset="0"/>
              </a:rPr>
              <a:t> </a:t>
            </a:r>
            <a:r>
              <a:rPr lang="es-ES_tradnl" sz="900" smtClean="0">
                <a:solidFill>
                  <a:srgbClr val="000000"/>
                </a:solidFill>
                <a:cs typeface="Times New Roman" charset="0"/>
                <a:sym typeface="Times New Roman" charset="0"/>
              </a:rPr>
              <a:t>los </a:t>
            </a:r>
            <a:r>
              <a:rPr lang="en-US" sz="900" err="1" smtClean="0">
                <a:solidFill>
                  <a:srgbClr val="000000"/>
                </a:solidFill>
                <a:cs typeface="Times New Roman" charset="0"/>
                <a:sym typeface="Times New Roman" charset="0"/>
              </a:rPr>
              <a:t>desechos</a:t>
            </a:r>
            <a:r>
              <a:rPr lang="en-US" sz="900" smtClean="0">
                <a:solidFill>
                  <a:srgbClr val="000000"/>
                </a:solidFill>
                <a:cs typeface="Times New Roman" charset="0"/>
                <a:sym typeface="Times New Roman" charset="0"/>
              </a:rPr>
              <a:t> del </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rea</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trabajo</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tambi</a:t>
            </a:r>
            <a:r>
              <a:rPr lang="en-US" sz="900" err="1" smtClean="0">
                <a:solidFill>
                  <a:srgbClr val="000000"/>
                </a:solidFill>
                <a:latin typeface="Times New Roman"/>
                <a:cs typeface="Times New Roman" charset="0"/>
                <a:sym typeface="Times New Roman" charset="0"/>
              </a:rPr>
              <a:t>é</a:t>
            </a:r>
            <a:r>
              <a:rPr lang="en-US" sz="900" err="1" smtClean="0">
                <a:solidFill>
                  <a:srgbClr val="000000"/>
                </a:solidFill>
                <a:cs typeface="Times New Roman" charset="0"/>
                <a:sym typeface="Times New Roman" charset="0"/>
              </a:rPr>
              <a:t>n</a:t>
            </a:r>
            <a:r>
              <a:rPr lang="en-US" sz="900" smtClean="0">
                <a:solidFill>
                  <a:srgbClr val="000000"/>
                </a:solidFill>
                <a:cs typeface="Times New Roman" charset="0"/>
                <a:sym typeface="Times New Roman" charset="0"/>
              </a:rPr>
              <a:t> se </a:t>
            </a:r>
            <a:r>
              <a:rPr lang="en-US" sz="900" err="1" smtClean="0">
                <a:solidFill>
                  <a:srgbClr val="000000"/>
                </a:solidFill>
                <a:cs typeface="Times New Roman" charset="0"/>
                <a:sym typeface="Times New Roman" charset="0"/>
              </a:rPr>
              <a:t>deben</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cubrir</a:t>
            </a:r>
            <a:r>
              <a:rPr lang="en-US" sz="900" smtClean="0">
                <a:solidFill>
                  <a:srgbClr val="000000"/>
                </a:solidFill>
                <a:cs typeface="Times New Roman" charset="0"/>
                <a:sym typeface="Times New Roman" charset="0"/>
              </a:rPr>
              <a:t>. Al final de </a:t>
            </a:r>
            <a:r>
              <a:rPr lang="en-US" sz="900" err="1" smtClean="0">
                <a:solidFill>
                  <a:srgbClr val="000000"/>
                </a:solidFill>
                <a:cs typeface="Times New Roman" charset="0"/>
                <a:sym typeface="Times New Roman" charset="0"/>
              </a:rPr>
              <a:t>cada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d</a:t>
            </a:r>
            <a:r>
              <a:rPr lang="en-US" sz="900" err="1" smtClean="0">
                <a:solidFill>
                  <a:srgbClr val="000000"/>
                </a:solidFill>
                <a:latin typeface="Times New Roman"/>
                <a:cs typeface="Times New Roman" charset="0"/>
                <a:sym typeface="Times New Roman" charset="0"/>
              </a:rPr>
              <a:t>í</a:t>
            </a:r>
            <a:r>
              <a:rPr lang="en-US" sz="900" err="1" smtClean="0">
                <a:solidFill>
                  <a:srgbClr val="000000"/>
                </a:solidFill>
                <a:cs typeface="Times New Roman" charset="0"/>
                <a:sym typeface="Times New Roman" charset="0"/>
              </a:rPr>
              <a:t>a</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trabajo</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re</a:t>
            </a:r>
            <a:r>
              <a:rPr lang="en-US" sz="900" err="1" smtClean="0">
                <a:solidFill>
                  <a:srgbClr val="000000"/>
                </a:solidFill>
                <a:latin typeface="Times New Roman"/>
                <a:cs typeface="Times New Roman" charset="0"/>
                <a:sym typeface="Times New Roman" charset="0"/>
              </a:rPr>
              <a:t>ú</a:t>
            </a:r>
            <a:r>
              <a:rPr lang="en-US" sz="900" err="1" smtClean="0">
                <a:solidFill>
                  <a:srgbClr val="000000"/>
                </a:solidFill>
                <a:cs typeface="Times New Roman" charset="0"/>
                <a:sym typeface="Times New Roman" charset="0"/>
              </a:rPr>
              <a:t>na</a:t>
            </a:r>
            <a:r>
              <a:rPr lang="en-US" sz="900" smtClean="0">
                <a:solidFill>
                  <a:srgbClr val="000000"/>
                </a:solidFill>
                <a:cs typeface="Times New Roman" charset="0"/>
                <a:sym typeface="Times New Roman" charset="0"/>
              </a:rPr>
              <a:t> los </a:t>
            </a:r>
            <a:r>
              <a:rPr lang="en-US" sz="900" err="1" smtClean="0">
                <a:solidFill>
                  <a:srgbClr val="000000"/>
                </a:solidFill>
                <a:cs typeface="Times New Roman" charset="0"/>
                <a:sym typeface="Times New Roman" charset="0"/>
              </a:rPr>
              <a:t>desechos</a:t>
            </a:r>
            <a:r>
              <a:rPr lang="en-US" sz="900" smtClean="0">
                <a:solidFill>
                  <a:srgbClr val="000000"/>
                </a:solidFill>
                <a:cs typeface="Times New Roman" charset="0"/>
                <a:sym typeface="Times New Roman" charset="0"/>
              </a:rPr>
              <a:t> y </a:t>
            </a:r>
            <a:r>
              <a:rPr lang="en-US" sz="900" err="1" smtClean="0">
                <a:solidFill>
                  <a:srgbClr val="000000"/>
                </a:solidFill>
                <a:cs typeface="Times New Roman" charset="0"/>
                <a:sym typeface="Times New Roman" charset="0"/>
              </a:rPr>
              <a:t>gu</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rdelos</a:t>
            </a:r>
            <a:r>
              <a:rPr lang="en-US" sz="900" smtClean="0">
                <a:solidFill>
                  <a:srgbClr val="000000"/>
                </a:solidFill>
                <a:cs typeface="Times New Roman" charset="0"/>
                <a:sym typeface="Times New Roman" charset="0"/>
              </a:rPr>
              <a:t> en un </a:t>
            </a:r>
            <a:r>
              <a:rPr lang="es-ES_tradnl" sz="900" smtClean="0">
                <a:solidFill>
                  <a:srgbClr val="000000"/>
                </a:solidFill>
                <a:latin typeface="Times New Roman"/>
                <a:cs typeface="Times New Roman" charset="0"/>
                <a:sym typeface="Times New Roman" charset="0"/>
              </a:rPr>
              <a:t>á</a:t>
            </a:r>
            <a:r>
              <a:rPr lang="es-ES_tradnl" sz="900" smtClean="0">
                <a:solidFill>
                  <a:srgbClr val="000000"/>
                </a:solidFill>
                <a:cs typeface="Times New Roman" charset="0"/>
                <a:sym typeface="Times New Roman" charset="0"/>
              </a:rPr>
              <a:t>rea de </a:t>
            </a:r>
            <a:r>
              <a:rPr lang="en-US" sz="900" err="1" smtClean="0">
                <a:solidFill>
                  <a:srgbClr val="000000"/>
                </a:solidFill>
                <a:cs typeface="Times New Roman" charset="0"/>
                <a:sym typeface="Times New Roman" charset="0"/>
              </a:rPr>
              <a:t>contenci</a:t>
            </a:r>
            <a:r>
              <a:rPr lang="en-US" sz="900" err="1" smtClean="0">
                <a:solidFill>
                  <a:srgbClr val="000000"/>
                </a:solidFill>
                <a:latin typeface="Times New Roman"/>
                <a:cs typeface="Times New Roman" charset="0"/>
                <a:sym typeface="Times New Roman" charset="0"/>
              </a:rPr>
              <a:t>ó</a:t>
            </a:r>
            <a:r>
              <a:rPr lang="en-US" sz="900" err="1" smtClean="0">
                <a:solidFill>
                  <a:srgbClr val="000000"/>
                </a:solidFill>
                <a:cs typeface="Times New Roman" charset="0"/>
                <a:sym typeface="Times New Roman" charset="0"/>
              </a:rPr>
              <a:t>n</a:t>
            </a:r>
            <a:r>
              <a:rPr lang="en-US" sz="900" smtClean="0">
                <a:solidFill>
                  <a:srgbClr val="000000"/>
                </a:solidFill>
                <a:cs typeface="Times New Roman" charset="0"/>
                <a:sym typeface="Times New Roman" charset="0"/>
              </a:rPr>
              <a:t>, en un </a:t>
            </a:r>
            <a:r>
              <a:rPr lang="en-US" sz="900" err="1" smtClean="0">
                <a:solidFill>
                  <a:srgbClr val="000000"/>
                </a:solidFill>
                <a:cs typeface="Times New Roman" charset="0"/>
                <a:sym typeface="Times New Roman" charset="0"/>
              </a:rPr>
              <a:t>lugar</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cerrado</a:t>
            </a:r>
            <a:r>
              <a:rPr lang="en-US" sz="900" smtClean="0">
                <a:solidFill>
                  <a:srgbClr val="000000"/>
                </a:solidFill>
                <a:cs typeface="Times New Roman" charset="0"/>
                <a:sym typeface="Times New Roman" charset="0"/>
              </a:rPr>
              <a:t> o </a:t>
            </a:r>
            <a:r>
              <a:rPr lang="en-US" sz="900" err="1" smtClean="0">
                <a:solidFill>
                  <a:srgbClr val="000000"/>
                </a:solidFill>
                <a:cs typeface="Times New Roman" charset="0"/>
                <a:sym typeface="Times New Roman" charset="0"/>
              </a:rPr>
              <a:t>detr</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s</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una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barrera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que</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evite</a:t>
            </a:r>
            <a:r>
              <a:rPr lang="en-US" sz="900" smtClean="0">
                <a:solidFill>
                  <a:srgbClr val="000000"/>
                </a:solidFill>
                <a:cs typeface="Times New Roman" charset="0"/>
                <a:sym typeface="Times New Roman" charset="0"/>
              </a:rPr>
              <a:t> </a:t>
            </a:r>
            <a:r>
              <a:rPr lang="es-ES_tradnl" sz="900" smtClean="0">
                <a:solidFill>
                  <a:srgbClr val="000000"/>
                </a:solidFill>
                <a:cs typeface="Times New Roman" charset="0"/>
                <a:sym typeface="Times New Roman" charset="0"/>
              </a:rPr>
              <a:t>el desprendimiento </a:t>
            </a:r>
            <a:r>
              <a:rPr lang="en-US" sz="900" smtClean="0">
                <a:solidFill>
                  <a:srgbClr val="000000"/>
                </a:solidFill>
                <a:cs typeface="Times New Roman" charset="0"/>
                <a:sym typeface="Times New Roman" charset="0"/>
              </a:rPr>
              <a:t>de </a:t>
            </a:r>
            <a:r>
              <a:rPr lang="en-US" sz="900" err="1" smtClean="0">
                <a:solidFill>
                  <a:srgbClr val="000000"/>
                </a:solidFill>
                <a:cs typeface="Times New Roman" charset="0"/>
                <a:sym typeface="Times New Roman" charset="0"/>
              </a:rPr>
              <a:t>polvo</a:t>
            </a:r>
            <a:r>
              <a:rPr lang="en-US" sz="900" smtClean="0">
                <a:solidFill>
                  <a:srgbClr val="000000"/>
                </a:solidFill>
                <a:cs typeface="Times New Roman" charset="0"/>
                <a:sym typeface="Times New Roman" charset="0"/>
              </a:rPr>
              <a:t> y </a:t>
            </a:r>
            <a:r>
              <a:rPr lang="en-US" sz="900" err="1" smtClean="0">
                <a:solidFill>
                  <a:srgbClr val="000000"/>
                </a:solidFill>
                <a:cs typeface="Times New Roman" charset="0"/>
                <a:sym typeface="Times New Roman" charset="0"/>
              </a:rPr>
              <a:t>escombros</a:t>
            </a:r>
            <a:r>
              <a:rPr lang="en-US" sz="900" smtClean="0">
                <a:solidFill>
                  <a:srgbClr val="000000"/>
                </a:solidFill>
                <a:cs typeface="Times New Roman" charset="0"/>
                <a:sym typeface="Times New Roman" charset="0"/>
              </a:rPr>
              <a:t>, o el </a:t>
            </a:r>
            <a:r>
              <a:rPr lang="en-US" sz="900" err="1" smtClean="0">
                <a:solidFill>
                  <a:srgbClr val="000000"/>
                </a:solidFill>
                <a:cs typeface="Times New Roman" charset="0"/>
                <a:sym typeface="Times New Roman" charset="0"/>
              </a:rPr>
              <a:t>acceso</a:t>
            </a:r>
            <a:r>
              <a:rPr lang="en-US" sz="900" smtClean="0">
                <a:solidFill>
                  <a:srgbClr val="000000"/>
                </a:solidFill>
                <a:cs typeface="Times New Roman" charset="0"/>
                <a:sym typeface="Times New Roman" charset="0"/>
              </a:rPr>
              <a:t> a </a:t>
            </a:r>
            <a:r>
              <a:rPr lang="es-ES_tradnl" sz="900" smtClean="0">
                <a:solidFill>
                  <a:srgbClr val="000000"/>
                </a:solidFill>
                <a:cs typeface="Times New Roman" charset="0"/>
                <a:sym typeface="Times New Roman" charset="0"/>
              </a:rPr>
              <a:t>los mismos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Cuando</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transporte</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desechos</a:t>
            </a:r>
            <a:r>
              <a:rPr lang="en-US" sz="900" smtClean="0">
                <a:solidFill>
                  <a:srgbClr val="000000"/>
                </a:solidFill>
                <a:cs typeface="Times New Roman" charset="0"/>
                <a:sym typeface="Times New Roman" charset="0"/>
              </a:rPr>
              <a:t> del </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rea</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trabajo</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renovaci</a:t>
            </a:r>
            <a:r>
              <a:rPr lang="en-US" sz="900" err="1" smtClean="0">
                <a:solidFill>
                  <a:srgbClr val="000000"/>
                </a:solidFill>
                <a:latin typeface="Times New Roman"/>
                <a:cs typeface="Times New Roman" charset="0"/>
                <a:sym typeface="Times New Roman" charset="0"/>
              </a:rPr>
              <a:t>ó</a:t>
            </a:r>
            <a:r>
              <a:rPr lang="en-US" sz="900" err="1" smtClean="0">
                <a:solidFill>
                  <a:srgbClr val="000000"/>
                </a:solidFill>
                <a:cs typeface="Times New Roman" charset="0"/>
                <a:sym typeface="Times New Roman" charset="0"/>
              </a:rPr>
              <a:t>n</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debe</a:t>
            </a:r>
            <a:r>
              <a:rPr lang="es-ES_tradnl" sz="900" smtClean="0">
                <a:solidFill>
                  <a:srgbClr val="000000"/>
                </a:solidFill>
                <a:cs typeface="Times New Roman" charset="0"/>
                <a:sym typeface="Times New Roman" charset="0"/>
              </a:rPr>
              <a:t>n</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estar</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contenido</a:t>
            </a:r>
            <a:r>
              <a:rPr lang="es-ES_tradnl" sz="900" smtClean="0">
                <a:solidFill>
                  <a:srgbClr val="000000"/>
                </a:solidFill>
                <a:cs typeface="Times New Roman" charset="0"/>
                <a:sym typeface="Times New Roman" charset="0"/>
              </a:rPr>
              <a:t>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para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evitar</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que</a:t>
            </a:r>
            <a:r>
              <a:rPr lang="en-US" sz="900" smtClean="0">
                <a:solidFill>
                  <a:srgbClr val="000000"/>
                </a:solidFill>
                <a:cs typeface="Times New Roman" charset="0"/>
                <a:sym typeface="Times New Roman" charset="0"/>
              </a:rPr>
              <a:t> </a:t>
            </a:r>
            <a:r>
              <a:rPr lang="es-ES_tradnl" sz="900" smtClean="0">
                <a:solidFill>
                  <a:srgbClr val="000000"/>
                </a:solidFill>
                <a:cs typeface="Times New Roman" charset="0"/>
                <a:sym typeface="Times New Roman" charset="0"/>
              </a:rPr>
              <a:t>se desprendan </a:t>
            </a:r>
            <a:r>
              <a:rPr lang="en-US" sz="900" err="1" smtClean="0">
                <a:solidFill>
                  <a:srgbClr val="000000"/>
                </a:solidFill>
                <a:cs typeface="Times New Roman" charset="0"/>
                <a:sym typeface="Times New Roman" charset="0"/>
              </a:rPr>
              <a:t>polvo</a:t>
            </a:r>
            <a:r>
              <a:rPr lang="en-US" sz="900" smtClean="0">
                <a:solidFill>
                  <a:srgbClr val="000000"/>
                </a:solidFill>
                <a:cs typeface="Times New Roman" charset="0"/>
                <a:sym typeface="Times New Roman" charset="0"/>
              </a:rPr>
              <a:t> y </a:t>
            </a:r>
            <a:r>
              <a:rPr lang="en-US" sz="900" err="1" smtClean="0">
                <a:solidFill>
                  <a:srgbClr val="000000"/>
                </a:solidFill>
                <a:cs typeface="Times New Roman" charset="0"/>
                <a:sym typeface="Times New Roman" charset="0"/>
              </a:rPr>
              <a:t>escombros</a:t>
            </a:r>
            <a:r>
              <a:rPr lang="en-US" sz="900" smtClean="0">
                <a:solidFill>
                  <a:srgbClr val="000000"/>
                </a:solidFill>
                <a:cs typeface="Times New Roman" charset="0"/>
                <a:sym typeface="Times New Roman" charset="0"/>
              </a:rPr>
              <a:t>.</a:t>
            </a:r>
          </a:p>
          <a:p>
            <a:pPr marL="228600" lvl="1" indent="-114300">
              <a:defRPr/>
            </a:pPr>
            <a:r>
              <a:rPr lang="en-US" sz="900" b="1" smtClean="0">
                <a:solidFill>
                  <a:srgbClr val="000000"/>
                </a:solidFill>
                <a:latin typeface="Times New Roman"/>
                <a:cs typeface="Times New Roman" charset="0"/>
                <a:sym typeface="Times New Roman" charset="0"/>
              </a:rPr>
              <a:t>¿</a:t>
            </a:r>
            <a:r>
              <a:rPr lang="en-US" sz="900" b="1" smtClean="0">
                <a:solidFill>
                  <a:srgbClr val="000000"/>
                </a:solidFill>
                <a:cs typeface="Times New Roman" charset="0"/>
                <a:sym typeface="Times New Roman" charset="0"/>
              </a:rPr>
              <a:t>C</a:t>
            </a:r>
            <a:r>
              <a:rPr lang="es-ES_tradnl" sz="900" b="1" err="1" smtClean="0">
                <a:solidFill>
                  <a:srgbClr val="000000"/>
                </a:solidFill>
                <a:cs typeface="Times New Roman" charset="0"/>
                <a:sym typeface="Times New Roman" charset="0"/>
              </a:rPr>
              <a:t>on</a:t>
            </a:r>
            <a:r>
              <a:rPr lang="es-ES_tradnl" sz="900" b="1" smtClean="0">
                <a:solidFill>
                  <a:srgbClr val="000000"/>
                </a:solidFill>
                <a:cs typeface="Times New Roman" charset="0"/>
                <a:sym typeface="Times New Roman" charset="0"/>
              </a:rPr>
              <a:t> qu</a:t>
            </a:r>
            <a:r>
              <a:rPr lang="es-ES_tradnl" sz="900" b="1" smtClean="0">
                <a:solidFill>
                  <a:srgbClr val="000000"/>
                </a:solidFill>
                <a:latin typeface="Times New Roman"/>
                <a:cs typeface="Times New Roman" charset="0"/>
                <a:sym typeface="Times New Roman" charset="0"/>
              </a:rPr>
              <a:t>é</a:t>
            </a:r>
            <a:r>
              <a:rPr lang="es-ES_tradnl" sz="900" b="1" smtClean="0">
                <a:solidFill>
                  <a:srgbClr val="000000"/>
                </a:solidFill>
                <a:cs typeface="Times New Roman" charset="0"/>
                <a:sym typeface="Times New Roman" charset="0"/>
              </a:rPr>
              <a:t> frecuencia </a:t>
            </a:r>
            <a:r>
              <a:rPr lang="en-US" sz="900" b="1" smtClean="0">
                <a:solidFill>
                  <a:srgbClr val="000000"/>
                </a:solidFill>
                <a:cs typeface="Times New Roman" charset="0"/>
                <a:sym typeface="Times New Roman" charset="0"/>
              </a:rPr>
              <a:t>se </a:t>
            </a:r>
            <a:r>
              <a:rPr lang="en-US" sz="900" b="1" err="1" smtClean="0">
                <a:solidFill>
                  <a:srgbClr val="000000"/>
                </a:solidFill>
                <a:cs typeface="Times New Roman" charset="0"/>
                <a:sym typeface="Times New Roman" charset="0"/>
              </a:rPr>
              <a:t>debe</a:t>
            </a:r>
            <a:r>
              <a:rPr lang="en-US" sz="900" b="1" smtClean="0">
                <a:solidFill>
                  <a:srgbClr val="000000"/>
                </a:solidFill>
                <a:cs typeface="Times New Roman" charset="0"/>
                <a:sym typeface="Times New Roman" charset="0"/>
              </a:rPr>
              <a:t> </a:t>
            </a:r>
            <a:r>
              <a:rPr lang="en-US" sz="900" b="1" err="1" smtClean="0">
                <a:solidFill>
                  <a:srgbClr val="000000"/>
                </a:solidFill>
                <a:cs typeface="Times New Roman" charset="0"/>
                <a:sym typeface="Times New Roman" charset="0"/>
              </a:rPr>
              <a:t>realizar</a:t>
            </a:r>
            <a:r>
              <a:rPr lang="en-US" sz="900" b="1" smtClean="0">
                <a:solidFill>
                  <a:srgbClr val="000000"/>
                </a:solidFill>
                <a:cs typeface="Times New Roman" charset="0"/>
                <a:sym typeface="Times New Roman" charset="0"/>
              </a:rPr>
              <a:t> la </a:t>
            </a:r>
            <a:r>
              <a:rPr lang="en-US" sz="900" b="1" err="1" smtClean="0">
                <a:solidFill>
                  <a:srgbClr val="000000"/>
                </a:solidFill>
                <a:cs typeface="Times New Roman" charset="0"/>
                <a:sym typeface="Times New Roman" charset="0"/>
              </a:rPr>
              <a:t>limpieza</a:t>
            </a:r>
            <a:r>
              <a:rPr lang="en-US" sz="900" b="1" smtClean="0">
                <a:solidFill>
                  <a:srgbClr val="000000"/>
                </a:solidFill>
                <a:cs typeface="Times New Roman" charset="0"/>
                <a:sym typeface="Times New Roman" charset="0"/>
              </a:rPr>
              <a:t> </a:t>
            </a:r>
            <a:r>
              <a:rPr lang="en-US" sz="900" b="1" err="1" smtClean="0">
                <a:solidFill>
                  <a:srgbClr val="000000"/>
                </a:solidFill>
                <a:cs typeface="Times New Roman" charset="0"/>
                <a:sym typeface="Times New Roman" charset="0"/>
              </a:rPr>
              <a:t>durante</a:t>
            </a:r>
            <a:r>
              <a:rPr lang="en-US" sz="900" b="1" smtClean="0">
                <a:solidFill>
                  <a:srgbClr val="000000"/>
                </a:solidFill>
                <a:cs typeface="Times New Roman" charset="0"/>
                <a:sym typeface="Times New Roman" charset="0"/>
              </a:rPr>
              <a:t> el </a:t>
            </a:r>
            <a:r>
              <a:rPr lang="en-US" sz="900" b="1" err="1" smtClean="0">
                <a:solidFill>
                  <a:srgbClr val="000000"/>
                </a:solidFill>
                <a:cs typeface="Times New Roman" charset="0"/>
                <a:sym typeface="Times New Roman" charset="0"/>
              </a:rPr>
              <a:t>trabajo</a:t>
            </a:r>
            <a:r>
              <a:rPr lang="en-US" sz="900" b="1" smtClean="0">
                <a:solidFill>
                  <a:srgbClr val="000000"/>
                </a:solidFill>
                <a:cs typeface="Times New Roman" charset="0"/>
                <a:sym typeface="Times New Roman" charset="0"/>
              </a:rPr>
              <a:t>?</a:t>
            </a:r>
            <a:r>
              <a:rPr lang="en-US" sz="900" smtClean="0">
                <a:solidFill>
                  <a:srgbClr val="000000"/>
                </a:solidFill>
                <a:cs typeface="Times New Roman" charset="0"/>
                <a:sym typeface="Times New Roman" charset="0"/>
              </a:rPr>
              <a:t> </a:t>
            </a:r>
          </a:p>
          <a:p>
            <a:pPr marL="228600" lvl="1" indent="-114300">
              <a:buFontTx/>
              <a:buChar char="•"/>
              <a:defRPr/>
            </a:pPr>
            <a:r>
              <a:rPr lang="en-US" sz="900" smtClean="0">
                <a:solidFill>
                  <a:srgbClr val="000000"/>
                </a:solidFill>
                <a:cs typeface="Times New Roman" charset="0"/>
                <a:sym typeface="Times New Roman" charset="0"/>
              </a:rPr>
              <a:t>El </a:t>
            </a:r>
            <a:r>
              <a:rPr lang="en-US" sz="900" err="1" smtClean="0">
                <a:solidFill>
                  <a:srgbClr val="000000"/>
                </a:solidFill>
                <a:cs typeface="Times New Roman" charset="0"/>
                <a:sym typeface="Times New Roman" charset="0"/>
              </a:rPr>
              <a:t>objetivo</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es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mantener</a:t>
            </a:r>
            <a:r>
              <a:rPr lang="en-US" sz="900" smtClean="0">
                <a:solidFill>
                  <a:srgbClr val="000000"/>
                </a:solidFill>
                <a:cs typeface="Times New Roman" charset="0"/>
                <a:sym typeface="Times New Roman" charset="0"/>
              </a:rPr>
              <a:t> el </a:t>
            </a:r>
            <a:r>
              <a:rPr lang="en-US" sz="900" err="1" smtClean="0">
                <a:solidFill>
                  <a:srgbClr val="000000"/>
                </a:solidFill>
                <a:cs typeface="Times New Roman" charset="0"/>
                <a:sym typeface="Times New Roman" charset="0"/>
              </a:rPr>
              <a:t>polvo</a:t>
            </a:r>
            <a:r>
              <a:rPr lang="en-US" sz="900" smtClean="0">
                <a:solidFill>
                  <a:srgbClr val="000000"/>
                </a:solidFill>
                <a:cs typeface="Times New Roman" charset="0"/>
                <a:sym typeface="Times New Roman" charset="0"/>
              </a:rPr>
              <a:t> y los </a:t>
            </a:r>
            <a:r>
              <a:rPr lang="en-US" sz="900" err="1" smtClean="0">
                <a:solidFill>
                  <a:srgbClr val="000000"/>
                </a:solidFill>
                <a:cs typeface="Times New Roman" charset="0"/>
                <a:sym typeface="Times New Roman" charset="0"/>
              </a:rPr>
              <a:t>escombros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bajo</a:t>
            </a:r>
            <a:r>
              <a:rPr lang="en-US" sz="900" smtClean="0">
                <a:solidFill>
                  <a:srgbClr val="000000"/>
                </a:solidFill>
                <a:cs typeface="Times New Roman" charset="0"/>
                <a:sym typeface="Times New Roman" charset="0"/>
              </a:rPr>
              <a:t> control, no </a:t>
            </a:r>
            <a:r>
              <a:rPr lang="en-US" sz="900" err="1" smtClean="0">
                <a:solidFill>
                  <a:srgbClr val="000000"/>
                </a:solidFill>
                <a:cs typeface="Times New Roman" charset="0"/>
                <a:sym typeface="Times New Roman" charset="0"/>
              </a:rPr>
              <a:t>mantener</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una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obra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completamente</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limpia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todo</a:t>
            </a:r>
            <a:r>
              <a:rPr lang="en-US" sz="900" smtClean="0">
                <a:solidFill>
                  <a:srgbClr val="000000"/>
                </a:solidFill>
                <a:cs typeface="Times New Roman" charset="0"/>
                <a:sym typeface="Times New Roman" charset="0"/>
              </a:rPr>
              <a:t> el </a:t>
            </a:r>
            <a:r>
              <a:rPr lang="en-US" sz="900" err="1" smtClean="0">
                <a:solidFill>
                  <a:srgbClr val="000000"/>
                </a:solidFill>
                <a:cs typeface="Times New Roman" charset="0"/>
                <a:sym typeface="Times New Roman" charset="0"/>
              </a:rPr>
              <a:t>tiempo</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Cada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trabajo</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es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diferente</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as</a:t>
            </a:r>
            <a:r>
              <a:rPr lang="en-US" sz="900" err="1" smtClean="0">
                <a:solidFill>
                  <a:srgbClr val="000000"/>
                </a:solidFill>
                <a:latin typeface="Times New Roman"/>
                <a:cs typeface="Times New Roman" charset="0"/>
                <a:sym typeface="Times New Roman" charset="0"/>
              </a:rPr>
              <a:t>í</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que</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limpie</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cuando</a:t>
            </a:r>
            <a:r>
              <a:rPr lang="en-US" sz="900" smtClean="0">
                <a:solidFill>
                  <a:srgbClr val="000000"/>
                </a:solidFill>
                <a:cs typeface="Times New Roman" charset="0"/>
                <a:sym typeface="Times New Roman" charset="0"/>
              </a:rPr>
              <a:t> se </a:t>
            </a:r>
            <a:r>
              <a:rPr lang="en-US" sz="900" err="1" smtClean="0">
                <a:solidFill>
                  <a:srgbClr val="000000"/>
                </a:solidFill>
                <a:cs typeface="Times New Roman" charset="0"/>
                <a:sym typeface="Times New Roman" charset="0"/>
              </a:rPr>
              <a:t>deba</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hacer</a:t>
            </a:r>
            <a:r>
              <a:rPr lang="en-US" sz="900" smtClean="0">
                <a:solidFill>
                  <a:srgbClr val="000000"/>
                </a:solidFill>
                <a:cs typeface="Times New Roman" charset="0"/>
                <a:sym typeface="Times New Roman" charset="0"/>
              </a:rPr>
              <a:t>, sin </a:t>
            </a:r>
            <a:r>
              <a:rPr lang="en-US" sz="900" err="1" smtClean="0">
                <a:solidFill>
                  <a:srgbClr val="000000"/>
                </a:solidFill>
                <a:cs typeface="Times New Roman" charset="0"/>
                <a:sym typeface="Times New Roman" charset="0"/>
              </a:rPr>
              <a:t>dificultar</a:t>
            </a:r>
            <a:r>
              <a:rPr lang="en-US" sz="900" smtClean="0">
                <a:solidFill>
                  <a:srgbClr val="000000"/>
                </a:solidFill>
                <a:cs typeface="Times New Roman" charset="0"/>
                <a:sym typeface="Times New Roman" charset="0"/>
              </a:rPr>
              <a:t> el </a:t>
            </a:r>
            <a:r>
              <a:rPr lang="en-US" sz="900" err="1" smtClean="0">
                <a:solidFill>
                  <a:srgbClr val="000000"/>
                </a:solidFill>
                <a:cs typeface="Times New Roman" charset="0"/>
                <a:sym typeface="Times New Roman" charset="0"/>
              </a:rPr>
              <a:t>avance</a:t>
            </a:r>
            <a:r>
              <a:rPr lang="en-US" sz="900" smtClean="0">
                <a:solidFill>
                  <a:srgbClr val="000000"/>
                </a:solidFill>
                <a:cs typeface="Times New Roman" charset="0"/>
                <a:sym typeface="Times New Roman" charset="0"/>
              </a:rPr>
              <a:t>. </a:t>
            </a:r>
            <a:r>
              <a:rPr lang="es-ES_tradnl" sz="900" smtClean="0">
                <a:solidFill>
                  <a:srgbClr val="000000"/>
                </a:solidFill>
                <a:cs typeface="Times New Roman" charset="0"/>
                <a:sym typeface="Times New Roman" charset="0"/>
              </a:rPr>
              <a:t>Quite</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grandes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cantidades</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polvo</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c</a:t>
            </a:r>
            <a:r>
              <a:rPr lang="en-US" sz="900" err="1" smtClean="0">
                <a:solidFill>
                  <a:srgbClr val="000000"/>
                </a:solidFill>
                <a:latin typeface="Times New Roman"/>
                <a:cs typeface="Times New Roman" charset="0"/>
                <a:sym typeface="Times New Roman" charset="0"/>
              </a:rPr>
              <a:t>á</a:t>
            </a:r>
            <a:r>
              <a:rPr lang="en-US" sz="900" err="1" smtClean="0">
                <a:solidFill>
                  <a:srgbClr val="000000"/>
                </a:solidFill>
                <a:cs typeface="Times New Roman" charset="0"/>
                <a:sym typeface="Times New Roman" charset="0"/>
              </a:rPr>
              <a:t>scaras</a:t>
            </a:r>
            <a:r>
              <a:rPr lang="en-US" sz="900" smtClean="0">
                <a:solidFill>
                  <a:srgbClr val="000000"/>
                </a:solidFill>
                <a:cs typeface="Times New Roman" charset="0"/>
                <a:sym typeface="Times New Roman" charset="0"/>
              </a:rPr>
              <a:t> de </a:t>
            </a:r>
            <a:r>
              <a:rPr lang="en-US" sz="900" err="1" smtClean="0">
                <a:solidFill>
                  <a:srgbClr val="000000"/>
                </a:solidFill>
                <a:cs typeface="Times New Roman" charset="0"/>
                <a:sym typeface="Times New Roman" charset="0"/>
              </a:rPr>
              <a:t>pintura</a:t>
            </a:r>
            <a:r>
              <a:rPr lang="en-US" sz="900" smtClean="0">
                <a:solidFill>
                  <a:srgbClr val="000000"/>
                </a:solidFill>
                <a:cs typeface="Times New Roman" charset="0"/>
                <a:sym typeface="Times New Roman" charset="0"/>
              </a:rPr>
              <a:t> y </a:t>
            </a:r>
            <a:r>
              <a:rPr lang="en-US" sz="900" err="1" smtClean="0">
                <a:solidFill>
                  <a:srgbClr val="000000"/>
                </a:solidFill>
                <a:cs typeface="Times New Roman" charset="0"/>
                <a:sym typeface="Times New Roman" charset="0"/>
              </a:rPr>
              <a:t>escombros</a:t>
            </a:r>
            <a:r>
              <a:rPr lang="en-US" sz="900" smtClean="0">
                <a:solidFill>
                  <a:srgbClr val="000000"/>
                </a:solidFill>
                <a:cs typeface="Times New Roman" charset="0"/>
                <a:sym typeface="Times New Roman" charset="0"/>
              </a:rPr>
              <a:t> con </a:t>
            </a:r>
            <a:r>
              <a:rPr lang="en-US" sz="900" err="1" smtClean="0">
                <a:solidFill>
                  <a:srgbClr val="000000"/>
                </a:solidFill>
                <a:cs typeface="Times New Roman" charset="0"/>
                <a:sym typeface="Times New Roman" charset="0"/>
              </a:rPr>
              <a:t>frecuencia</a:t>
            </a:r>
            <a:r>
              <a:rPr lang="en-US" sz="900" smtClean="0">
                <a:solidFill>
                  <a:srgbClr val="000000"/>
                </a:solidFill>
                <a:cs typeface="Times New Roman" charset="0"/>
                <a:sym typeface="Times New Roman" charset="0"/>
              </a:rPr>
              <a:t>, al </a:t>
            </a:r>
            <a:r>
              <a:rPr lang="en-US" sz="900" err="1" smtClean="0">
                <a:solidFill>
                  <a:srgbClr val="000000"/>
                </a:solidFill>
                <a:cs typeface="Times New Roman" charset="0"/>
                <a:sym typeface="Times New Roman" charset="0"/>
              </a:rPr>
              <a:t>menos</a:t>
            </a:r>
            <a:r>
              <a:rPr lang="en-US" sz="900" smtClean="0">
                <a:solidFill>
                  <a:srgbClr val="000000"/>
                </a:solidFill>
                <a:cs typeface="Times New Roman" charset="0"/>
                <a:sym typeface="Times New Roman" charset="0"/>
              </a:rPr>
              <a:t> </a:t>
            </a:r>
            <a:r>
              <a:rPr lang="en-US" sz="900" err="1" smtClean="0">
                <a:solidFill>
                  <a:srgbClr val="000000"/>
                </a:solidFill>
                <a:cs typeface="Times New Roman" charset="0"/>
                <a:sym typeface="Times New Roman" charset="0"/>
              </a:rPr>
              <a:t>diariamente</a:t>
            </a:r>
            <a:r>
              <a:rPr lang="en-US" sz="900" smtClean="0">
                <a:solidFill>
                  <a:srgbClr val="000000"/>
                </a:solidFill>
                <a:cs typeface="Times New Roman" charset="0"/>
                <a:sym typeface="Times New Roman" charset="0"/>
              </a:rPr>
              <a:t>. </a:t>
            </a:r>
            <a:endParaRPr lang="en-US" sz="930" smtClean="0">
              <a:solidFill>
                <a:srgbClr val="000000"/>
              </a:solidFill>
              <a:cs typeface="Times New Roman" charset="0"/>
              <a:sym typeface="Times New Roman" charset="0"/>
            </a:endParaRPr>
          </a:p>
        </p:txBody>
      </p:sp>
    </p:spTree>
    <p:extLst>
      <p:ext uri="{BB962C8B-B14F-4D97-AF65-F5344CB8AC3E}">
        <p14:creationId xmlns:p14="http://schemas.microsoft.com/office/powerpoint/2010/main" val="13717794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 en labores de renovación, reparación y pintura</a:t>
            </a:r>
          </a:p>
        </p:txBody>
      </p:sp>
      <p:sp>
        <p:nvSpPr>
          <p:cNvPr id="19459" name="Rectangle 7"/>
          <p:cNvSpPr>
            <a:spLocks noGrp="1" noChangeArrowheads="1"/>
          </p:cNvSpPr>
          <p:nvPr>
            <p:ph type="sldNum" sz="quarter" idx="5"/>
          </p:nvPr>
        </p:nvSpPr>
        <p:spPr>
          <a:noFill/>
        </p:spPr>
        <p:txBody>
          <a:bodyPr/>
          <a:lstStyle/>
          <a:p>
            <a:r>
              <a:rPr lang="en-US" smtClean="0"/>
              <a:t>5-</a:t>
            </a:r>
            <a:fld id="{EEC98859-BB9D-4BD7-8558-F847EF6284BF}" type="slidenum">
              <a:rPr lang="en-US" smtClean="0"/>
              <a:pPr/>
              <a:t>66</a:t>
            </a:fld>
            <a:endParaRPr lang="en-US" smtClean="0"/>
          </a:p>
        </p:txBody>
      </p:sp>
      <p:sp>
        <p:nvSpPr>
          <p:cNvPr id="19460" name="Rectangle 8"/>
          <p:cNvSpPr>
            <a:spLocks noGrp="1" noChangeArrowheads="1"/>
          </p:cNvSpPr>
          <p:nvPr>
            <p:ph type="dt" sz="quarter" idx="1"/>
          </p:nvPr>
        </p:nvSpPr>
        <p:spPr>
          <a:noFill/>
        </p:spPr>
        <p:txBody>
          <a:bodyPr/>
          <a:lstStyle/>
          <a:p>
            <a:r>
              <a:rPr lang="en-US" smtClean="0"/>
              <a:t>Octubre de 2011</a:t>
            </a:r>
          </a:p>
        </p:txBody>
      </p:sp>
      <p:sp>
        <p:nvSpPr>
          <p:cNvPr id="19461" name="Rectangle 2"/>
          <p:cNvSpPr>
            <a:spLocks noGrp="1" noRot="1" noChangeAspect="1" noChangeArrowheads="1" noTextEdit="1"/>
          </p:cNvSpPr>
          <p:nvPr>
            <p:ph type="sldImg"/>
          </p:nvPr>
        </p:nvSpPr>
        <p:spPr>
          <a:xfrm>
            <a:off x="1296988" y="708025"/>
            <a:ext cx="4800600" cy="3600450"/>
          </a:xfrm>
          <a:ln/>
        </p:spPr>
      </p:sp>
      <p:sp>
        <p:nvSpPr>
          <p:cNvPr id="19462" name="Rectangle 3"/>
          <p:cNvSpPr>
            <a:spLocks noGrp="1" noChangeArrowheads="1"/>
          </p:cNvSpPr>
          <p:nvPr>
            <p:ph type="body" idx="1"/>
          </p:nvPr>
        </p:nvSpPr>
        <p:spPr>
          <a:xfrm>
            <a:off x="844550" y="4572000"/>
            <a:ext cx="5664200" cy="4319588"/>
          </a:xfrm>
          <a:noFill/>
          <a:ln/>
        </p:spPr>
        <p:txBody>
          <a:bodyPr/>
          <a:lstStyle/>
          <a:p>
            <a:pPr>
              <a:spcBef>
                <a:spcPct val="0"/>
              </a:spcBef>
              <a:tabLst>
                <a:tab pos="114300" algn="l"/>
              </a:tabLst>
            </a:pPr>
            <a:r>
              <a:rPr lang="en-US" b="1" smtClean="0">
                <a:solidFill>
                  <a:srgbClr val="000000"/>
                </a:solidFill>
                <a:cs typeface="Times New Roman" pitchFamily="18" charset="0"/>
                <a:sym typeface="Times New Roman" pitchFamily="18" charset="0"/>
              </a:rPr>
              <a:t>Equipo</a:t>
            </a:r>
            <a:r>
              <a:rPr lang="es-ES_tradnl" b="1" smtClean="0">
                <a:solidFill>
                  <a:srgbClr val="000000"/>
                </a:solidFill>
                <a:cs typeface="Times New Roman" pitchFamily="18" charset="0"/>
                <a:sym typeface="Times New Roman" pitchFamily="18" charset="0"/>
              </a:rPr>
              <a:t>s</a:t>
            </a:r>
            <a:r>
              <a:rPr lang="en-US" b="1" smtClean="0">
                <a:solidFill>
                  <a:srgbClr val="000000"/>
                </a:solidFill>
                <a:cs typeface="Times New Roman" pitchFamily="18" charset="0"/>
                <a:sym typeface="Times New Roman" pitchFamily="18" charset="0"/>
              </a:rPr>
              <a:t> de protecci</a:t>
            </a:r>
            <a:r>
              <a:rPr lang="en-US" b="1" smtClean="0">
                <a:solidFill>
                  <a:srgbClr val="000000"/>
                </a:solidFill>
                <a:latin typeface="Times New Roman" pitchFamily="18" charset="0"/>
                <a:cs typeface="Times New Roman" pitchFamily="18" charset="0"/>
                <a:sym typeface="Times New Roman" pitchFamily="18" charset="0"/>
              </a:rPr>
              <a:t>ó</a:t>
            </a:r>
            <a:r>
              <a:rPr lang="en-US" b="1" smtClean="0">
                <a:solidFill>
                  <a:srgbClr val="000000"/>
                </a:solidFill>
                <a:cs typeface="Times New Roman" pitchFamily="18" charset="0"/>
                <a:sym typeface="Times New Roman" pitchFamily="18" charset="0"/>
              </a:rPr>
              <a:t>n personal </a:t>
            </a:r>
          </a:p>
          <a:p>
            <a:pPr>
              <a:spcBef>
                <a:spcPct val="0"/>
              </a:spcBef>
              <a:tabLst>
                <a:tab pos="114300" algn="l"/>
              </a:tabLst>
            </a:pPr>
            <a:endParaRPr lang="en-US" b="1" smtClean="0">
              <a:solidFill>
                <a:srgbClr val="000000"/>
              </a:solidFill>
              <a:cs typeface="Times New Roman" pitchFamily="18" charset="0"/>
              <a:sym typeface="Times New Roman" pitchFamily="18" charset="0"/>
            </a:endParaRPr>
          </a:p>
          <a:p>
            <a:pPr>
              <a:spcBef>
                <a:spcPct val="0"/>
              </a:spcBef>
              <a:tabLst>
                <a:tab pos="114300" algn="l"/>
              </a:tabLst>
            </a:pPr>
            <a:r>
              <a:rPr lang="en-US" sz="1000" smtClean="0">
                <a:solidFill>
                  <a:srgbClr val="000000"/>
                </a:solidFill>
                <a:cs typeface="Times New Roman" pitchFamily="18" charset="0"/>
                <a:sym typeface="Times New Roman" pitchFamily="18" charset="0"/>
              </a:rPr>
              <a:t>Este ejercicio le brinda la oportunidad de aprender y practicar los pasos correctos para </a:t>
            </a:r>
            <a:r>
              <a:rPr lang="es-ES_tradnl" sz="1000" smtClean="0">
                <a:solidFill>
                  <a:srgbClr val="000000"/>
                </a:solidFill>
                <a:cs typeface="Times New Roman" pitchFamily="18" charset="0"/>
                <a:sym typeface="Times New Roman" pitchFamily="18" charset="0"/>
              </a:rPr>
              <a:t>ponerse y quitarse los </a:t>
            </a:r>
            <a:r>
              <a:rPr lang="en-US" sz="1000" smtClean="0">
                <a:solidFill>
                  <a:srgbClr val="000000"/>
                </a:solidFill>
                <a:cs typeface="Times New Roman" pitchFamily="18" charset="0"/>
                <a:sym typeface="Times New Roman" pitchFamily="18" charset="0"/>
              </a:rPr>
              <a:t>equipo</a:t>
            </a:r>
            <a:r>
              <a:rPr lang="es-ES_tradnl" sz="1000" smtClean="0">
                <a:solidFill>
                  <a:srgbClr val="000000"/>
                </a:solidFill>
                <a:cs typeface="Times New Roman" pitchFamily="18" charset="0"/>
                <a:sym typeface="Times New Roman" pitchFamily="18" charset="0"/>
              </a:rPr>
              <a:t>s</a:t>
            </a:r>
            <a:r>
              <a:rPr lang="en-US" sz="1000" smtClean="0">
                <a:solidFill>
                  <a:srgbClr val="000000"/>
                </a:solidFill>
                <a:cs typeface="Times New Roman" pitchFamily="18" charset="0"/>
                <a:sym typeface="Times New Roman" pitchFamily="18" charset="0"/>
              </a:rPr>
              <a:t> de protecci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personal, </a:t>
            </a:r>
            <a:r>
              <a:rPr lang="es-ES_tradnl" sz="1000" smtClean="0">
                <a:solidFill>
                  <a:srgbClr val="000000"/>
                </a:solidFill>
                <a:cs typeface="Times New Roman" pitchFamily="18" charset="0"/>
                <a:sym typeface="Times New Roman" pitchFamily="18" charset="0"/>
              </a:rPr>
              <a:t>desechar los </a:t>
            </a:r>
            <a:r>
              <a:rPr lang="en-US" sz="1000" smtClean="0">
                <a:solidFill>
                  <a:srgbClr val="000000"/>
                </a:solidFill>
                <a:cs typeface="Times New Roman" pitchFamily="18" charset="0"/>
                <a:sym typeface="Times New Roman" pitchFamily="18" charset="0"/>
              </a:rPr>
              <a:t>equipo</a:t>
            </a:r>
            <a:r>
              <a:rPr lang="es-ES_tradnl" sz="1000" smtClean="0">
                <a:solidFill>
                  <a:srgbClr val="000000"/>
                </a:solidFill>
                <a:cs typeface="Times New Roman" pitchFamily="18" charset="0"/>
                <a:sym typeface="Times New Roman" pitchFamily="18" charset="0"/>
              </a:rPr>
              <a:t>s</a:t>
            </a:r>
            <a:r>
              <a:rPr lang="en-US" sz="1000" smtClean="0">
                <a:solidFill>
                  <a:srgbClr val="000000"/>
                </a:solidFill>
                <a:cs typeface="Times New Roman" pitchFamily="18" charset="0"/>
                <a:sym typeface="Times New Roman" pitchFamily="18" charset="0"/>
              </a:rPr>
              <a:t> usado</a:t>
            </a:r>
            <a:r>
              <a:rPr lang="es-ES_tradnl" sz="1000" smtClean="0">
                <a:solidFill>
                  <a:srgbClr val="000000"/>
                </a:solidFill>
                <a:cs typeface="Times New Roman" pitchFamily="18" charset="0"/>
                <a:sym typeface="Times New Roman" pitchFamily="18" charset="0"/>
              </a:rPr>
              <a:t>s</a:t>
            </a:r>
            <a:r>
              <a:rPr lang="en-US" sz="1000" smtClean="0">
                <a:solidFill>
                  <a:srgbClr val="000000"/>
                </a:solidFill>
                <a:cs typeface="Times New Roman" pitchFamily="18" charset="0"/>
                <a:sym typeface="Times New Roman" pitchFamily="18" charset="0"/>
              </a:rPr>
              <a:t> y descontaminarse.  Esta diapositiva brinda una instrucci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b</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sica.</a:t>
            </a:r>
          </a:p>
          <a:p>
            <a:pPr>
              <a:spcBef>
                <a:spcPct val="0"/>
              </a:spcBef>
              <a:tabLst>
                <a:tab pos="114300" algn="l"/>
              </a:tabLst>
            </a:pPr>
            <a:endParaRPr lang="en-US" sz="1000" smtClean="0">
              <a:solidFill>
                <a:srgbClr val="000000"/>
              </a:solidFill>
              <a:cs typeface="Times New Roman" pitchFamily="18" charset="0"/>
              <a:sym typeface="Times New Roman" pitchFamily="18" charset="0"/>
            </a:endParaRPr>
          </a:p>
        </p:txBody>
      </p:sp>
    </p:spTree>
    <p:extLst>
      <p:ext uri="{BB962C8B-B14F-4D97-AF65-F5344CB8AC3E}">
        <p14:creationId xmlns:p14="http://schemas.microsoft.com/office/powerpoint/2010/main" val="22474121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 en labores de renovación, reparación y pintura</a:t>
            </a:r>
          </a:p>
        </p:txBody>
      </p:sp>
      <p:sp>
        <p:nvSpPr>
          <p:cNvPr id="20483" name="Rectangle 7"/>
          <p:cNvSpPr>
            <a:spLocks noGrp="1" noChangeArrowheads="1"/>
          </p:cNvSpPr>
          <p:nvPr>
            <p:ph type="sldNum" sz="quarter" idx="5"/>
          </p:nvPr>
        </p:nvSpPr>
        <p:spPr>
          <a:noFill/>
        </p:spPr>
        <p:txBody>
          <a:bodyPr/>
          <a:lstStyle/>
          <a:p>
            <a:r>
              <a:rPr lang="en-US" smtClean="0"/>
              <a:t>5-</a:t>
            </a:r>
            <a:fld id="{B190742C-BDF6-4962-8FE4-5170B2D8AF01}" type="slidenum">
              <a:rPr lang="en-US" smtClean="0"/>
              <a:pPr/>
              <a:t>67</a:t>
            </a:fld>
            <a:endParaRPr lang="en-US" smtClean="0"/>
          </a:p>
        </p:txBody>
      </p:sp>
      <p:sp>
        <p:nvSpPr>
          <p:cNvPr id="20484" name="Rectangle 8"/>
          <p:cNvSpPr>
            <a:spLocks noGrp="1" noChangeArrowheads="1"/>
          </p:cNvSpPr>
          <p:nvPr>
            <p:ph type="dt" sz="quarter" idx="1"/>
          </p:nvPr>
        </p:nvSpPr>
        <p:spPr>
          <a:noFill/>
        </p:spPr>
        <p:txBody>
          <a:bodyPr/>
          <a:lstStyle/>
          <a:p>
            <a:r>
              <a:rPr lang="en-US" smtClean="0"/>
              <a:t>Octubre de 2011</a:t>
            </a:r>
          </a:p>
        </p:txBody>
      </p:sp>
      <p:sp>
        <p:nvSpPr>
          <p:cNvPr id="20485" name="Rectangle 2"/>
          <p:cNvSpPr>
            <a:spLocks noGrp="1" noRot="1" noChangeAspect="1" noChangeArrowheads="1" noTextEdit="1"/>
          </p:cNvSpPr>
          <p:nvPr>
            <p:ph type="sldImg"/>
          </p:nvPr>
        </p:nvSpPr>
        <p:spPr>
          <a:xfrm>
            <a:off x="1295400" y="685800"/>
            <a:ext cx="4800600" cy="3600450"/>
          </a:xfrm>
          <a:ln/>
        </p:spPr>
      </p:sp>
      <p:sp>
        <p:nvSpPr>
          <p:cNvPr id="20486" name="Rectangle 3"/>
          <p:cNvSpPr>
            <a:spLocks noGrp="1" noChangeArrowheads="1"/>
          </p:cNvSpPr>
          <p:nvPr>
            <p:ph type="body" idx="1"/>
          </p:nvPr>
        </p:nvSpPr>
        <p:spPr>
          <a:xfrm>
            <a:off x="1046163" y="4572000"/>
            <a:ext cx="5260975" cy="4319588"/>
          </a:xfrm>
          <a:noFill/>
          <a:ln/>
        </p:spPr>
        <p:txBody>
          <a:bodyPr/>
          <a:lstStyle/>
          <a:p>
            <a:r>
              <a:rPr lang="en-US" sz="1100" smtClean="0">
                <a:solidFill>
                  <a:srgbClr val="000000"/>
                </a:solidFill>
                <a:cs typeface="Times New Roman" pitchFamily="18" charset="0"/>
                <a:sym typeface="Times New Roman" pitchFamily="18" charset="0"/>
              </a:rPr>
              <a:t>Las pr</a:t>
            </a:r>
            <a:r>
              <a:rPr lang="en-US" sz="1100" smtClean="0">
                <a:solidFill>
                  <a:srgbClr val="000000"/>
                </a:solidFill>
                <a:latin typeface="Times New Roman" pitchFamily="18" charset="0"/>
                <a:cs typeface="Times New Roman" pitchFamily="18" charset="0"/>
                <a:sym typeface="Times New Roman" pitchFamily="18" charset="0"/>
              </a:rPr>
              <a:t>á</a:t>
            </a:r>
            <a:r>
              <a:rPr lang="en-US" sz="1100" smtClean="0">
                <a:solidFill>
                  <a:srgbClr val="000000"/>
                </a:solidFill>
                <a:cs typeface="Times New Roman" pitchFamily="18" charset="0"/>
                <a:sym typeface="Times New Roman" pitchFamily="18" charset="0"/>
              </a:rPr>
              <a:t>cticas que aprendi</a:t>
            </a:r>
            <a:r>
              <a:rPr lang="en-US" sz="1100" smtClean="0">
                <a:solidFill>
                  <a:srgbClr val="000000"/>
                </a:solidFill>
                <a:latin typeface="Times New Roman" pitchFamily="18" charset="0"/>
                <a:cs typeface="Times New Roman" pitchFamily="18" charset="0"/>
                <a:sym typeface="Times New Roman" pitchFamily="18" charset="0"/>
              </a:rPr>
              <a:t>ó</a:t>
            </a:r>
            <a:r>
              <a:rPr lang="en-US" sz="1100" smtClean="0">
                <a:solidFill>
                  <a:srgbClr val="000000"/>
                </a:solidFill>
                <a:cs typeface="Times New Roman" pitchFamily="18" charset="0"/>
                <a:sym typeface="Times New Roman" pitchFamily="18" charset="0"/>
              </a:rPr>
              <a:t> en este m</a:t>
            </a:r>
            <a:r>
              <a:rPr lang="en-US" sz="1100" smtClean="0">
                <a:solidFill>
                  <a:srgbClr val="000000"/>
                </a:solidFill>
                <a:latin typeface="Times New Roman" pitchFamily="18" charset="0"/>
                <a:cs typeface="Times New Roman" pitchFamily="18" charset="0"/>
                <a:sym typeface="Times New Roman" pitchFamily="18" charset="0"/>
              </a:rPr>
              <a:t>ó</a:t>
            </a:r>
            <a:r>
              <a:rPr lang="en-US" sz="1100" smtClean="0">
                <a:solidFill>
                  <a:srgbClr val="000000"/>
                </a:solidFill>
                <a:cs typeface="Times New Roman" pitchFamily="18" charset="0"/>
                <a:sym typeface="Times New Roman" pitchFamily="18" charset="0"/>
              </a:rPr>
              <a:t>dulo le ayudar</a:t>
            </a:r>
            <a:r>
              <a:rPr lang="en-US" sz="1100" smtClean="0">
                <a:solidFill>
                  <a:srgbClr val="000000"/>
                </a:solidFill>
                <a:latin typeface="Times New Roman" pitchFamily="18" charset="0"/>
                <a:cs typeface="Times New Roman" pitchFamily="18" charset="0"/>
                <a:sym typeface="Times New Roman" pitchFamily="18" charset="0"/>
              </a:rPr>
              <a:t>á</a:t>
            </a:r>
            <a:r>
              <a:rPr lang="en-US" sz="1100" smtClean="0">
                <a:solidFill>
                  <a:srgbClr val="000000"/>
                </a:solidFill>
                <a:cs typeface="Times New Roman" pitchFamily="18" charset="0"/>
                <a:sym typeface="Times New Roman" pitchFamily="18" charset="0"/>
              </a:rPr>
              <a:t>n a generar menos polvo mientras trabaja.  </a:t>
            </a:r>
          </a:p>
          <a:p>
            <a:r>
              <a:rPr lang="en-US" sz="1100" smtClean="0">
                <a:solidFill>
                  <a:srgbClr val="000000"/>
                </a:solidFill>
                <a:cs typeface="Times New Roman" pitchFamily="18" charset="0"/>
                <a:sym typeface="Times New Roman" pitchFamily="18" charset="0"/>
              </a:rPr>
              <a:t>En el siguiente m</a:t>
            </a:r>
            <a:r>
              <a:rPr lang="en-US" sz="1100" smtClean="0">
                <a:solidFill>
                  <a:srgbClr val="000000"/>
                </a:solidFill>
                <a:latin typeface="Times New Roman" pitchFamily="18" charset="0"/>
                <a:cs typeface="Times New Roman" pitchFamily="18" charset="0"/>
                <a:sym typeface="Times New Roman" pitchFamily="18" charset="0"/>
              </a:rPr>
              <a:t>ó</a:t>
            </a:r>
            <a:r>
              <a:rPr lang="en-US" sz="1100" smtClean="0">
                <a:solidFill>
                  <a:srgbClr val="000000"/>
                </a:solidFill>
                <a:cs typeface="Times New Roman" pitchFamily="18" charset="0"/>
                <a:sym typeface="Times New Roman" pitchFamily="18" charset="0"/>
              </a:rPr>
              <a:t>dulo, analizaremos c</a:t>
            </a:r>
            <a:r>
              <a:rPr lang="en-US" sz="1100" smtClean="0">
                <a:solidFill>
                  <a:srgbClr val="000000"/>
                </a:solidFill>
                <a:latin typeface="Times New Roman" pitchFamily="18" charset="0"/>
                <a:cs typeface="Times New Roman" pitchFamily="18" charset="0"/>
                <a:sym typeface="Times New Roman" pitchFamily="18" charset="0"/>
              </a:rPr>
              <a:t>ó</a:t>
            </a:r>
            <a:r>
              <a:rPr lang="en-US" sz="1100" smtClean="0">
                <a:solidFill>
                  <a:srgbClr val="000000"/>
                </a:solidFill>
                <a:cs typeface="Times New Roman" pitchFamily="18" charset="0"/>
                <a:sym typeface="Times New Roman" pitchFamily="18" charset="0"/>
              </a:rPr>
              <a:t>mo realizar la limpieza final del </a:t>
            </a:r>
            <a:r>
              <a:rPr lang="en-US" sz="1100" smtClean="0">
                <a:solidFill>
                  <a:srgbClr val="000000"/>
                </a:solidFill>
                <a:latin typeface="Times New Roman" pitchFamily="18" charset="0"/>
                <a:cs typeface="Times New Roman" pitchFamily="18" charset="0"/>
                <a:sym typeface="Times New Roman" pitchFamily="18" charset="0"/>
              </a:rPr>
              <a:t>á</a:t>
            </a:r>
            <a:r>
              <a:rPr lang="en-US" sz="1100" smtClean="0">
                <a:solidFill>
                  <a:srgbClr val="000000"/>
                </a:solidFill>
                <a:cs typeface="Times New Roman" pitchFamily="18" charset="0"/>
                <a:sym typeface="Times New Roman" pitchFamily="18" charset="0"/>
              </a:rPr>
              <a:t>rea de trabajo y c</a:t>
            </a:r>
            <a:r>
              <a:rPr lang="en-US" sz="1100" smtClean="0">
                <a:solidFill>
                  <a:srgbClr val="000000"/>
                </a:solidFill>
                <a:latin typeface="Times New Roman" pitchFamily="18" charset="0"/>
                <a:cs typeface="Times New Roman" pitchFamily="18" charset="0"/>
                <a:sym typeface="Times New Roman" pitchFamily="18" charset="0"/>
              </a:rPr>
              <a:t>ó</a:t>
            </a:r>
            <a:r>
              <a:rPr lang="en-US" sz="1100" smtClean="0">
                <a:solidFill>
                  <a:srgbClr val="000000"/>
                </a:solidFill>
                <a:cs typeface="Times New Roman" pitchFamily="18" charset="0"/>
                <a:sym typeface="Times New Roman" pitchFamily="18" charset="0"/>
              </a:rPr>
              <a:t>mo verificar que la limpieza est</a:t>
            </a:r>
            <a:r>
              <a:rPr lang="en-US" sz="1100" smtClean="0">
                <a:solidFill>
                  <a:srgbClr val="000000"/>
                </a:solidFill>
                <a:latin typeface="Times New Roman" pitchFamily="18" charset="0"/>
                <a:cs typeface="Times New Roman" pitchFamily="18" charset="0"/>
                <a:sym typeface="Times New Roman" pitchFamily="18" charset="0"/>
              </a:rPr>
              <a:t>é</a:t>
            </a:r>
            <a:r>
              <a:rPr lang="en-US" sz="1100" smtClean="0">
                <a:solidFill>
                  <a:srgbClr val="000000"/>
                </a:solidFill>
                <a:cs typeface="Times New Roman" pitchFamily="18" charset="0"/>
                <a:sym typeface="Times New Roman" pitchFamily="18" charset="0"/>
              </a:rPr>
              <a:t> completa.</a:t>
            </a:r>
          </a:p>
        </p:txBody>
      </p:sp>
    </p:spTree>
    <p:extLst>
      <p:ext uri="{BB962C8B-B14F-4D97-AF65-F5344CB8AC3E}">
        <p14:creationId xmlns:p14="http://schemas.microsoft.com/office/powerpoint/2010/main" val="25475190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xfrm>
            <a:off x="292100" y="200025"/>
            <a:ext cx="6337300" cy="463550"/>
          </a:xfrm>
          <a:noFill/>
        </p:spPr>
        <p:txBody>
          <a:bodyPr/>
          <a:lstStyle/>
          <a:p>
            <a:r>
              <a:rPr lang="es-ES_tradnl" smtClean="0"/>
              <a:t>Prácticas seguras para trabajar con el plomo</a:t>
            </a:r>
            <a:r>
              <a:rPr lang="en-US" smtClean="0"/>
              <a:t> en labores de renovación, reparación y pintura</a:t>
            </a:r>
          </a:p>
        </p:txBody>
      </p:sp>
      <p:sp>
        <p:nvSpPr>
          <p:cNvPr id="15363" name="Rectangle 3"/>
          <p:cNvSpPr>
            <a:spLocks noGrp="1" noChangeArrowheads="1"/>
          </p:cNvSpPr>
          <p:nvPr>
            <p:ph type="dt" sz="quarter" idx="1"/>
          </p:nvPr>
        </p:nvSpPr>
        <p:spPr>
          <a:noFill/>
        </p:spPr>
        <p:txBody>
          <a:bodyPr/>
          <a:lstStyle/>
          <a:p>
            <a:r>
              <a:rPr lang="en-US" smtClean="0"/>
              <a:t>Octubre de 2011</a:t>
            </a:r>
          </a:p>
        </p:txBody>
      </p:sp>
      <p:sp>
        <p:nvSpPr>
          <p:cNvPr id="15364" name="Rectangle 7"/>
          <p:cNvSpPr>
            <a:spLocks noGrp="1" noChangeArrowheads="1"/>
          </p:cNvSpPr>
          <p:nvPr>
            <p:ph type="sldNum" sz="quarter" idx="5"/>
          </p:nvPr>
        </p:nvSpPr>
        <p:spPr>
          <a:noFill/>
        </p:spPr>
        <p:txBody>
          <a:bodyPr/>
          <a:lstStyle/>
          <a:p>
            <a:r>
              <a:rPr lang="en-US" smtClean="0"/>
              <a:t>6-</a:t>
            </a:r>
            <a:fld id="{204AA01D-65FC-4724-83E9-81CFC5AF28AC}" type="slidenum">
              <a:rPr lang="en-US" smtClean="0"/>
              <a:pPr/>
              <a:t>68</a:t>
            </a:fld>
            <a:endParaRPr lang="en-US" smtClean="0"/>
          </a:p>
        </p:txBody>
      </p:sp>
      <p:sp>
        <p:nvSpPr>
          <p:cNvPr id="15365" name="Rectangle 2"/>
          <p:cNvSpPr>
            <a:spLocks noGrp="1" noRot="1" noChangeAspect="1" noChangeArrowheads="1" noTextEdit="1"/>
          </p:cNvSpPr>
          <p:nvPr>
            <p:ph type="sldImg"/>
          </p:nvPr>
        </p:nvSpPr>
        <p:spPr>
          <a:xfrm>
            <a:off x="1217613" y="663575"/>
            <a:ext cx="4648200" cy="3486150"/>
          </a:xfrm>
          <a:ln/>
        </p:spPr>
      </p:sp>
      <p:sp>
        <p:nvSpPr>
          <p:cNvPr id="15366" name="Rectangle 3"/>
          <p:cNvSpPr>
            <a:spLocks noGrp="1" noChangeArrowheads="1"/>
          </p:cNvSpPr>
          <p:nvPr>
            <p:ph type="body" idx="1"/>
          </p:nvPr>
        </p:nvSpPr>
        <p:spPr>
          <a:xfrm>
            <a:off x="804863" y="4283075"/>
            <a:ext cx="5549900" cy="4314825"/>
          </a:xfrm>
          <a:noFill/>
          <a:ln/>
        </p:spPr>
        <p:txBody>
          <a:bodyPr/>
          <a:lstStyle/>
          <a:p>
            <a:pPr>
              <a:spcBef>
                <a:spcPct val="10000"/>
              </a:spcBef>
            </a:pPr>
            <a:r>
              <a:rPr lang="en-US" b="1" smtClean="0">
                <a:solidFill>
                  <a:srgbClr val="000000"/>
                </a:solidFill>
                <a:cs typeface="Times New Roman" pitchFamily="18" charset="0"/>
                <a:sym typeface="Times New Roman" pitchFamily="18" charset="0"/>
              </a:rPr>
              <a:t>Lo que </a:t>
            </a:r>
            <a:r>
              <a:rPr lang="es-ES_tradnl" b="1" smtClean="0">
                <a:solidFill>
                  <a:srgbClr val="000000"/>
                </a:solidFill>
                <a:cs typeface="Times New Roman" pitchFamily="18" charset="0"/>
                <a:sym typeface="Times New Roman" pitchFamily="18" charset="0"/>
              </a:rPr>
              <a:t>estudiaremos </a:t>
            </a:r>
            <a:r>
              <a:rPr lang="en-US" b="1" smtClean="0">
                <a:solidFill>
                  <a:srgbClr val="000000"/>
                </a:solidFill>
                <a:cs typeface="Times New Roman" pitchFamily="18" charset="0"/>
                <a:sym typeface="Times New Roman" pitchFamily="18" charset="0"/>
              </a:rPr>
              <a:t>en este m</a:t>
            </a:r>
            <a:r>
              <a:rPr lang="en-US" b="1" smtClean="0">
                <a:solidFill>
                  <a:srgbClr val="000000"/>
                </a:solidFill>
                <a:latin typeface="Times New Roman" pitchFamily="18" charset="0"/>
                <a:cs typeface="Times New Roman" pitchFamily="18" charset="0"/>
                <a:sym typeface="Times New Roman" pitchFamily="18" charset="0"/>
              </a:rPr>
              <a:t>ó</a:t>
            </a:r>
            <a:r>
              <a:rPr lang="en-US" b="1" smtClean="0">
                <a:solidFill>
                  <a:srgbClr val="000000"/>
                </a:solidFill>
                <a:cs typeface="Times New Roman" pitchFamily="18" charset="0"/>
                <a:sym typeface="Times New Roman" pitchFamily="18" charset="0"/>
              </a:rPr>
              <a:t>dulo:</a:t>
            </a:r>
          </a:p>
          <a:p>
            <a:pPr>
              <a:spcBef>
                <a:spcPct val="10000"/>
              </a:spcBef>
            </a:pPr>
            <a:r>
              <a:rPr lang="en-US" sz="1000" smtClean="0">
                <a:solidFill>
                  <a:srgbClr val="000000"/>
                </a:solidFill>
                <a:cs typeface="Times New Roman" pitchFamily="18" charset="0"/>
                <a:sym typeface="Times New Roman" pitchFamily="18" charset="0"/>
              </a:rPr>
              <a:t>Este m</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dulo abarcar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 todos los temas que aparecen en la diapositiva anterior.</a:t>
            </a:r>
          </a:p>
          <a:p>
            <a:pPr>
              <a:spcBef>
                <a:spcPct val="10000"/>
              </a:spcBef>
              <a:buFontTx/>
              <a:buChar char="•"/>
            </a:pPr>
            <a:r>
              <a:rPr lang="en-US" sz="1000" smtClean="0">
                <a:solidFill>
                  <a:srgbClr val="000000"/>
                </a:solidFill>
                <a:cs typeface="Times New Roman" pitchFamily="18" charset="0"/>
                <a:sym typeface="Times New Roman" pitchFamily="18" charset="0"/>
              </a:rPr>
              <a:t>El objetivo de la limpieza es que el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rea de trabajo quede tan limpia </a:t>
            </a:r>
            <a:r>
              <a:rPr lang="es-ES_tradnl" sz="1000" smtClean="0">
                <a:solidFill>
                  <a:srgbClr val="000000"/>
                </a:solidFill>
                <a:cs typeface="Times New Roman" pitchFamily="18" charset="0"/>
                <a:sym typeface="Times New Roman" pitchFamily="18" charset="0"/>
              </a:rPr>
              <a:t>o m</a:t>
            </a:r>
            <a:r>
              <a:rPr lang="es-ES_tradnl" sz="1000" smtClean="0">
                <a:solidFill>
                  <a:srgbClr val="000000"/>
                </a:solidFill>
                <a:latin typeface="Times New Roman" pitchFamily="18" charset="0"/>
                <a:cs typeface="Times New Roman" pitchFamily="18" charset="0"/>
                <a:sym typeface="Times New Roman" pitchFamily="18" charset="0"/>
              </a:rPr>
              <a:t>á</a:t>
            </a:r>
            <a:r>
              <a:rPr lang="es-ES_tradnl" sz="1000" smtClean="0">
                <a:solidFill>
                  <a:srgbClr val="000000"/>
                </a:solidFill>
                <a:cs typeface="Times New Roman" pitchFamily="18" charset="0"/>
                <a:sym typeface="Times New Roman" pitchFamily="18" charset="0"/>
              </a:rPr>
              <a:t>s </a:t>
            </a:r>
            <a:r>
              <a:rPr lang="en-US" sz="1000" smtClean="0">
                <a:solidFill>
                  <a:srgbClr val="000000"/>
                </a:solidFill>
                <a:cs typeface="Times New Roman" pitchFamily="18" charset="0"/>
                <a:sym typeface="Times New Roman" pitchFamily="18" charset="0"/>
              </a:rPr>
              <a:t>de lo que estaba cuando lleg</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 de modo tal que como resultado de su trabajo, no quede polvo con plomo que pueda envenenar a los residentes.</a:t>
            </a:r>
          </a:p>
          <a:p>
            <a:pPr marL="342900" lvl="1" indent="-114300">
              <a:spcBef>
                <a:spcPct val="10000"/>
              </a:spcBef>
              <a:buFontTx/>
              <a:buChar char="•"/>
            </a:pPr>
            <a:r>
              <a:rPr lang="en-US" smtClean="0">
                <a:solidFill>
                  <a:srgbClr val="000000"/>
                </a:solidFill>
                <a:cs typeface="Times New Roman" pitchFamily="18" charset="0"/>
                <a:sym typeface="Times New Roman" pitchFamily="18" charset="0"/>
              </a:rPr>
              <a:t>Al terminar este m</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dulo, sabr</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 c</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mo verificar su trabajo para asegurarse de que el </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rea de trabajo est</a:t>
            </a:r>
            <a:r>
              <a:rPr lang="en-US" smtClean="0">
                <a:solidFill>
                  <a:srgbClr val="000000"/>
                </a:solidFill>
                <a:latin typeface="Times New Roman" pitchFamily="18" charset="0"/>
                <a:cs typeface="Times New Roman" pitchFamily="18" charset="0"/>
                <a:sym typeface="Times New Roman" pitchFamily="18" charset="0"/>
              </a:rPr>
              <a:t>é</a:t>
            </a:r>
            <a:r>
              <a:rPr lang="en-US" smtClean="0">
                <a:solidFill>
                  <a:srgbClr val="000000"/>
                </a:solidFill>
                <a:cs typeface="Times New Roman" pitchFamily="18" charset="0"/>
                <a:sym typeface="Times New Roman" pitchFamily="18" charset="0"/>
              </a:rPr>
              <a:t> lo suficientemente limpia como para </a:t>
            </a:r>
            <a:r>
              <a:rPr lang="es-ES_tradnl" smtClean="0">
                <a:solidFill>
                  <a:srgbClr val="000000"/>
                </a:solidFill>
                <a:cs typeface="Times New Roman" pitchFamily="18" charset="0"/>
                <a:sym typeface="Times New Roman" pitchFamily="18" charset="0"/>
              </a:rPr>
              <a:t>pasar</a:t>
            </a:r>
            <a:r>
              <a:rPr lang="en-US" smtClean="0">
                <a:solidFill>
                  <a:srgbClr val="000000"/>
                </a:solidFill>
                <a:cs typeface="Times New Roman" pitchFamily="18" charset="0"/>
                <a:sym typeface="Times New Roman" pitchFamily="18" charset="0"/>
              </a:rPr>
              <a:t> la inspecci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visual y el procedimiento de verificaci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de limpieza o </a:t>
            </a:r>
            <a:r>
              <a:rPr lang="es-ES_tradnl" smtClean="0">
                <a:solidFill>
                  <a:srgbClr val="000000"/>
                </a:solidFill>
                <a:cs typeface="Times New Roman" pitchFamily="18" charset="0"/>
                <a:sym typeface="Times New Roman" pitchFamily="18" charset="0"/>
              </a:rPr>
              <a:t>pasar el examen de aprobaci</a:t>
            </a:r>
            <a:r>
              <a:rPr lang="es-ES_tradnl" smtClean="0">
                <a:solidFill>
                  <a:srgbClr val="000000"/>
                </a:solidFill>
                <a:latin typeface="Times New Roman" pitchFamily="18" charset="0"/>
                <a:cs typeface="Times New Roman" pitchFamily="18" charset="0"/>
                <a:sym typeface="Times New Roman" pitchFamily="18" charset="0"/>
              </a:rPr>
              <a:t>ó</a:t>
            </a:r>
            <a:r>
              <a:rPr lang="es-ES_tradnl" smtClean="0">
                <a:solidFill>
                  <a:srgbClr val="000000"/>
                </a:solidFill>
                <a:cs typeface="Times New Roman" pitchFamily="18" charset="0"/>
                <a:sym typeface="Times New Roman" pitchFamily="18" charset="0"/>
              </a:rPr>
              <a:t>n</a:t>
            </a:r>
            <a:r>
              <a:rPr lang="en-US" smtClean="0">
                <a:solidFill>
                  <a:srgbClr val="000000"/>
                </a:solidFill>
                <a:cs typeface="Times New Roman" pitchFamily="18" charset="0"/>
                <a:sym typeface="Times New Roman" pitchFamily="18" charset="0"/>
              </a:rPr>
              <a:t>.  </a:t>
            </a:r>
          </a:p>
          <a:p>
            <a:pPr>
              <a:spcBef>
                <a:spcPct val="10000"/>
              </a:spcBef>
              <a:buFontTx/>
              <a:buChar char="•"/>
            </a:pPr>
            <a:r>
              <a:rPr lang="en-US" sz="1000" smtClean="0">
                <a:solidFill>
                  <a:srgbClr val="000000"/>
                </a:solidFill>
                <a:cs typeface="Times New Roman" pitchFamily="18" charset="0"/>
                <a:sym typeface="Times New Roman" pitchFamily="18" charset="0"/>
              </a:rPr>
              <a:t>Si utiliza las t</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cnicas que se describen en este m</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dulo, podr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 limpiar un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rea de trabajo de forma 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pida y eficaz. Recuerde, el enfoque que se le da a una limpieza es similar al que se le da a un trabajo. Una preparaci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y una planificaci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apropiada</a:t>
            </a:r>
            <a:r>
              <a:rPr lang="es-ES_tradnl" sz="1000" smtClean="0">
                <a:solidFill>
                  <a:srgbClr val="000000"/>
                </a:solidFill>
                <a:cs typeface="Times New Roman" pitchFamily="18" charset="0"/>
                <a:sym typeface="Times New Roman" pitchFamily="18" charset="0"/>
              </a:rPr>
              <a:t>s</a:t>
            </a:r>
            <a:r>
              <a:rPr lang="en-US" sz="1000" smtClean="0">
                <a:solidFill>
                  <a:srgbClr val="000000"/>
                </a:solidFill>
                <a:cs typeface="Times New Roman" pitchFamily="18" charset="0"/>
                <a:sym typeface="Times New Roman" pitchFamily="18" charset="0"/>
              </a:rPr>
              <a:t> servir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n para que su limpieza sea 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s eficiente y eficaz.  </a:t>
            </a:r>
          </a:p>
          <a:p>
            <a:pPr>
              <a:spcBef>
                <a:spcPct val="10000"/>
              </a:spcBef>
              <a:buFontTx/>
              <a:buChar char="•"/>
            </a:pPr>
            <a:r>
              <a:rPr lang="es-ES_tradnl" sz="1000" smtClean="0">
                <a:solidFill>
                  <a:srgbClr val="000000"/>
                </a:solidFill>
                <a:cs typeface="Times New Roman" pitchFamily="18" charset="0"/>
                <a:sym typeface="Times New Roman" pitchFamily="18" charset="0"/>
              </a:rPr>
              <a:t>Asigne s</a:t>
            </a:r>
            <a:r>
              <a:rPr lang="en-US" sz="1000" smtClean="0">
                <a:solidFill>
                  <a:srgbClr val="000000"/>
                </a:solidFill>
                <a:cs typeface="Times New Roman" pitchFamily="18" charset="0"/>
                <a:sym typeface="Times New Roman" pitchFamily="18" charset="0"/>
              </a:rPr>
              <a:t>iempre tiempo al final de cada d</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cs typeface="Times New Roman" pitchFamily="18" charset="0"/>
                <a:sym typeface="Times New Roman" pitchFamily="18" charset="0"/>
              </a:rPr>
              <a:t>a para limpiar meticulosamente el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rea de trabajo.</a:t>
            </a:r>
          </a:p>
        </p:txBody>
      </p:sp>
    </p:spTree>
    <p:extLst>
      <p:ext uri="{BB962C8B-B14F-4D97-AF65-F5344CB8AC3E}">
        <p14:creationId xmlns:p14="http://schemas.microsoft.com/office/powerpoint/2010/main" val="18779545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xfrm>
            <a:off x="292100" y="200025"/>
            <a:ext cx="6337300" cy="463550"/>
          </a:xfrm>
          <a:noFill/>
        </p:spPr>
        <p:txBody>
          <a:bodyPr/>
          <a:lstStyle/>
          <a:p>
            <a:r>
              <a:rPr lang="es-ES_tradnl" smtClean="0"/>
              <a:t>Prácticas seguras para trabajar con el plomo</a:t>
            </a:r>
            <a:r>
              <a:rPr lang="en-US" smtClean="0"/>
              <a:t> en labores de renovación, reparación y pintura</a:t>
            </a:r>
          </a:p>
        </p:txBody>
      </p:sp>
      <p:sp>
        <p:nvSpPr>
          <p:cNvPr id="16387" name="Rectangle 3"/>
          <p:cNvSpPr>
            <a:spLocks noGrp="1" noChangeArrowheads="1"/>
          </p:cNvSpPr>
          <p:nvPr>
            <p:ph type="dt" sz="quarter" idx="1"/>
          </p:nvPr>
        </p:nvSpPr>
        <p:spPr>
          <a:noFill/>
        </p:spPr>
        <p:txBody>
          <a:bodyPr/>
          <a:lstStyle/>
          <a:p>
            <a:r>
              <a:rPr lang="en-US" smtClean="0"/>
              <a:t>Octubre de 2011</a:t>
            </a:r>
          </a:p>
        </p:txBody>
      </p:sp>
      <p:sp>
        <p:nvSpPr>
          <p:cNvPr id="16388" name="Rectangle 7"/>
          <p:cNvSpPr>
            <a:spLocks noGrp="1" noChangeArrowheads="1"/>
          </p:cNvSpPr>
          <p:nvPr>
            <p:ph type="sldNum" sz="quarter" idx="5"/>
          </p:nvPr>
        </p:nvSpPr>
        <p:spPr>
          <a:noFill/>
        </p:spPr>
        <p:txBody>
          <a:bodyPr/>
          <a:lstStyle/>
          <a:p>
            <a:r>
              <a:rPr lang="en-US" smtClean="0"/>
              <a:t>6-</a:t>
            </a:r>
            <a:fld id="{15CFC74B-998C-40AE-88B8-77662AAE5AC3}" type="slidenum">
              <a:rPr lang="en-US" smtClean="0"/>
              <a:pPr/>
              <a:t>69</a:t>
            </a:fld>
            <a:endParaRPr lang="en-US" smtClean="0"/>
          </a:p>
        </p:txBody>
      </p:sp>
      <p:sp>
        <p:nvSpPr>
          <p:cNvPr id="16389" name="Rectangle 2"/>
          <p:cNvSpPr>
            <a:spLocks noGrp="1" noRot="1" noChangeAspect="1" noChangeArrowheads="1" noTextEdit="1"/>
          </p:cNvSpPr>
          <p:nvPr>
            <p:ph type="sldImg"/>
          </p:nvPr>
        </p:nvSpPr>
        <p:spPr>
          <a:xfrm>
            <a:off x="1295400" y="685800"/>
            <a:ext cx="4648200" cy="3486150"/>
          </a:xfrm>
          <a:ln/>
        </p:spPr>
      </p:sp>
      <p:sp>
        <p:nvSpPr>
          <p:cNvPr id="16390" name="Rectangle 3"/>
          <p:cNvSpPr>
            <a:spLocks noGrp="1" noChangeArrowheads="1"/>
          </p:cNvSpPr>
          <p:nvPr>
            <p:ph type="body" idx="1"/>
          </p:nvPr>
        </p:nvSpPr>
        <p:spPr>
          <a:xfrm>
            <a:off x="762000" y="4206875"/>
            <a:ext cx="5646738" cy="4479925"/>
          </a:xfrm>
          <a:noFill/>
          <a:ln/>
        </p:spPr>
        <p:txBody>
          <a:bodyPr/>
          <a:lstStyle/>
          <a:p>
            <a:pPr>
              <a:spcBef>
                <a:spcPct val="10000"/>
              </a:spcBef>
            </a:pPr>
            <a:r>
              <a:rPr lang="en-US" sz="1100" b="1" smtClean="0">
                <a:solidFill>
                  <a:srgbClr val="000000"/>
                </a:solidFill>
                <a:cs typeface="Times New Roman" pitchFamily="18" charset="0"/>
                <a:sym typeface="Times New Roman" pitchFamily="18" charset="0"/>
              </a:rPr>
              <a:t>Contención</a:t>
            </a:r>
            <a:r>
              <a:rPr lang="en-US" sz="900" b="1" smtClean="0">
                <a:solidFill>
                  <a:srgbClr val="000000"/>
                </a:solidFill>
                <a:cs typeface="Times New Roman" pitchFamily="18" charset="0"/>
                <a:sym typeface="Times New Roman" pitchFamily="18" charset="0"/>
              </a:rPr>
              <a:t> </a:t>
            </a:r>
          </a:p>
          <a:p>
            <a:pPr>
              <a:spcBef>
                <a:spcPct val="10000"/>
              </a:spcBef>
              <a:buFontTx/>
              <a:buChar char="•"/>
            </a:pPr>
            <a:r>
              <a:rPr lang="en-US" sz="900" smtClean="0">
                <a:solidFill>
                  <a:srgbClr val="000000"/>
                </a:solidFill>
                <a:cs typeface="Times New Roman" pitchFamily="18" charset="0"/>
                <a:sym typeface="Times New Roman" pitchFamily="18" charset="0"/>
              </a:rPr>
              <a:t>La limpieza eficaz comienza con una preparación y </a:t>
            </a:r>
            <a:r>
              <a:rPr lang="es-ES_tradnl" sz="900" smtClean="0">
                <a:solidFill>
                  <a:srgbClr val="000000"/>
                </a:solidFill>
                <a:cs typeface="Times New Roman" pitchFamily="18" charset="0"/>
                <a:sym typeface="Times New Roman" pitchFamily="18" charset="0"/>
              </a:rPr>
              <a:t>una </a:t>
            </a:r>
            <a:r>
              <a:rPr lang="en-US" sz="900" smtClean="0">
                <a:solidFill>
                  <a:srgbClr val="000000"/>
                </a:solidFill>
                <a:cs typeface="Times New Roman" pitchFamily="18" charset="0"/>
                <a:sym typeface="Times New Roman" pitchFamily="18" charset="0"/>
              </a:rPr>
              <a:t>contención apropiadas. La limpieza será mucho más sencilla y eficaz si una contención apropiada ha mantenido aislados el polvo y los escombros del área de trabajo. Durante la limpieza, también es importante mantener el polvo en el área que se limpie. No sería bueno que áreas limpias vuelvan a contaminarse después de la limpieza. </a:t>
            </a:r>
          </a:p>
          <a:p>
            <a:pPr>
              <a:spcBef>
                <a:spcPct val="10000"/>
              </a:spcBef>
            </a:pPr>
            <a:r>
              <a:rPr lang="en-US" sz="1100" b="1" smtClean="0">
                <a:solidFill>
                  <a:srgbClr val="000000"/>
                </a:solidFill>
                <a:cs typeface="Times New Roman" pitchFamily="18" charset="0"/>
                <a:sym typeface="Times New Roman" pitchFamily="18" charset="0"/>
              </a:rPr>
              <a:t>Técnicas de limpieza apropiadas</a:t>
            </a:r>
          </a:p>
          <a:p>
            <a:pPr>
              <a:spcBef>
                <a:spcPct val="10000"/>
              </a:spcBef>
              <a:buFontTx/>
              <a:buChar char="•"/>
            </a:pPr>
            <a:r>
              <a:rPr lang="en-US" sz="900" smtClean="0">
                <a:solidFill>
                  <a:srgbClr val="000000"/>
                </a:solidFill>
                <a:cs typeface="Times New Roman" pitchFamily="18" charset="0"/>
                <a:sym typeface="Times New Roman" pitchFamily="18" charset="0"/>
              </a:rPr>
              <a:t>Utilice el enfoque "de arriba hacia abajo y siempre hacia atrás", para que no tenga que volver a entrar en un área que ya se ha limpiado. Comience a limpiar desde lo más alto hacia abajo. Debe </a:t>
            </a:r>
            <a:r>
              <a:rPr lang="es-ES_tradnl" sz="900" smtClean="0">
                <a:solidFill>
                  <a:srgbClr val="000000"/>
                </a:solidFill>
                <a:cs typeface="Times New Roman" pitchFamily="18" charset="0"/>
                <a:sym typeface="Times New Roman" pitchFamily="18" charset="0"/>
              </a:rPr>
              <a:t>tener cuidado </a:t>
            </a:r>
            <a:r>
              <a:rPr lang="en-US" sz="900" smtClean="0">
                <a:solidFill>
                  <a:srgbClr val="000000"/>
                </a:solidFill>
                <a:cs typeface="Times New Roman" pitchFamily="18" charset="0"/>
                <a:sym typeface="Times New Roman" pitchFamily="18" charset="0"/>
              </a:rPr>
              <a:t>de no propagar polvo a otras áreas mientras limpie. Siga una secuencia ordenada de limpieza para garantizar que no contamine otras áreas. Por ejemplo, si se limpian los pisos antes de las encimeras, deberá caminar sobre el piso para buscar las encimeras, lo que abre la posibilidad de que se vuelva a contaminar el piso. </a:t>
            </a:r>
            <a:r>
              <a:rPr lang="es-ES_tradnl" sz="900" smtClean="0">
                <a:solidFill>
                  <a:srgbClr val="000000"/>
                </a:solidFill>
                <a:cs typeface="Times New Roman" pitchFamily="18" charset="0"/>
                <a:sym typeface="Times New Roman" pitchFamily="18" charset="0"/>
              </a:rPr>
              <a:t>No vuelva a </a:t>
            </a:r>
            <a:r>
              <a:rPr lang="en-US" sz="900" smtClean="0">
                <a:solidFill>
                  <a:srgbClr val="000000"/>
                </a:solidFill>
                <a:cs typeface="Times New Roman" pitchFamily="18" charset="0"/>
                <a:sym typeface="Times New Roman" pitchFamily="18" charset="0"/>
              </a:rPr>
              <a:t>entrar </a:t>
            </a:r>
            <a:r>
              <a:rPr lang="es-ES_tradnl" sz="900" smtClean="0">
                <a:solidFill>
                  <a:srgbClr val="000000"/>
                </a:solidFill>
                <a:cs typeface="Times New Roman" pitchFamily="18" charset="0"/>
                <a:sym typeface="Times New Roman" pitchFamily="18" charset="0"/>
              </a:rPr>
              <a:t>nunca </a:t>
            </a:r>
            <a:r>
              <a:rPr lang="en-US" sz="900" smtClean="0">
                <a:solidFill>
                  <a:srgbClr val="000000"/>
                </a:solidFill>
                <a:cs typeface="Times New Roman" pitchFamily="18" charset="0"/>
                <a:sym typeface="Times New Roman" pitchFamily="18" charset="0"/>
              </a:rPr>
              <a:t>en un área que ya esté limpia. Además, las encimeras se ubican más arriba que los pisos y pueden dejar caer polvo sobre éstos. </a:t>
            </a:r>
          </a:p>
          <a:p>
            <a:pPr>
              <a:spcBef>
                <a:spcPct val="10000"/>
              </a:spcBef>
            </a:pPr>
            <a:r>
              <a:rPr lang="en-US" sz="1100" b="1" smtClean="0">
                <a:solidFill>
                  <a:srgbClr val="000000"/>
                </a:solidFill>
                <a:cs typeface="Times New Roman" pitchFamily="18" charset="0"/>
                <a:sym typeface="Times New Roman" pitchFamily="18" charset="0"/>
              </a:rPr>
              <a:t>Limpieza de todas las superficies</a:t>
            </a:r>
          </a:p>
          <a:p>
            <a:pPr>
              <a:spcBef>
                <a:spcPct val="10000"/>
              </a:spcBef>
              <a:buFontTx/>
              <a:buChar char="•"/>
            </a:pPr>
            <a:r>
              <a:rPr lang="en-US" sz="900" smtClean="0">
                <a:solidFill>
                  <a:srgbClr val="000000"/>
                </a:solidFill>
                <a:cs typeface="Times New Roman" pitchFamily="18" charset="0"/>
                <a:sym typeface="Times New Roman" pitchFamily="18" charset="0"/>
              </a:rPr>
              <a:t>El término ”todas las superficies"  </a:t>
            </a:r>
            <a:r>
              <a:rPr lang="en-US" sz="900" smtClean="0">
                <a:solidFill>
                  <a:srgbClr val="000000"/>
                </a:solidFill>
                <a:cs typeface="Arial" charset="0"/>
                <a:sym typeface="Times New Roman" pitchFamily="18" charset="0"/>
              </a:rPr>
              <a:t>incluye todas las superficies verticales, como paredes y ventanas, y todas las superficies horizontales, como pisos, parte superior y molduras de puertas, y canales y antepecho de ventanas. La limpieza debe</a:t>
            </a:r>
            <a:r>
              <a:rPr lang="es-ES_tradnl" sz="900" smtClean="0">
                <a:solidFill>
                  <a:srgbClr val="000000"/>
                </a:solidFill>
                <a:cs typeface="Arial" charset="0"/>
                <a:sym typeface="Times New Roman" pitchFamily="18" charset="0"/>
              </a:rPr>
              <a:t> </a:t>
            </a:r>
            <a:r>
              <a:rPr lang="en-US" sz="900" smtClean="0">
                <a:solidFill>
                  <a:srgbClr val="000000"/>
                </a:solidFill>
                <a:cs typeface="Arial" charset="0"/>
                <a:sym typeface="Times New Roman" pitchFamily="18" charset="0"/>
              </a:rPr>
              <a:t>realizarse desde arriba hacia abajo, es decir, desde la parte más alta de la pared hasta la ventana y luego hasta el piso.</a:t>
            </a:r>
          </a:p>
          <a:p>
            <a:pPr>
              <a:spcBef>
                <a:spcPct val="10000"/>
              </a:spcBef>
            </a:pPr>
            <a:r>
              <a:rPr lang="en-US" sz="1100" b="1" smtClean="0">
                <a:solidFill>
                  <a:srgbClr val="000000"/>
                </a:solidFill>
                <a:cs typeface="Times New Roman" pitchFamily="18" charset="0"/>
                <a:sym typeface="Times New Roman" pitchFamily="18" charset="0"/>
              </a:rPr>
              <a:t>Verificación del trabajo  </a:t>
            </a:r>
          </a:p>
          <a:p>
            <a:pPr>
              <a:spcBef>
                <a:spcPct val="10000"/>
              </a:spcBef>
              <a:buFontTx/>
              <a:buChar char="•"/>
            </a:pPr>
            <a:r>
              <a:rPr lang="en-US" sz="900" smtClean="0">
                <a:solidFill>
                  <a:srgbClr val="000000"/>
                </a:solidFill>
                <a:cs typeface="Times New Roman" pitchFamily="18" charset="0"/>
                <a:sym typeface="Times New Roman" pitchFamily="18" charset="0"/>
              </a:rPr>
              <a:t>Realice una inspección visual después de completar la limpieza. Busque cáscaras de pintura, polvo y escombros.</a:t>
            </a:r>
          </a:p>
          <a:p>
            <a:pPr>
              <a:spcBef>
                <a:spcPct val="10000"/>
              </a:spcBef>
              <a:buFontTx/>
              <a:buChar char="•"/>
            </a:pPr>
            <a:r>
              <a:rPr lang="en-US" sz="900" smtClean="0">
                <a:solidFill>
                  <a:srgbClr val="000000"/>
                </a:solidFill>
                <a:cs typeface="Arial" charset="0"/>
                <a:sym typeface="Times New Roman" pitchFamily="18" charset="0"/>
              </a:rPr>
              <a:t>Realice una verificación de limpieza hasta que todas las áreas </a:t>
            </a:r>
            <a:r>
              <a:rPr lang="es-ES_tradnl" sz="900" smtClean="0">
                <a:solidFill>
                  <a:srgbClr val="000000"/>
                </a:solidFill>
                <a:cs typeface="Arial" charset="0"/>
                <a:sym typeface="Times New Roman" pitchFamily="18" charset="0"/>
              </a:rPr>
              <a:t>cumplan con l</a:t>
            </a:r>
            <a:r>
              <a:rPr lang="en-US" sz="900" smtClean="0">
                <a:solidFill>
                  <a:srgbClr val="000000"/>
                </a:solidFill>
                <a:cs typeface="Arial" charset="0"/>
                <a:sym typeface="Times New Roman" pitchFamily="18" charset="0"/>
              </a:rPr>
              <a:t>os parámetros de la tarjeta de verificación de limpieza.</a:t>
            </a:r>
          </a:p>
          <a:p>
            <a:pPr>
              <a:spcBef>
                <a:spcPct val="10000"/>
              </a:spcBef>
              <a:buFontTx/>
              <a:buChar char="•"/>
            </a:pPr>
            <a:r>
              <a:rPr lang="es-ES_tradnl" sz="900" smtClean="0">
                <a:solidFill>
                  <a:srgbClr val="000000"/>
                </a:solidFill>
                <a:cs typeface="Arial" charset="0"/>
                <a:sym typeface="Times New Roman" pitchFamily="18" charset="0"/>
              </a:rPr>
              <a:t>Un examen de aprobación referente al </a:t>
            </a:r>
            <a:r>
              <a:rPr lang="en-US" sz="900" smtClean="0">
                <a:solidFill>
                  <a:srgbClr val="000000"/>
                </a:solidFill>
                <a:cs typeface="Arial" charset="0"/>
                <a:sym typeface="Times New Roman" pitchFamily="18" charset="0"/>
              </a:rPr>
              <a:t>polvo puede reemplazar una verificación de limpieza en caso de que lo requiera el dueño o la ley federal, estatal, tribal o local.  </a:t>
            </a:r>
          </a:p>
          <a:p>
            <a:pPr>
              <a:spcBef>
                <a:spcPct val="10000"/>
              </a:spcBef>
            </a:pPr>
            <a:r>
              <a:rPr lang="en-US" sz="1100" b="1" smtClean="0">
                <a:solidFill>
                  <a:srgbClr val="000000"/>
                </a:solidFill>
                <a:cs typeface="Times New Roman" pitchFamily="18" charset="0"/>
                <a:sym typeface="Times New Roman" pitchFamily="18" charset="0"/>
              </a:rPr>
              <a:t>Eliminación segura de desechos</a:t>
            </a:r>
          </a:p>
          <a:p>
            <a:pPr>
              <a:spcBef>
                <a:spcPct val="10000"/>
              </a:spcBef>
              <a:buFontTx/>
              <a:buChar char="•"/>
            </a:pPr>
            <a:r>
              <a:rPr lang="es-ES_tradnl" sz="900" smtClean="0">
                <a:solidFill>
                  <a:srgbClr val="000000"/>
                </a:solidFill>
                <a:cs typeface="Times New Roman" pitchFamily="18" charset="0"/>
                <a:sym typeface="Times New Roman" pitchFamily="18" charset="0"/>
              </a:rPr>
              <a:t>Ponga </a:t>
            </a:r>
            <a:r>
              <a:rPr lang="en-US" sz="900" smtClean="0">
                <a:solidFill>
                  <a:srgbClr val="000000"/>
                </a:solidFill>
                <a:cs typeface="Arial" charset="0"/>
                <a:sym typeface="Times New Roman" pitchFamily="18" charset="0"/>
              </a:rPr>
              <a:t>los desechos en bolsas plásticas de alta resistencia y utilice un sello </a:t>
            </a:r>
            <a:r>
              <a:rPr lang="es-ES_tradnl" sz="900" smtClean="0">
                <a:solidFill>
                  <a:srgbClr val="000000"/>
                </a:solidFill>
                <a:cs typeface="Arial" charset="0"/>
                <a:sym typeface="Times New Roman" pitchFamily="18" charset="0"/>
              </a:rPr>
              <a:t>de tipo </a:t>
            </a:r>
            <a:r>
              <a:rPr lang="en-US" sz="900" smtClean="0">
                <a:solidFill>
                  <a:srgbClr val="000000"/>
                </a:solidFill>
                <a:cs typeface="Arial" charset="0"/>
                <a:sym typeface="Times New Roman" pitchFamily="18" charset="0"/>
              </a:rPr>
              <a:t>cuello de cisne. Elimine de manera segura todos los desechos de acuerdo con los reglamentos federales, estatales y locales. Consulte las diapositivas 6-9 y 6-10 para obtener mayor información sobre la eliminación.</a:t>
            </a:r>
          </a:p>
        </p:txBody>
      </p:sp>
    </p:spTree>
    <p:extLst>
      <p:ext uri="{BB962C8B-B14F-4D97-AF65-F5344CB8AC3E}">
        <p14:creationId xmlns:p14="http://schemas.microsoft.com/office/powerpoint/2010/main" val="37877958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xfrm>
            <a:off x="292100" y="200025"/>
            <a:ext cx="6489700" cy="463550"/>
          </a:xfrm>
          <a:noFill/>
        </p:spPr>
        <p:txBody>
          <a:bodyPr/>
          <a:lstStyle/>
          <a:p>
            <a:r>
              <a:rPr lang="es-ES_tradnl" smtClean="0"/>
              <a:t>Prácticas seguras para trabajar con el plomo</a:t>
            </a:r>
            <a:r>
              <a:rPr lang="en-US" smtClean="0"/>
              <a:t> en labores de renovación, reparación y pintura</a:t>
            </a:r>
          </a:p>
        </p:txBody>
      </p:sp>
      <p:sp>
        <p:nvSpPr>
          <p:cNvPr id="17411" name="Rectangle 3"/>
          <p:cNvSpPr>
            <a:spLocks noGrp="1" noChangeArrowheads="1"/>
          </p:cNvSpPr>
          <p:nvPr>
            <p:ph type="dt" sz="quarter" idx="1"/>
          </p:nvPr>
        </p:nvSpPr>
        <p:spPr>
          <a:xfrm>
            <a:off x="2667000" y="8534400"/>
            <a:ext cx="1712913" cy="517525"/>
          </a:xfrm>
          <a:noFill/>
        </p:spPr>
        <p:txBody>
          <a:bodyPr/>
          <a:lstStyle/>
          <a:p>
            <a:r>
              <a:rPr lang="en-US" smtClean="0"/>
              <a:t>Octubre de 2011</a:t>
            </a:r>
          </a:p>
        </p:txBody>
      </p:sp>
      <p:sp>
        <p:nvSpPr>
          <p:cNvPr id="17412" name="Rectangle 7"/>
          <p:cNvSpPr>
            <a:spLocks noGrp="1" noChangeArrowheads="1"/>
          </p:cNvSpPr>
          <p:nvPr>
            <p:ph type="sldNum" sz="quarter" idx="5"/>
          </p:nvPr>
        </p:nvSpPr>
        <p:spPr>
          <a:noFill/>
        </p:spPr>
        <p:txBody>
          <a:bodyPr/>
          <a:lstStyle/>
          <a:p>
            <a:r>
              <a:rPr lang="en-US" smtClean="0"/>
              <a:t>6-</a:t>
            </a:r>
            <a:fld id="{58E47BC2-1E64-429A-B4B2-FD109D36EE2B}" type="slidenum">
              <a:rPr lang="en-US" smtClean="0"/>
              <a:pPr/>
              <a:t>70</a:t>
            </a:fld>
            <a:endParaRPr lang="en-US" smtClean="0"/>
          </a:p>
        </p:txBody>
      </p:sp>
      <p:sp>
        <p:nvSpPr>
          <p:cNvPr id="17413" name="Rectangle 2"/>
          <p:cNvSpPr>
            <a:spLocks noGrp="1" noRot="1" noChangeAspect="1" noChangeArrowheads="1" noTextEdit="1"/>
          </p:cNvSpPr>
          <p:nvPr>
            <p:ph type="sldImg"/>
          </p:nvPr>
        </p:nvSpPr>
        <p:spPr>
          <a:xfrm>
            <a:off x="1144588" y="590550"/>
            <a:ext cx="4648200" cy="3486150"/>
          </a:xfrm>
          <a:ln/>
        </p:spPr>
      </p:sp>
      <p:sp>
        <p:nvSpPr>
          <p:cNvPr id="17414" name="Rectangle 3"/>
          <p:cNvSpPr>
            <a:spLocks noGrp="1" noChangeArrowheads="1"/>
          </p:cNvSpPr>
          <p:nvPr>
            <p:ph type="body" idx="1"/>
          </p:nvPr>
        </p:nvSpPr>
        <p:spPr>
          <a:xfrm>
            <a:off x="657225" y="4132263"/>
            <a:ext cx="5915025" cy="4425950"/>
          </a:xfrm>
          <a:noFill/>
          <a:ln/>
        </p:spPr>
        <p:txBody>
          <a:bodyPr/>
          <a:lstStyle/>
          <a:p>
            <a:pPr marL="0" indent="0">
              <a:lnSpc>
                <a:spcPct val="90000"/>
              </a:lnSpc>
            </a:pPr>
            <a:endParaRPr lang="en-US" sz="1000" b="1" smtClean="0"/>
          </a:p>
          <a:p>
            <a:pPr marL="0" indent="0">
              <a:lnSpc>
                <a:spcPct val="90000"/>
              </a:lnSpc>
            </a:pPr>
            <a:endParaRPr lang="en-US" sz="900" smtClean="0"/>
          </a:p>
        </p:txBody>
      </p:sp>
      <p:sp>
        <p:nvSpPr>
          <p:cNvPr id="17415" name="Rectangle 5"/>
          <p:cNvSpPr>
            <a:spLocks noChangeArrowheads="1"/>
          </p:cNvSpPr>
          <p:nvPr/>
        </p:nvSpPr>
        <p:spPr bwMode="auto">
          <a:xfrm>
            <a:off x="657225" y="4132263"/>
            <a:ext cx="5842000" cy="4554537"/>
          </a:xfrm>
          <a:prstGeom prst="rect">
            <a:avLst/>
          </a:prstGeom>
          <a:noFill/>
          <a:ln w="9525">
            <a:noFill/>
            <a:miter lim="800000"/>
            <a:headEnd/>
            <a:tailEnd/>
          </a:ln>
        </p:spPr>
        <p:txBody>
          <a:bodyPr lIns="93151" tIns="46577" rIns="93151" bIns="46577"/>
          <a:lstStyle/>
          <a:p>
            <a:pPr marL="119063" indent="-119063" algn="l">
              <a:spcBef>
                <a:spcPct val="15000"/>
              </a:spcBef>
            </a:pPr>
            <a:r>
              <a:rPr lang="en-US" sz="1100" b="1">
                <a:solidFill>
                  <a:srgbClr val="000000"/>
                </a:solidFill>
                <a:cs typeface="Times New Roman" pitchFamily="18" charset="0"/>
                <a:sym typeface="Times New Roman" pitchFamily="18" charset="0"/>
              </a:rPr>
              <a:t>Recoja</a:t>
            </a:r>
          </a:p>
          <a:p>
            <a:pPr marL="119063" indent="-119063" algn="l">
              <a:spcBef>
                <a:spcPct val="15000"/>
              </a:spcBef>
              <a:buFontTx/>
              <a:buChar char="•"/>
            </a:pPr>
            <a:r>
              <a:rPr lang="es-ES_tradnl" sz="900">
                <a:solidFill>
                  <a:srgbClr val="000000"/>
                </a:solidFill>
                <a:cs typeface="Times New Roman" pitchFamily="18" charset="0"/>
                <a:sym typeface="Times New Roman" pitchFamily="18" charset="0"/>
              </a:rPr>
              <a:t>Comience s</a:t>
            </a:r>
            <a:r>
              <a:rPr lang="en-US" sz="900">
                <a:solidFill>
                  <a:srgbClr val="000000"/>
                </a:solidFill>
                <a:cs typeface="Times New Roman" pitchFamily="18" charset="0"/>
                <a:sym typeface="Times New Roman" pitchFamily="18" charset="0"/>
              </a:rPr>
              <a:t>iempre sus actividades de limpieza recogiendo las c</a:t>
            </a:r>
            <a:r>
              <a:rPr lang="en-US" sz="900">
                <a:solidFill>
                  <a:srgbClr val="000000"/>
                </a:solidFill>
                <a:latin typeface="Times New Roman" pitchFamily="18" charset="0"/>
                <a:cs typeface="Times New Roman" pitchFamily="18" charset="0"/>
                <a:sym typeface="Times New Roman" pitchFamily="18" charset="0"/>
              </a:rPr>
              <a:t>á</a:t>
            </a:r>
            <a:r>
              <a:rPr lang="en-US" sz="900">
                <a:solidFill>
                  <a:srgbClr val="000000"/>
                </a:solidFill>
                <a:cs typeface="Times New Roman" pitchFamily="18" charset="0"/>
                <a:sym typeface="Times New Roman" pitchFamily="18" charset="0"/>
              </a:rPr>
              <a:t>scaras de pintura y escombros visibles con un pa</a:t>
            </a:r>
            <a:r>
              <a:rPr lang="en-US" sz="900">
                <a:solidFill>
                  <a:srgbClr val="000000"/>
                </a:solidFill>
                <a:latin typeface="Times New Roman" pitchFamily="18" charset="0"/>
                <a:cs typeface="Times New Roman" pitchFamily="18" charset="0"/>
                <a:sym typeface="Times New Roman" pitchFamily="18" charset="0"/>
              </a:rPr>
              <a:t>ñ</a:t>
            </a:r>
            <a:r>
              <a:rPr lang="en-US" sz="900">
                <a:solidFill>
                  <a:srgbClr val="000000"/>
                </a:solidFill>
                <a:cs typeface="Times New Roman" pitchFamily="18" charset="0"/>
                <a:sym typeface="Times New Roman" pitchFamily="18" charset="0"/>
              </a:rPr>
              <a:t>o h</a:t>
            </a:r>
            <a:r>
              <a:rPr lang="en-US" sz="900">
                <a:solidFill>
                  <a:srgbClr val="000000"/>
                </a:solidFill>
                <a:latin typeface="Times New Roman" pitchFamily="18" charset="0"/>
                <a:cs typeface="Times New Roman" pitchFamily="18" charset="0"/>
                <a:sym typeface="Times New Roman" pitchFamily="18" charset="0"/>
              </a:rPr>
              <a:t>ú</a:t>
            </a:r>
            <a:r>
              <a:rPr lang="en-US" sz="900">
                <a:solidFill>
                  <a:srgbClr val="000000"/>
                </a:solidFill>
                <a:cs typeface="Times New Roman" pitchFamily="18" charset="0"/>
                <a:sym typeface="Times New Roman" pitchFamily="18" charset="0"/>
              </a:rPr>
              <a:t>medo desechable sin dispersar estos elementos; posteriormente, s</a:t>
            </a:r>
            <a:r>
              <a:rPr lang="en-US" sz="900">
                <a:solidFill>
                  <a:srgbClr val="000000"/>
                </a:solidFill>
                <a:latin typeface="Times New Roman" pitchFamily="18" charset="0"/>
                <a:cs typeface="Times New Roman" pitchFamily="18" charset="0"/>
                <a:sym typeface="Times New Roman" pitchFamily="18" charset="0"/>
              </a:rPr>
              <a:t>é</a:t>
            </a:r>
            <a:r>
              <a:rPr lang="en-US" sz="900">
                <a:solidFill>
                  <a:srgbClr val="000000"/>
                </a:solidFill>
                <a:cs typeface="Times New Roman" pitchFamily="18" charset="0"/>
                <a:sym typeface="Times New Roman" pitchFamily="18" charset="0"/>
              </a:rPr>
              <a:t>llelos en una bolsa de alta resistencia.</a:t>
            </a:r>
          </a:p>
          <a:p>
            <a:pPr marL="119063" indent="-119063" algn="l">
              <a:spcBef>
                <a:spcPct val="15000"/>
              </a:spcBef>
              <a:buFontTx/>
              <a:buChar char="•"/>
            </a:pPr>
            <a:r>
              <a:rPr lang="en-US" sz="900">
                <a:solidFill>
                  <a:srgbClr val="000000"/>
                </a:solidFill>
                <a:cs typeface="Arial" charset="0"/>
                <a:sym typeface="Times New Roman" pitchFamily="18" charset="0"/>
              </a:rPr>
              <a:t>Cuando complete su trabajo, roc</a:t>
            </a:r>
            <a:r>
              <a:rPr lang="en-US" sz="900">
                <a:solidFill>
                  <a:srgbClr val="000000"/>
                </a:solidFill>
                <a:latin typeface="Times New Roman" pitchFamily="18" charset="0"/>
                <a:cs typeface="Arial" charset="0"/>
                <a:sym typeface="Times New Roman" pitchFamily="18" charset="0"/>
              </a:rPr>
              <a:t>í</a:t>
            </a:r>
            <a:r>
              <a:rPr lang="en-US" sz="900">
                <a:solidFill>
                  <a:srgbClr val="000000"/>
                </a:solidFill>
                <a:cs typeface="Arial" charset="0"/>
                <a:sym typeface="Times New Roman" pitchFamily="18" charset="0"/>
              </a:rPr>
              <a:t>e agua a la l</a:t>
            </a:r>
            <a:r>
              <a:rPr lang="en-US" sz="900">
                <a:solidFill>
                  <a:srgbClr val="000000"/>
                </a:solidFill>
                <a:latin typeface="Times New Roman" pitchFamily="18" charset="0"/>
                <a:cs typeface="Arial" charset="0"/>
                <a:sym typeface="Times New Roman" pitchFamily="18" charset="0"/>
              </a:rPr>
              <a:t>á</a:t>
            </a:r>
            <a:r>
              <a:rPr lang="en-US" sz="900">
                <a:solidFill>
                  <a:srgbClr val="000000"/>
                </a:solidFill>
                <a:cs typeface="Arial" charset="0"/>
                <a:sym typeface="Times New Roman" pitchFamily="18" charset="0"/>
              </a:rPr>
              <a:t>mina, d</a:t>
            </a:r>
            <a:r>
              <a:rPr lang="en-US" sz="900">
                <a:solidFill>
                  <a:srgbClr val="000000"/>
                </a:solidFill>
                <a:latin typeface="Times New Roman" pitchFamily="18" charset="0"/>
                <a:cs typeface="Arial" charset="0"/>
                <a:sym typeface="Times New Roman" pitchFamily="18" charset="0"/>
              </a:rPr>
              <a:t>ó</a:t>
            </a:r>
            <a:r>
              <a:rPr lang="en-US" sz="900">
                <a:solidFill>
                  <a:srgbClr val="000000"/>
                </a:solidFill>
                <a:cs typeface="Arial" charset="0"/>
                <a:sym typeface="Times New Roman" pitchFamily="18" charset="0"/>
              </a:rPr>
              <a:t>blela (el lado suci</a:t>
            </a:r>
            <a:r>
              <a:rPr lang="es-ES_tradnl" sz="900">
                <a:solidFill>
                  <a:srgbClr val="000000"/>
                </a:solidFill>
                <a:cs typeface="Arial" charset="0"/>
                <a:sym typeface="Times New Roman" pitchFamily="18" charset="0"/>
              </a:rPr>
              <a:t>o </a:t>
            </a:r>
            <a:r>
              <a:rPr lang="en-US" sz="900">
                <a:solidFill>
                  <a:srgbClr val="000000"/>
                </a:solidFill>
                <a:cs typeface="Arial" charset="0"/>
                <a:sym typeface="Times New Roman" pitchFamily="18" charset="0"/>
              </a:rPr>
              <a:t>hacia </a:t>
            </a:r>
            <a:r>
              <a:rPr lang="es-ES_tradnl" sz="900">
                <a:solidFill>
                  <a:srgbClr val="000000"/>
                </a:solidFill>
                <a:cs typeface="Arial" charset="0"/>
                <a:sym typeface="Times New Roman" pitchFamily="18" charset="0"/>
              </a:rPr>
              <a:t>a</a:t>
            </a:r>
            <a:r>
              <a:rPr lang="en-US" sz="900">
                <a:solidFill>
                  <a:srgbClr val="000000"/>
                </a:solidFill>
                <a:cs typeface="Arial" charset="0"/>
                <a:sym typeface="Times New Roman" pitchFamily="18" charset="0"/>
              </a:rPr>
              <a:t>dentro) y s</a:t>
            </a:r>
            <a:r>
              <a:rPr lang="en-US" sz="900">
                <a:solidFill>
                  <a:srgbClr val="000000"/>
                </a:solidFill>
                <a:latin typeface="Times New Roman" pitchFamily="18" charset="0"/>
                <a:cs typeface="Arial" charset="0"/>
                <a:sym typeface="Times New Roman" pitchFamily="18" charset="0"/>
              </a:rPr>
              <a:t>é</a:t>
            </a:r>
            <a:r>
              <a:rPr lang="en-US" sz="900">
                <a:solidFill>
                  <a:srgbClr val="000000"/>
                </a:solidFill>
                <a:cs typeface="Arial" charset="0"/>
                <a:sym typeface="Times New Roman" pitchFamily="18" charset="0"/>
              </a:rPr>
              <a:t>llela con cinta o en una bolsa de alta resistencia. </a:t>
            </a:r>
            <a:r>
              <a:rPr lang="es-ES_tradnl" sz="900">
                <a:solidFill>
                  <a:srgbClr val="000000"/>
                </a:solidFill>
                <a:cs typeface="Arial" charset="0"/>
                <a:sym typeface="Times New Roman" pitchFamily="18" charset="0"/>
              </a:rPr>
              <a:t>Doble s</a:t>
            </a:r>
            <a:r>
              <a:rPr lang="en-US" sz="900">
                <a:solidFill>
                  <a:srgbClr val="000000"/>
                </a:solidFill>
                <a:cs typeface="Arial" charset="0"/>
                <a:sym typeface="Times New Roman" pitchFamily="18" charset="0"/>
              </a:rPr>
              <a:t>iempre el lado suci</a:t>
            </a:r>
            <a:r>
              <a:rPr lang="es-ES_tradnl" sz="900">
                <a:solidFill>
                  <a:srgbClr val="000000"/>
                </a:solidFill>
                <a:cs typeface="Arial" charset="0"/>
                <a:sym typeface="Times New Roman" pitchFamily="18" charset="0"/>
              </a:rPr>
              <a:t>o </a:t>
            </a:r>
            <a:r>
              <a:rPr lang="en-US" sz="900">
                <a:solidFill>
                  <a:srgbClr val="000000"/>
                </a:solidFill>
                <a:cs typeface="Arial" charset="0"/>
                <a:sym typeface="Times New Roman" pitchFamily="18" charset="0"/>
              </a:rPr>
              <a:t>hacia </a:t>
            </a:r>
            <a:r>
              <a:rPr lang="es-ES_tradnl" sz="900">
                <a:solidFill>
                  <a:srgbClr val="000000"/>
                </a:solidFill>
                <a:cs typeface="Arial" charset="0"/>
                <a:sym typeface="Times New Roman" pitchFamily="18" charset="0"/>
              </a:rPr>
              <a:t>a</a:t>
            </a:r>
            <a:r>
              <a:rPr lang="en-US" sz="900">
                <a:solidFill>
                  <a:srgbClr val="000000"/>
                </a:solidFill>
                <a:cs typeface="Arial" charset="0"/>
                <a:sym typeface="Times New Roman" pitchFamily="18" charset="0"/>
              </a:rPr>
              <a:t>dentro y selle con cinta o coloque dentro de una bolsa de alta resistencia. Si se coloca en una bolsa de alta resistencia, cierre con un sello </a:t>
            </a:r>
            <a:r>
              <a:rPr lang="es-ES_tradnl" sz="900">
                <a:solidFill>
                  <a:srgbClr val="000000"/>
                </a:solidFill>
                <a:cs typeface="Arial" charset="0"/>
                <a:sym typeface="Times New Roman" pitchFamily="18" charset="0"/>
              </a:rPr>
              <a:t>tipo </a:t>
            </a:r>
            <a:r>
              <a:rPr lang="en-US" sz="900">
                <a:solidFill>
                  <a:srgbClr val="000000"/>
                </a:solidFill>
                <a:cs typeface="Arial" charset="0"/>
                <a:sym typeface="Times New Roman" pitchFamily="18" charset="0"/>
              </a:rPr>
              <a:t>cuello de cisne y elim</a:t>
            </a:r>
            <a:r>
              <a:rPr lang="en-US" sz="900">
                <a:solidFill>
                  <a:srgbClr val="000000"/>
                </a:solidFill>
                <a:latin typeface="Times New Roman" pitchFamily="18" charset="0"/>
                <a:cs typeface="Arial" charset="0"/>
                <a:sym typeface="Times New Roman" pitchFamily="18" charset="0"/>
              </a:rPr>
              <a:t>í</a:t>
            </a:r>
            <a:r>
              <a:rPr lang="en-US" sz="900">
                <a:solidFill>
                  <a:srgbClr val="000000"/>
                </a:solidFill>
                <a:cs typeface="Arial" charset="0"/>
                <a:sym typeface="Times New Roman" pitchFamily="18" charset="0"/>
              </a:rPr>
              <a:t>nela junto con el resto de sus desechos. Elimine todas las l</a:t>
            </a:r>
            <a:r>
              <a:rPr lang="en-US" sz="900">
                <a:solidFill>
                  <a:srgbClr val="000000"/>
                </a:solidFill>
                <a:latin typeface="Times New Roman" pitchFamily="18" charset="0"/>
                <a:cs typeface="Arial" charset="0"/>
                <a:sym typeface="Times New Roman" pitchFamily="18" charset="0"/>
              </a:rPr>
              <a:t>á</a:t>
            </a:r>
            <a:r>
              <a:rPr lang="en-US" sz="900">
                <a:solidFill>
                  <a:srgbClr val="000000"/>
                </a:solidFill>
                <a:cs typeface="Arial" charset="0"/>
                <a:sym typeface="Times New Roman" pitchFamily="18" charset="0"/>
              </a:rPr>
              <a:t>minas como desecho utilizando el procedimiento de doblez y eliminaci</a:t>
            </a:r>
            <a:r>
              <a:rPr lang="en-US" sz="900">
                <a:solidFill>
                  <a:srgbClr val="000000"/>
                </a:solidFill>
                <a:latin typeface="Times New Roman" pitchFamily="18" charset="0"/>
                <a:cs typeface="Arial" charset="0"/>
                <a:sym typeface="Times New Roman" pitchFamily="18" charset="0"/>
              </a:rPr>
              <a:t>ó</a:t>
            </a:r>
            <a:r>
              <a:rPr lang="en-US" sz="900">
                <a:solidFill>
                  <a:srgbClr val="000000"/>
                </a:solidFill>
                <a:cs typeface="Arial" charset="0"/>
                <a:sym typeface="Times New Roman" pitchFamily="18" charset="0"/>
              </a:rPr>
              <a:t>n correcto, despu</a:t>
            </a:r>
            <a:r>
              <a:rPr lang="en-US" sz="900">
                <a:solidFill>
                  <a:srgbClr val="000000"/>
                </a:solidFill>
                <a:latin typeface="Times New Roman" pitchFamily="18" charset="0"/>
                <a:cs typeface="Arial" charset="0"/>
                <a:sym typeface="Times New Roman" pitchFamily="18" charset="0"/>
              </a:rPr>
              <a:t>é</a:t>
            </a:r>
            <a:r>
              <a:rPr lang="en-US" sz="900">
                <a:solidFill>
                  <a:srgbClr val="000000"/>
                </a:solidFill>
                <a:cs typeface="Arial" charset="0"/>
                <a:sym typeface="Times New Roman" pitchFamily="18" charset="0"/>
              </a:rPr>
              <a:t>s de haber limpiado con una aspiradora.</a:t>
            </a:r>
            <a:r>
              <a:rPr lang="en-US" sz="1100" b="1">
                <a:solidFill>
                  <a:srgbClr val="000000"/>
                </a:solidFill>
                <a:cs typeface="Times New Roman" pitchFamily="18" charset="0"/>
                <a:sym typeface="Times New Roman" pitchFamily="18" charset="0"/>
              </a:rPr>
              <a:t> </a:t>
            </a:r>
          </a:p>
          <a:p>
            <a:pPr marL="119063" indent="-119063" algn="l">
              <a:spcBef>
                <a:spcPct val="15000"/>
              </a:spcBef>
            </a:pPr>
            <a:r>
              <a:rPr lang="en-US" sz="1100" b="1">
                <a:solidFill>
                  <a:srgbClr val="000000"/>
                </a:solidFill>
                <a:cs typeface="Times New Roman" pitchFamily="18" charset="0"/>
                <a:sym typeface="Times New Roman" pitchFamily="18" charset="0"/>
              </a:rPr>
              <a:t>Limpi</a:t>
            </a:r>
            <a:r>
              <a:rPr lang="es-ES_tradnl" sz="1100" b="1">
                <a:solidFill>
                  <a:srgbClr val="000000"/>
                </a:solidFill>
                <a:cs typeface="Times New Roman" pitchFamily="18" charset="0"/>
                <a:sym typeface="Times New Roman" pitchFamily="18" charset="0"/>
              </a:rPr>
              <a:t>e</a:t>
            </a:r>
            <a:r>
              <a:rPr lang="en-US" sz="1100" b="1">
                <a:solidFill>
                  <a:srgbClr val="000000"/>
                </a:solidFill>
                <a:cs typeface="Times New Roman" pitchFamily="18" charset="0"/>
                <a:sym typeface="Times New Roman" pitchFamily="18" charset="0"/>
              </a:rPr>
              <a:t> </a:t>
            </a:r>
            <a:r>
              <a:rPr lang="es-ES_tradnl" sz="1100" b="1">
                <a:solidFill>
                  <a:srgbClr val="000000"/>
                </a:solidFill>
                <a:cs typeface="Times New Roman" pitchFamily="18" charset="0"/>
                <a:sym typeface="Times New Roman" pitchFamily="18" charset="0"/>
              </a:rPr>
              <a:t>seg</a:t>
            </a:r>
            <a:r>
              <a:rPr lang="es-ES_tradnl" sz="1100" b="1">
                <a:solidFill>
                  <a:srgbClr val="000000"/>
                </a:solidFill>
                <a:latin typeface="Times New Roman" pitchFamily="18" charset="0"/>
                <a:cs typeface="Times New Roman" pitchFamily="18" charset="0"/>
                <a:sym typeface="Times New Roman" pitchFamily="18" charset="0"/>
              </a:rPr>
              <a:t>ú</a:t>
            </a:r>
            <a:r>
              <a:rPr lang="es-ES_tradnl" sz="1100" b="1">
                <a:solidFill>
                  <a:srgbClr val="000000"/>
                </a:solidFill>
                <a:cs typeface="Times New Roman" pitchFamily="18" charset="0"/>
                <a:sym typeface="Times New Roman" pitchFamily="18" charset="0"/>
              </a:rPr>
              <a:t>n </a:t>
            </a:r>
            <a:r>
              <a:rPr lang="en-US" sz="1100" b="1">
                <a:solidFill>
                  <a:srgbClr val="000000"/>
                </a:solidFill>
                <a:cs typeface="Times New Roman" pitchFamily="18" charset="0"/>
                <a:sym typeface="Times New Roman" pitchFamily="18" charset="0"/>
              </a:rPr>
              <a:t>un plan</a:t>
            </a:r>
          </a:p>
          <a:p>
            <a:pPr marL="119063" indent="-119063" algn="l">
              <a:spcBef>
                <a:spcPct val="15000"/>
              </a:spcBef>
              <a:buFontTx/>
              <a:buChar char="•"/>
            </a:pPr>
            <a:r>
              <a:rPr lang="en-US" sz="900">
                <a:solidFill>
                  <a:srgbClr val="000000"/>
                </a:solidFill>
                <a:cs typeface="Times New Roman" pitchFamily="18" charset="0"/>
                <a:sym typeface="Times New Roman" pitchFamily="18" charset="0"/>
              </a:rPr>
              <a:t>Comience la limpieza en el extremo m</a:t>
            </a:r>
            <a:r>
              <a:rPr lang="en-US" sz="900">
                <a:solidFill>
                  <a:srgbClr val="000000"/>
                </a:solidFill>
                <a:latin typeface="Times New Roman" pitchFamily="18" charset="0"/>
                <a:cs typeface="Times New Roman" pitchFamily="18" charset="0"/>
                <a:sym typeface="Times New Roman" pitchFamily="18" charset="0"/>
              </a:rPr>
              <a:t>á</a:t>
            </a:r>
            <a:r>
              <a:rPr lang="en-US" sz="900">
                <a:solidFill>
                  <a:srgbClr val="000000"/>
                </a:solidFill>
                <a:cs typeface="Times New Roman" pitchFamily="18" charset="0"/>
                <a:sym typeface="Times New Roman" pitchFamily="18" charset="0"/>
              </a:rPr>
              <a:t>s alejado del </a:t>
            </a:r>
            <a:r>
              <a:rPr lang="en-US" sz="900">
                <a:solidFill>
                  <a:srgbClr val="000000"/>
                </a:solidFill>
                <a:latin typeface="Times New Roman" pitchFamily="18" charset="0"/>
                <a:cs typeface="Times New Roman" pitchFamily="18" charset="0"/>
                <a:sym typeface="Times New Roman" pitchFamily="18" charset="0"/>
              </a:rPr>
              <a:t>á</a:t>
            </a:r>
            <a:r>
              <a:rPr lang="en-US" sz="900">
                <a:solidFill>
                  <a:srgbClr val="000000"/>
                </a:solidFill>
                <a:cs typeface="Times New Roman" pitchFamily="18" charset="0"/>
                <a:sym typeface="Times New Roman" pitchFamily="18" charset="0"/>
              </a:rPr>
              <a:t>rea de trabajo, retrocediendo hacia la salida.</a:t>
            </a:r>
          </a:p>
          <a:p>
            <a:pPr marL="119063" indent="-119063" algn="l">
              <a:spcBef>
                <a:spcPct val="15000"/>
              </a:spcBef>
              <a:buFontTx/>
              <a:buChar char="•"/>
            </a:pPr>
            <a:r>
              <a:rPr lang="en-US" sz="900">
                <a:solidFill>
                  <a:srgbClr val="000000"/>
                </a:solidFill>
                <a:cs typeface="Arial" charset="0"/>
                <a:sym typeface="Times New Roman" pitchFamily="18" charset="0"/>
              </a:rPr>
              <a:t>Limpie las paredes con una aspiradora aprobada por HEPA o con un pa</a:t>
            </a:r>
            <a:r>
              <a:rPr lang="en-US" sz="900">
                <a:solidFill>
                  <a:srgbClr val="000000"/>
                </a:solidFill>
                <a:latin typeface="Times New Roman" pitchFamily="18" charset="0"/>
                <a:cs typeface="Arial" charset="0"/>
                <a:sym typeface="Times New Roman" pitchFamily="18" charset="0"/>
              </a:rPr>
              <a:t>ñ</a:t>
            </a:r>
            <a:r>
              <a:rPr lang="en-US" sz="900">
                <a:solidFill>
                  <a:srgbClr val="000000"/>
                </a:solidFill>
                <a:cs typeface="Arial" charset="0"/>
                <a:sym typeface="Times New Roman" pitchFamily="18" charset="0"/>
              </a:rPr>
              <a:t>o desechable h</a:t>
            </a:r>
            <a:r>
              <a:rPr lang="en-US" sz="900">
                <a:solidFill>
                  <a:srgbClr val="000000"/>
                </a:solidFill>
                <a:latin typeface="Times New Roman" pitchFamily="18" charset="0"/>
                <a:cs typeface="Arial" charset="0"/>
                <a:sym typeface="Times New Roman" pitchFamily="18" charset="0"/>
              </a:rPr>
              <a:t>ú</a:t>
            </a:r>
            <a:r>
              <a:rPr lang="en-US" sz="900">
                <a:solidFill>
                  <a:srgbClr val="000000"/>
                </a:solidFill>
                <a:cs typeface="Arial" charset="0"/>
                <a:sym typeface="Times New Roman" pitchFamily="18" charset="0"/>
              </a:rPr>
              <a:t>medo: comience </a:t>
            </a:r>
            <a:r>
              <a:rPr lang="es-ES_tradnl" sz="900">
                <a:solidFill>
                  <a:srgbClr val="000000"/>
                </a:solidFill>
                <a:cs typeface="Arial" charset="0"/>
                <a:sym typeface="Times New Roman" pitchFamily="18" charset="0"/>
              </a:rPr>
              <a:t>por </a:t>
            </a:r>
            <a:r>
              <a:rPr lang="en-US" sz="900">
                <a:solidFill>
                  <a:srgbClr val="000000"/>
                </a:solidFill>
                <a:cs typeface="Arial" charset="0"/>
                <a:sym typeface="Times New Roman" pitchFamily="18" charset="0"/>
              </a:rPr>
              <a:t>la parte m</a:t>
            </a:r>
            <a:r>
              <a:rPr lang="en-US" sz="900">
                <a:solidFill>
                  <a:srgbClr val="000000"/>
                </a:solidFill>
                <a:latin typeface="Times New Roman" pitchFamily="18" charset="0"/>
                <a:cs typeface="Arial" charset="0"/>
                <a:sym typeface="Times New Roman" pitchFamily="18" charset="0"/>
              </a:rPr>
              <a:t>á</a:t>
            </a:r>
            <a:r>
              <a:rPr lang="en-US" sz="900">
                <a:solidFill>
                  <a:srgbClr val="000000"/>
                </a:solidFill>
                <a:cs typeface="Arial" charset="0"/>
                <a:sym typeface="Times New Roman" pitchFamily="18" charset="0"/>
              </a:rPr>
              <a:t>s alta de las paredes, la parte superior de las puertas y sus marcos, y contin</a:t>
            </a:r>
            <a:r>
              <a:rPr lang="en-US" sz="900">
                <a:solidFill>
                  <a:srgbClr val="000000"/>
                </a:solidFill>
                <a:latin typeface="Times New Roman" pitchFamily="18" charset="0"/>
                <a:cs typeface="Arial" charset="0"/>
                <a:sym typeface="Times New Roman" pitchFamily="18" charset="0"/>
              </a:rPr>
              <a:t>ú</a:t>
            </a:r>
            <a:r>
              <a:rPr lang="en-US" sz="900">
                <a:solidFill>
                  <a:srgbClr val="000000"/>
                </a:solidFill>
                <a:cs typeface="Arial" charset="0"/>
                <a:sym typeface="Times New Roman" pitchFamily="18" charset="0"/>
              </a:rPr>
              <a:t>e hasta el piso.</a:t>
            </a:r>
          </a:p>
          <a:p>
            <a:pPr marL="119063" indent="-119063" algn="l">
              <a:spcBef>
                <a:spcPct val="15000"/>
              </a:spcBef>
              <a:buFontTx/>
              <a:buChar char="•"/>
            </a:pPr>
            <a:r>
              <a:rPr lang="en-US" sz="900">
                <a:solidFill>
                  <a:srgbClr val="000000"/>
                </a:solidFill>
                <a:cs typeface="Arial" charset="0"/>
                <a:sym typeface="Times New Roman" pitchFamily="18" charset="0"/>
              </a:rPr>
              <a:t>Aspire minuciosamente los </a:t>
            </a:r>
            <a:r>
              <a:rPr lang="es-ES_tradnl" sz="900">
                <a:solidFill>
                  <a:srgbClr val="000000"/>
                </a:solidFill>
                <a:cs typeface="Arial" charset="0"/>
                <a:sym typeface="Times New Roman" pitchFamily="18" charset="0"/>
              </a:rPr>
              <a:t>dem</a:t>
            </a:r>
            <a:r>
              <a:rPr lang="es-ES_tradnl" sz="900">
                <a:solidFill>
                  <a:srgbClr val="000000"/>
                </a:solidFill>
                <a:latin typeface="Times New Roman" pitchFamily="18" charset="0"/>
                <a:cs typeface="Arial" charset="0"/>
                <a:sym typeface="Times New Roman" pitchFamily="18" charset="0"/>
              </a:rPr>
              <a:t>á</a:t>
            </a:r>
            <a:r>
              <a:rPr lang="es-ES_tradnl" sz="900">
                <a:solidFill>
                  <a:srgbClr val="000000"/>
                </a:solidFill>
                <a:cs typeface="Arial" charset="0"/>
                <a:sym typeface="Times New Roman" pitchFamily="18" charset="0"/>
              </a:rPr>
              <a:t>s </a:t>
            </a:r>
            <a:r>
              <a:rPr lang="en-US" sz="900">
                <a:solidFill>
                  <a:srgbClr val="000000"/>
                </a:solidFill>
                <a:cs typeface="Arial" charset="0"/>
                <a:sym typeface="Times New Roman" pitchFamily="18" charset="0"/>
              </a:rPr>
              <a:t>objetos y superficies del </a:t>
            </a:r>
            <a:r>
              <a:rPr lang="en-US" sz="900">
                <a:solidFill>
                  <a:srgbClr val="000000"/>
                </a:solidFill>
                <a:latin typeface="Times New Roman" pitchFamily="18" charset="0"/>
                <a:cs typeface="Arial" charset="0"/>
                <a:sym typeface="Times New Roman" pitchFamily="18" charset="0"/>
              </a:rPr>
              <a:t>á</a:t>
            </a:r>
            <a:r>
              <a:rPr lang="en-US" sz="900">
                <a:solidFill>
                  <a:srgbClr val="000000"/>
                </a:solidFill>
                <a:cs typeface="Arial" charset="0"/>
                <a:sym typeface="Times New Roman" pitchFamily="18" charset="0"/>
              </a:rPr>
              <a:t>rea de trabajo, como artefactos y muebles. La aspiradora aprobada por HEPA debe estar equipada con una barra sacudidora para </a:t>
            </a:r>
            <a:r>
              <a:rPr lang="es-ES_tradnl" sz="900">
                <a:solidFill>
                  <a:srgbClr val="000000"/>
                </a:solidFill>
                <a:cs typeface="Arial" charset="0"/>
                <a:sym typeface="Times New Roman" pitchFamily="18" charset="0"/>
              </a:rPr>
              <a:t>limpiar </a:t>
            </a:r>
            <a:r>
              <a:rPr lang="en-US" sz="900">
                <a:solidFill>
                  <a:srgbClr val="000000"/>
                </a:solidFill>
                <a:cs typeface="Arial" charset="0"/>
                <a:sym typeface="Times New Roman" pitchFamily="18" charset="0"/>
              </a:rPr>
              <a:t>alfombra</a:t>
            </a:r>
            <a:r>
              <a:rPr lang="es-ES_tradnl" sz="900">
                <a:solidFill>
                  <a:srgbClr val="000000"/>
                </a:solidFill>
                <a:cs typeface="Arial" charset="0"/>
                <a:sym typeface="Times New Roman" pitchFamily="18" charset="0"/>
              </a:rPr>
              <a:t>dos</a:t>
            </a:r>
            <a:r>
              <a:rPr lang="en-US" sz="900">
                <a:solidFill>
                  <a:srgbClr val="000000"/>
                </a:solidFill>
                <a:cs typeface="Arial" charset="0"/>
                <a:sym typeface="Times New Roman" pitchFamily="18" charset="0"/>
              </a:rPr>
              <a:t>.</a:t>
            </a:r>
          </a:p>
          <a:p>
            <a:pPr marL="119063" indent="-119063" algn="l">
              <a:spcBef>
                <a:spcPct val="15000"/>
              </a:spcBef>
              <a:buFontTx/>
              <a:buChar char="•"/>
            </a:pPr>
            <a:r>
              <a:rPr lang="en-US" sz="900">
                <a:solidFill>
                  <a:srgbClr val="000000"/>
                </a:solidFill>
                <a:cs typeface="Arial" charset="0"/>
                <a:sym typeface="Times New Roman" pitchFamily="18" charset="0"/>
              </a:rPr>
              <a:t>Limpie todas las superficies y los objetos que quedaron en el </a:t>
            </a:r>
            <a:r>
              <a:rPr lang="en-US" sz="900">
                <a:solidFill>
                  <a:srgbClr val="000000"/>
                </a:solidFill>
                <a:latin typeface="Times New Roman" pitchFamily="18" charset="0"/>
                <a:cs typeface="Arial" charset="0"/>
                <a:sym typeface="Times New Roman" pitchFamily="18" charset="0"/>
              </a:rPr>
              <a:t>á</a:t>
            </a:r>
            <a:r>
              <a:rPr lang="en-US" sz="900">
                <a:solidFill>
                  <a:srgbClr val="000000"/>
                </a:solidFill>
                <a:cs typeface="Arial" charset="0"/>
                <a:sym typeface="Times New Roman" pitchFamily="18" charset="0"/>
              </a:rPr>
              <a:t>rea de trabajo, excepto las superficies alfombradas o tapizadas, con un pa</a:t>
            </a:r>
            <a:r>
              <a:rPr lang="en-US" sz="900">
                <a:solidFill>
                  <a:srgbClr val="000000"/>
                </a:solidFill>
                <a:latin typeface="Times New Roman" pitchFamily="18" charset="0"/>
                <a:cs typeface="Arial" charset="0"/>
                <a:sym typeface="Times New Roman" pitchFamily="18" charset="0"/>
              </a:rPr>
              <a:t>ñ</a:t>
            </a:r>
            <a:r>
              <a:rPr lang="en-US" sz="900">
                <a:solidFill>
                  <a:srgbClr val="000000"/>
                </a:solidFill>
                <a:cs typeface="Arial" charset="0"/>
                <a:sym typeface="Times New Roman" pitchFamily="18" charset="0"/>
              </a:rPr>
              <a:t>o h</a:t>
            </a:r>
            <a:r>
              <a:rPr lang="en-US" sz="900">
                <a:solidFill>
                  <a:srgbClr val="000000"/>
                </a:solidFill>
                <a:latin typeface="Times New Roman" pitchFamily="18" charset="0"/>
                <a:cs typeface="Arial" charset="0"/>
                <a:sym typeface="Times New Roman" pitchFamily="18" charset="0"/>
              </a:rPr>
              <a:t>ú</a:t>
            </a:r>
            <a:r>
              <a:rPr lang="en-US" sz="900">
                <a:solidFill>
                  <a:srgbClr val="000000"/>
                </a:solidFill>
                <a:cs typeface="Arial" charset="0"/>
                <a:sym typeface="Times New Roman" pitchFamily="18" charset="0"/>
              </a:rPr>
              <a:t>medo.</a:t>
            </a:r>
          </a:p>
          <a:p>
            <a:pPr marL="119063" indent="-119063" algn="l">
              <a:spcBef>
                <a:spcPct val="15000"/>
              </a:spcBef>
            </a:pPr>
            <a:r>
              <a:rPr lang="en-US" sz="1100" b="1">
                <a:solidFill>
                  <a:srgbClr val="000000"/>
                </a:solidFill>
                <a:cs typeface="Times New Roman" pitchFamily="18" charset="0"/>
                <a:sym typeface="Times New Roman" pitchFamily="18" charset="0"/>
              </a:rPr>
              <a:t>Limpie el piso al final</a:t>
            </a:r>
            <a:r>
              <a:rPr lang="en-US" sz="1100">
                <a:solidFill>
                  <a:srgbClr val="000000"/>
                </a:solidFill>
                <a:cs typeface="Times New Roman" pitchFamily="18" charset="0"/>
                <a:sym typeface="Times New Roman" pitchFamily="18" charset="0"/>
              </a:rPr>
              <a:t> </a:t>
            </a:r>
          </a:p>
          <a:p>
            <a:pPr marL="119063" indent="-119063" algn="l">
              <a:spcBef>
                <a:spcPct val="15000"/>
              </a:spcBef>
              <a:buFontTx/>
              <a:buChar char="•"/>
            </a:pPr>
            <a:r>
              <a:rPr lang="en-US" sz="900">
                <a:solidFill>
                  <a:srgbClr val="000000"/>
                </a:solidFill>
                <a:cs typeface="Times New Roman" pitchFamily="18" charset="0"/>
                <a:sym typeface="Times New Roman" pitchFamily="18" charset="0"/>
              </a:rPr>
              <a:t>Limpie con un sistema de limpieza h</a:t>
            </a:r>
            <a:r>
              <a:rPr lang="en-US" sz="900">
                <a:solidFill>
                  <a:srgbClr val="000000"/>
                </a:solidFill>
                <a:latin typeface="Times New Roman" pitchFamily="18" charset="0"/>
                <a:cs typeface="Times New Roman" pitchFamily="18" charset="0"/>
                <a:sym typeface="Times New Roman" pitchFamily="18" charset="0"/>
              </a:rPr>
              <a:t>ú</a:t>
            </a:r>
            <a:r>
              <a:rPr lang="en-US" sz="900">
                <a:solidFill>
                  <a:srgbClr val="000000"/>
                </a:solidFill>
                <a:cs typeface="Times New Roman" pitchFamily="18" charset="0"/>
                <a:sym typeface="Times New Roman" pitchFamily="18" charset="0"/>
              </a:rPr>
              <a:t>medo o con un balde </a:t>
            </a:r>
            <a:r>
              <a:rPr lang="es-ES_tradnl" sz="900">
                <a:solidFill>
                  <a:srgbClr val="000000"/>
                </a:solidFill>
                <a:cs typeface="Times New Roman" pitchFamily="18" charset="0"/>
                <a:sym typeface="Times New Roman" pitchFamily="18" charset="0"/>
              </a:rPr>
              <a:t>de trapeadora de </a:t>
            </a:r>
            <a:r>
              <a:rPr lang="en-US" sz="900">
                <a:solidFill>
                  <a:srgbClr val="000000"/>
                </a:solidFill>
                <a:cs typeface="Times New Roman" pitchFamily="18" charset="0"/>
                <a:sym typeface="Times New Roman" pitchFamily="18" charset="0"/>
              </a:rPr>
              <a:t>dos lados.  </a:t>
            </a:r>
          </a:p>
          <a:p>
            <a:pPr marL="119063" indent="-119063" algn="l">
              <a:spcBef>
                <a:spcPct val="15000"/>
              </a:spcBef>
              <a:buFontTx/>
              <a:buChar char="•"/>
            </a:pPr>
            <a:r>
              <a:rPr lang="en-US" sz="900">
                <a:solidFill>
                  <a:srgbClr val="000000"/>
                </a:solidFill>
                <a:cs typeface="Times New Roman" pitchFamily="18" charset="0"/>
                <a:sym typeface="Times New Roman" pitchFamily="18" charset="0"/>
              </a:rPr>
              <a:t>Limpie completamente el </a:t>
            </a:r>
            <a:r>
              <a:rPr lang="en-US" sz="900">
                <a:solidFill>
                  <a:srgbClr val="000000"/>
                </a:solidFill>
                <a:latin typeface="Times New Roman" pitchFamily="18" charset="0"/>
                <a:cs typeface="Times New Roman" pitchFamily="18" charset="0"/>
                <a:sym typeface="Times New Roman" pitchFamily="18" charset="0"/>
              </a:rPr>
              <a:t>á</a:t>
            </a:r>
            <a:r>
              <a:rPr lang="en-US" sz="900">
                <a:solidFill>
                  <a:srgbClr val="000000"/>
                </a:solidFill>
                <a:cs typeface="Times New Roman" pitchFamily="18" charset="0"/>
                <a:sym typeface="Times New Roman" pitchFamily="18" charset="0"/>
              </a:rPr>
              <a:t>rea de trabajo y el </a:t>
            </a:r>
            <a:r>
              <a:rPr lang="en-US" sz="900">
                <a:solidFill>
                  <a:srgbClr val="000000"/>
                </a:solidFill>
                <a:latin typeface="Times New Roman" pitchFamily="18" charset="0"/>
                <a:cs typeface="Times New Roman" pitchFamily="18" charset="0"/>
                <a:sym typeface="Times New Roman" pitchFamily="18" charset="0"/>
              </a:rPr>
              <a:t>á</a:t>
            </a:r>
            <a:r>
              <a:rPr lang="en-US" sz="900">
                <a:solidFill>
                  <a:srgbClr val="000000"/>
                </a:solidFill>
                <a:cs typeface="Times New Roman" pitchFamily="18" charset="0"/>
                <a:sym typeface="Times New Roman" pitchFamily="18" charset="0"/>
              </a:rPr>
              <a:t>rea ubicada </a:t>
            </a:r>
            <a:r>
              <a:rPr lang="es-ES_tradnl" sz="900">
                <a:solidFill>
                  <a:srgbClr val="000000"/>
                </a:solidFill>
                <a:cs typeface="Times New Roman" pitchFamily="18" charset="0"/>
                <a:sym typeface="Times New Roman" pitchFamily="18" charset="0"/>
              </a:rPr>
              <a:t>hasta </a:t>
            </a:r>
            <a:r>
              <a:rPr lang="en-US" sz="900">
                <a:solidFill>
                  <a:srgbClr val="000000"/>
                </a:solidFill>
                <a:cs typeface="Times New Roman" pitchFamily="18" charset="0"/>
                <a:sym typeface="Times New Roman" pitchFamily="18" charset="0"/>
              </a:rPr>
              <a:t>2 pies del </a:t>
            </a:r>
            <a:r>
              <a:rPr lang="en-US" sz="900">
                <a:solidFill>
                  <a:srgbClr val="000000"/>
                </a:solidFill>
                <a:latin typeface="Times New Roman" pitchFamily="18" charset="0"/>
                <a:cs typeface="Times New Roman" pitchFamily="18" charset="0"/>
                <a:sym typeface="Times New Roman" pitchFamily="18" charset="0"/>
              </a:rPr>
              <a:t>á</a:t>
            </a:r>
            <a:r>
              <a:rPr lang="en-US" sz="900">
                <a:solidFill>
                  <a:srgbClr val="000000"/>
                </a:solidFill>
                <a:cs typeface="Times New Roman" pitchFamily="18" charset="0"/>
                <a:sym typeface="Times New Roman" pitchFamily="18" charset="0"/>
              </a:rPr>
              <a:t>rea de trabajo.</a:t>
            </a:r>
          </a:p>
          <a:p>
            <a:pPr marL="119063" indent="-119063" algn="l">
              <a:spcBef>
                <a:spcPct val="15000"/>
              </a:spcBef>
              <a:buFontTx/>
              <a:buChar char="•"/>
            </a:pPr>
            <a:r>
              <a:rPr lang="en-US" sz="900">
                <a:solidFill>
                  <a:srgbClr val="000000"/>
                </a:solidFill>
                <a:cs typeface="Times New Roman" pitchFamily="18" charset="0"/>
                <a:sym typeface="Times New Roman" pitchFamily="18" charset="0"/>
              </a:rPr>
              <a:t>Si utiliza el sistema de balde de </a:t>
            </a:r>
            <a:r>
              <a:rPr lang="es-ES_tradnl" sz="900">
                <a:solidFill>
                  <a:srgbClr val="000000"/>
                </a:solidFill>
                <a:cs typeface="Times New Roman" pitchFamily="18" charset="0"/>
                <a:sym typeface="Times New Roman" pitchFamily="18" charset="0"/>
              </a:rPr>
              <a:t>trapeadora</a:t>
            </a:r>
            <a:r>
              <a:rPr lang="en-US" sz="900">
                <a:solidFill>
                  <a:srgbClr val="000000"/>
                </a:solidFill>
                <a:cs typeface="Times New Roman" pitchFamily="18" charset="0"/>
                <a:sym typeface="Times New Roman" pitchFamily="18" charset="0"/>
              </a:rPr>
              <a:t> de dos lados, repita el proceso utilizando un</a:t>
            </a:r>
            <a:r>
              <a:rPr lang="es-ES_tradnl" sz="900">
                <a:solidFill>
                  <a:srgbClr val="000000"/>
                </a:solidFill>
                <a:cs typeface="Times New Roman" pitchFamily="18" charset="0"/>
                <a:sym typeface="Times New Roman" pitchFamily="18" charset="0"/>
              </a:rPr>
              <a:t>a</a:t>
            </a:r>
            <a:r>
              <a:rPr lang="en-US" sz="900">
                <a:solidFill>
                  <a:srgbClr val="000000"/>
                </a:solidFill>
                <a:cs typeface="Times New Roman" pitchFamily="18" charset="0"/>
                <a:sym typeface="Times New Roman" pitchFamily="18" charset="0"/>
              </a:rPr>
              <a:t> </a:t>
            </a:r>
            <a:r>
              <a:rPr lang="es-ES_tradnl" sz="900">
                <a:solidFill>
                  <a:srgbClr val="000000"/>
                </a:solidFill>
                <a:cs typeface="Times New Roman" pitchFamily="18" charset="0"/>
                <a:sym typeface="Times New Roman" pitchFamily="18" charset="0"/>
              </a:rPr>
              <a:t>cabeza de trapeadora </a:t>
            </a:r>
            <a:r>
              <a:rPr lang="en-US" sz="900">
                <a:solidFill>
                  <a:srgbClr val="000000"/>
                </a:solidFill>
                <a:cs typeface="Times New Roman" pitchFamily="18" charset="0"/>
                <a:sym typeface="Times New Roman" pitchFamily="18" charset="0"/>
              </a:rPr>
              <a:t>nuev</a:t>
            </a:r>
            <a:r>
              <a:rPr lang="es-ES_tradnl" sz="900">
                <a:solidFill>
                  <a:srgbClr val="000000"/>
                </a:solidFill>
                <a:cs typeface="Times New Roman" pitchFamily="18" charset="0"/>
                <a:sym typeface="Times New Roman" pitchFamily="18" charset="0"/>
              </a:rPr>
              <a:t>a</a:t>
            </a:r>
            <a:r>
              <a:rPr lang="en-US" sz="900">
                <a:solidFill>
                  <a:srgbClr val="000000"/>
                </a:solidFill>
                <a:cs typeface="Times New Roman" pitchFamily="18" charset="0"/>
                <a:sym typeface="Times New Roman" pitchFamily="18" charset="0"/>
              </a:rPr>
              <a:t> y agua limpia. Recuerde, mantenga </a:t>
            </a:r>
            <a:r>
              <a:rPr lang="es-ES_tradnl" sz="900">
                <a:solidFill>
                  <a:srgbClr val="000000"/>
                </a:solidFill>
                <a:cs typeface="Times New Roman" pitchFamily="18" charset="0"/>
                <a:sym typeface="Times New Roman" pitchFamily="18" charset="0"/>
              </a:rPr>
              <a:t>siempre </a:t>
            </a:r>
            <a:r>
              <a:rPr lang="en-US" sz="900">
                <a:solidFill>
                  <a:srgbClr val="000000"/>
                </a:solidFill>
                <a:cs typeface="Times New Roman" pitchFamily="18" charset="0"/>
                <a:sym typeface="Times New Roman" pitchFamily="18" charset="0"/>
              </a:rPr>
              <a:t>un balde para la soluci</a:t>
            </a:r>
            <a:r>
              <a:rPr lang="en-US" sz="900">
                <a:solidFill>
                  <a:srgbClr val="000000"/>
                </a:solidFill>
                <a:latin typeface="Times New Roman" pitchFamily="18" charset="0"/>
                <a:cs typeface="Times New Roman" pitchFamily="18" charset="0"/>
                <a:sym typeface="Times New Roman" pitchFamily="18" charset="0"/>
              </a:rPr>
              <a:t>ó</a:t>
            </a:r>
            <a:r>
              <a:rPr lang="en-US" sz="900">
                <a:solidFill>
                  <a:srgbClr val="000000"/>
                </a:solidFill>
                <a:cs typeface="Times New Roman" pitchFamily="18" charset="0"/>
                <a:sym typeface="Times New Roman" pitchFamily="18" charset="0"/>
              </a:rPr>
              <a:t>n de limpieza y el otro balde para escurrir el pa</a:t>
            </a:r>
            <a:r>
              <a:rPr lang="en-US" sz="900">
                <a:solidFill>
                  <a:srgbClr val="000000"/>
                </a:solidFill>
                <a:latin typeface="Times New Roman" pitchFamily="18" charset="0"/>
                <a:cs typeface="Times New Roman" pitchFamily="18" charset="0"/>
                <a:sym typeface="Times New Roman" pitchFamily="18" charset="0"/>
              </a:rPr>
              <a:t>ñ</a:t>
            </a:r>
            <a:r>
              <a:rPr lang="en-US" sz="900">
                <a:solidFill>
                  <a:srgbClr val="000000"/>
                </a:solidFill>
                <a:cs typeface="Times New Roman" pitchFamily="18" charset="0"/>
                <a:sym typeface="Times New Roman" pitchFamily="18" charset="0"/>
              </a:rPr>
              <a:t>o o l</a:t>
            </a:r>
            <a:r>
              <a:rPr lang="es-ES_tradnl" sz="900">
                <a:solidFill>
                  <a:srgbClr val="000000"/>
                </a:solidFill>
                <a:cs typeface="Times New Roman" pitchFamily="18" charset="0"/>
                <a:sym typeface="Times New Roman" pitchFamily="18" charset="0"/>
              </a:rPr>
              <a:t>a</a:t>
            </a:r>
            <a:r>
              <a:rPr lang="en-US" sz="900">
                <a:solidFill>
                  <a:srgbClr val="000000"/>
                </a:solidFill>
                <a:cs typeface="Times New Roman" pitchFamily="18" charset="0"/>
                <a:sym typeface="Times New Roman" pitchFamily="18" charset="0"/>
              </a:rPr>
              <a:t> cabeza de la </a:t>
            </a:r>
            <a:r>
              <a:rPr lang="es-ES_tradnl" sz="900">
                <a:solidFill>
                  <a:srgbClr val="000000"/>
                </a:solidFill>
                <a:cs typeface="Times New Roman" pitchFamily="18" charset="0"/>
                <a:sym typeface="Times New Roman" pitchFamily="18" charset="0"/>
              </a:rPr>
              <a:t>trapeadora</a:t>
            </a:r>
            <a:r>
              <a:rPr lang="en-US" sz="900">
                <a:solidFill>
                  <a:srgbClr val="000000"/>
                </a:solidFill>
                <a:cs typeface="Times New Roman" pitchFamily="18" charset="0"/>
                <a:sym typeface="Times New Roman" pitchFamily="18" charset="0"/>
              </a:rPr>
              <a:t>. </a:t>
            </a:r>
            <a:r>
              <a:rPr lang="es-ES_tradnl" sz="900">
                <a:solidFill>
                  <a:srgbClr val="000000"/>
                </a:solidFill>
                <a:cs typeface="Times New Roman" pitchFamily="18" charset="0"/>
                <a:sym typeface="Times New Roman" pitchFamily="18" charset="0"/>
              </a:rPr>
              <a:t>No se olvide de </a:t>
            </a:r>
            <a:r>
              <a:rPr lang="en-US" sz="900">
                <a:solidFill>
                  <a:srgbClr val="000000"/>
                </a:solidFill>
                <a:cs typeface="Times New Roman" pitchFamily="18" charset="0"/>
                <a:sym typeface="Times New Roman" pitchFamily="18" charset="0"/>
              </a:rPr>
              <a:t> separadas el agua de limpieza y el agua enjuag</a:t>
            </a:r>
            <a:r>
              <a:rPr lang="es-ES_tradnl" sz="900">
                <a:solidFill>
                  <a:srgbClr val="000000"/>
                </a:solidFill>
                <a:cs typeface="Times New Roman" pitchFamily="18" charset="0"/>
                <a:sym typeface="Times New Roman" pitchFamily="18" charset="0"/>
              </a:rPr>
              <a:t>ar</a:t>
            </a:r>
            <a:r>
              <a:rPr lang="en-US" sz="900">
                <a:solidFill>
                  <a:srgbClr val="000000"/>
                </a:solidFill>
                <a:cs typeface="Times New Roman" pitchFamily="18" charset="0"/>
                <a:sym typeface="Times New Roman" pitchFamily="18" charset="0"/>
              </a:rPr>
              <a:t>. Cambie el agua de enjuag</a:t>
            </a:r>
            <a:r>
              <a:rPr lang="es-ES_tradnl" sz="900">
                <a:solidFill>
                  <a:srgbClr val="000000"/>
                </a:solidFill>
                <a:cs typeface="Times New Roman" pitchFamily="18" charset="0"/>
                <a:sym typeface="Times New Roman" pitchFamily="18" charset="0"/>
              </a:rPr>
              <a:t>ar</a:t>
            </a:r>
            <a:r>
              <a:rPr lang="en-US" sz="900">
                <a:solidFill>
                  <a:srgbClr val="000000"/>
                </a:solidFill>
                <a:cs typeface="Times New Roman" pitchFamily="18" charset="0"/>
                <a:sym typeface="Times New Roman" pitchFamily="18" charset="0"/>
              </a:rPr>
              <a:t> a menudo.</a:t>
            </a:r>
          </a:p>
          <a:p>
            <a:pPr marL="119063" indent="-119063" algn="l">
              <a:spcBef>
                <a:spcPct val="15000"/>
              </a:spcBef>
              <a:buFontTx/>
              <a:buChar char="•"/>
            </a:pPr>
            <a:r>
              <a:rPr lang="en-US" sz="1100" b="1">
                <a:solidFill>
                  <a:srgbClr val="000000"/>
                </a:solidFill>
                <a:cs typeface="Arial" charset="0"/>
                <a:sym typeface="Times New Roman" pitchFamily="18" charset="0"/>
              </a:rPr>
              <a:t>Verifique su trabajo</a:t>
            </a:r>
          </a:p>
          <a:p>
            <a:pPr marL="119063" indent="-119063" algn="l">
              <a:spcBef>
                <a:spcPct val="15000"/>
              </a:spcBef>
              <a:buFontTx/>
              <a:buChar char="•"/>
            </a:pPr>
            <a:r>
              <a:rPr lang="en-US" sz="900">
                <a:solidFill>
                  <a:srgbClr val="000000"/>
                </a:solidFill>
                <a:cs typeface="Arial" charset="0"/>
                <a:sym typeface="Times New Roman" pitchFamily="18" charset="0"/>
              </a:rPr>
              <a:t>Antes de que un renovador certificado inspeccione visualmente el </a:t>
            </a:r>
            <a:r>
              <a:rPr lang="en-US" sz="900">
                <a:solidFill>
                  <a:srgbClr val="000000"/>
                </a:solidFill>
                <a:latin typeface="Times New Roman" pitchFamily="18" charset="0"/>
                <a:cs typeface="Arial" charset="0"/>
                <a:sym typeface="Times New Roman" pitchFamily="18" charset="0"/>
              </a:rPr>
              <a:t>á</a:t>
            </a:r>
            <a:r>
              <a:rPr lang="en-US" sz="900">
                <a:solidFill>
                  <a:srgbClr val="000000"/>
                </a:solidFill>
                <a:cs typeface="Arial" charset="0"/>
                <a:sym typeface="Times New Roman" pitchFamily="18" charset="0"/>
              </a:rPr>
              <a:t>rea de trabajo, verifique su trabajo para determinar la presencia de polvo, escombros o residuos. En caso de que a</a:t>
            </a:r>
            <a:r>
              <a:rPr lang="en-US" sz="900">
                <a:solidFill>
                  <a:srgbClr val="000000"/>
                </a:solidFill>
                <a:latin typeface="Times New Roman" pitchFamily="18" charset="0"/>
                <a:cs typeface="Arial" charset="0"/>
                <a:sym typeface="Times New Roman" pitchFamily="18" charset="0"/>
              </a:rPr>
              <a:t>ú</a:t>
            </a:r>
            <a:r>
              <a:rPr lang="en-US" sz="900">
                <a:solidFill>
                  <a:srgbClr val="000000"/>
                </a:solidFill>
                <a:cs typeface="Arial" charset="0"/>
                <a:sym typeface="Times New Roman" pitchFamily="18" charset="0"/>
              </a:rPr>
              <a:t>n haya polvo, escombros o residuos, estas condiciones deben corregirse antes de que se realice la inspecci</a:t>
            </a:r>
            <a:r>
              <a:rPr lang="en-US" sz="900">
                <a:solidFill>
                  <a:srgbClr val="000000"/>
                </a:solidFill>
                <a:latin typeface="Times New Roman" pitchFamily="18" charset="0"/>
                <a:cs typeface="Arial" charset="0"/>
                <a:sym typeface="Times New Roman" pitchFamily="18" charset="0"/>
              </a:rPr>
              <a:t>ó</a:t>
            </a:r>
            <a:r>
              <a:rPr lang="en-US" sz="900">
                <a:solidFill>
                  <a:srgbClr val="000000"/>
                </a:solidFill>
                <a:cs typeface="Arial" charset="0"/>
                <a:sym typeface="Times New Roman" pitchFamily="18" charset="0"/>
              </a:rPr>
              <a:t>n visual. </a:t>
            </a:r>
          </a:p>
        </p:txBody>
      </p:sp>
    </p:spTree>
    <p:extLst>
      <p:ext uri="{BB962C8B-B14F-4D97-AF65-F5344CB8AC3E}">
        <p14:creationId xmlns:p14="http://schemas.microsoft.com/office/powerpoint/2010/main" val="4210124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s-ES_tradnl" smtClean="0">
                <a:latin typeface="Arial" charset="0"/>
              </a:rPr>
              <a:t>Prácticas seguras para trabajar con el plomo</a:t>
            </a:r>
            <a:r>
              <a:rPr lang="en-US" smtClean="0">
                <a:latin typeface="Arial" charset="0"/>
              </a:rPr>
              <a:t> en labores de renovación, reparación y pintura</a:t>
            </a:r>
          </a:p>
        </p:txBody>
      </p:sp>
      <p:sp>
        <p:nvSpPr>
          <p:cNvPr id="13315" name="Rectangle 7"/>
          <p:cNvSpPr>
            <a:spLocks noGrp="1" noChangeArrowheads="1"/>
          </p:cNvSpPr>
          <p:nvPr>
            <p:ph type="sldNum" sz="quarter" idx="5"/>
          </p:nvPr>
        </p:nvSpPr>
        <p:spPr>
          <a:noFill/>
        </p:spPr>
        <p:txBody>
          <a:bodyPr/>
          <a:lstStyle/>
          <a:p>
            <a:r>
              <a:rPr lang="en-US" smtClean="0">
                <a:latin typeface="Arial" charset="0"/>
              </a:rPr>
              <a:t>1-</a:t>
            </a:r>
            <a:fld id="{E36A6C8B-9AD3-4700-BFF3-A7A524EA6CA3}" type="slidenum">
              <a:rPr lang="en-US" smtClean="0">
                <a:latin typeface="Arial" charset="0"/>
              </a:rPr>
              <a:pPr/>
              <a:t>7</a:t>
            </a:fld>
            <a:endParaRPr lang="en-US" smtClean="0">
              <a:latin typeface="Arial" charset="0"/>
            </a:endParaRPr>
          </a:p>
        </p:txBody>
      </p:sp>
      <p:sp>
        <p:nvSpPr>
          <p:cNvPr id="13316" name="Rectangle 8"/>
          <p:cNvSpPr>
            <a:spLocks noGrp="1" noChangeArrowheads="1"/>
          </p:cNvSpPr>
          <p:nvPr>
            <p:ph type="dt" sz="quarter" idx="1"/>
          </p:nvPr>
        </p:nvSpPr>
        <p:spPr>
          <a:noFill/>
        </p:spPr>
        <p:txBody>
          <a:bodyPr/>
          <a:lstStyle/>
          <a:p>
            <a:r>
              <a:rPr lang="en-US" smtClean="0">
                <a:latin typeface="Arial" charset="0"/>
              </a:rPr>
              <a:t>Octubre de 2011</a:t>
            </a:r>
          </a:p>
        </p:txBody>
      </p:sp>
      <p:sp>
        <p:nvSpPr>
          <p:cNvPr id="13317" name="Rectangle 2"/>
          <p:cNvSpPr>
            <a:spLocks noGrp="1" noRot="1" noChangeAspect="1" noChangeArrowheads="1" noTextEdit="1"/>
          </p:cNvSpPr>
          <p:nvPr>
            <p:ph type="sldImg"/>
          </p:nvPr>
        </p:nvSpPr>
        <p:spPr>
          <a:xfrm>
            <a:off x="1219200" y="609600"/>
            <a:ext cx="4648200" cy="3486150"/>
          </a:xfrm>
          <a:ln/>
        </p:spPr>
      </p:sp>
      <p:sp>
        <p:nvSpPr>
          <p:cNvPr id="13318" name="Rectangle 3"/>
          <p:cNvSpPr>
            <a:spLocks noGrp="1" noChangeArrowheads="1"/>
          </p:cNvSpPr>
          <p:nvPr>
            <p:ph type="body" idx="1"/>
          </p:nvPr>
        </p:nvSpPr>
        <p:spPr>
          <a:xfrm>
            <a:off x="803275" y="4205288"/>
            <a:ext cx="5292725" cy="4795837"/>
          </a:xfrm>
          <a:noFill/>
          <a:ln/>
        </p:spPr>
        <p:txBody>
          <a:bodyPr/>
          <a:lstStyle/>
          <a:p>
            <a:pPr>
              <a:spcBef>
                <a:spcPct val="0"/>
              </a:spcBef>
            </a:pPr>
            <a:r>
              <a:rPr lang="en-US" b="1" smtClean="0">
                <a:solidFill>
                  <a:srgbClr val="000000"/>
                </a:solidFill>
                <a:latin typeface="Arial" charset="0"/>
                <a:cs typeface="Times New Roman" pitchFamily="18" charset="0"/>
                <a:sym typeface="Times New Roman" pitchFamily="18" charset="0"/>
              </a:rPr>
              <a:t>Las normas federales definen la pintura a base de plomo.</a:t>
            </a:r>
          </a:p>
          <a:p>
            <a:pPr marL="228600" lvl="1" indent="-114300">
              <a:spcBef>
                <a:spcPct val="0"/>
              </a:spcBef>
              <a:buFontTx/>
              <a:buChar char="•"/>
            </a:pPr>
            <a:r>
              <a:rPr lang="en-US" sz="900" u="sng" smtClean="0">
                <a:solidFill>
                  <a:srgbClr val="000000"/>
                </a:solidFill>
                <a:latin typeface="Arial" charset="0"/>
                <a:cs typeface="Times New Roman" pitchFamily="18" charset="0"/>
                <a:sym typeface="Times New Roman" pitchFamily="18" charset="0"/>
              </a:rPr>
              <a:t>La pintura a base de plomo</a:t>
            </a:r>
            <a:r>
              <a:rPr lang="en-US" sz="900" smtClean="0">
                <a:solidFill>
                  <a:srgbClr val="000000"/>
                </a:solidFill>
                <a:latin typeface="Arial" charset="0"/>
                <a:cs typeface="Times New Roman" pitchFamily="18" charset="0"/>
                <a:sym typeface="Times New Roman" pitchFamily="18" charset="0"/>
              </a:rPr>
              <a:t> es cualquier </a:t>
            </a:r>
            <a:r>
              <a:rPr lang="en-US" sz="900" smtClean="0">
                <a:solidFill>
                  <a:srgbClr val="000000"/>
                </a:solidFill>
                <a:latin typeface="Arial" charset="0"/>
                <a:cs typeface="Times New Roman" pitchFamily="18" charset="0"/>
                <a:sym typeface="WP MathA" pitchFamily="2" charset="2"/>
              </a:rPr>
              <a:t>pintura o revestimiento de superficie que contenga plomo igual a 1.0 miligramo</a:t>
            </a:r>
            <a:r>
              <a:rPr lang="es-ES_tradnl" sz="900" smtClean="0">
                <a:solidFill>
                  <a:srgbClr val="000000"/>
                </a:solidFill>
                <a:latin typeface="Arial" charset="0"/>
                <a:cs typeface="Times New Roman" pitchFamily="18" charset="0"/>
                <a:sym typeface="WP MathA" pitchFamily="2" charset="2"/>
              </a:rPr>
              <a:t>s</a:t>
            </a:r>
            <a:r>
              <a:rPr lang="en-US" sz="900" smtClean="0">
                <a:solidFill>
                  <a:srgbClr val="000000"/>
                </a:solidFill>
                <a:latin typeface="Arial" charset="0"/>
                <a:cs typeface="Times New Roman" pitchFamily="18" charset="0"/>
                <a:sym typeface="WP MathA" pitchFamily="2" charset="2"/>
              </a:rPr>
              <a:t> por cent</a:t>
            </a:r>
            <a:r>
              <a:rPr lang="en-US" sz="900" smtClean="0">
                <a:solidFill>
                  <a:srgbClr val="000000"/>
                </a:solidFill>
                <a:latin typeface="Times New Roman" pitchFamily="18" charset="0"/>
                <a:cs typeface="Times New Roman" pitchFamily="18" charset="0"/>
                <a:sym typeface="WP MathA" pitchFamily="2" charset="2"/>
              </a:rPr>
              <a:t>í</a:t>
            </a:r>
            <a:r>
              <a:rPr lang="en-US" sz="900" smtClean="0">
                <a:solidFill>
                  <a:srgbClr val="000000"/>
                </a:solidFill>
                <a:latin typeface="Arial" charset="0"/>
                <a:cs typeface="Times New Roman" pitchFamily="18" charset="0"/>
                <a:sym typeface="WP MathA" pitchFamily="2" charset="2"/>
              </a:rPr>
              <a:t>metro cuadrado, o en exceso de esta medida, o un porcentaje mayor que </a:t>
            </a:r>
            <a:r>
              <a:rPr lang="es-ES_tradnl" sz="900" smtClean="0">
                <a:solidFill>
                  <a:srgbClr val="000000"/>
                </a:solidFill>
                <a:latin typeface="Arial" charset="0"/>
                <a:cs typeface="Times New Roman" pitchFamily="18" charset="0"/>
                <a:sym typeface="WP MathA" pitchFamily="2" charset="2"/>
              </a:rPr>
              <a:t>el </a:t>
            </a:r>
            <a:r>
              <a:rPr lang="en-US" sz="900" smtClean="0">
                <a:solidFill>
                  <a:srgbClr val="000000"/>
                </a:solidFill>
                <a:latin typeface="Arial" charset="0"/>
                <a:cs typeface="Times New Roman" pitchFamily="18" charset="0"/>
                <a:sym typeface="WP MathA" pitchFamily="2" charset="2"/>
              </a:rPr>
              <a:t>0.5 por peso. </a:t>
            </a:r>
          </a:p>
          <a:p>
            <a:pPr marL="228600" lvl="1" indent="-114300">
              <a:spcBef>
                <a:spcPct val="0"/>
              </a:spcBef>
              <a:buFontTx/>
              <a:buChar char="•"/>
            </a:pPr>
            <a:r>
              <a:rPr lang="en-US" sz="900" smtClean="0">
                <a:solidFill>
                  <a:srgbClr val="000000"/>
                </a:solidFill>
                <a:latin typeface="Arial" charset="0"/>
                <a:cs typeface="Times New Roman" pitchFamily="18" charset="0"/>
                <a:sym typeface="WP MathA" pitchFamily="2" charset="2"/>
              </a:rPr>
              <a:t>La pintura con concentraciones de plomo menores que la definici</a:t>
            </a:r>
            <a:r>
              <a:rPr lang="en-US" sz="900" smtClean="0">
                <a:solidFill>
                  <a:srgbClr val="000000"/>
                </a:solidFill>
                <a:latin typeface="Times New Roman" pitchFamily="18" charset="0"/>
                <a:cs typeface="Times New Roman" pitchFamily="18" charset="0"/>
                <a:sym typeface="WP MathA" pitchFamily="2" charset="2"/>
              </a:rPr>
              <a:t>ó</a:t>
            </a:r>
            <a:r>
              <a:rPr lang="en-US" sz="900" smtClean="0">
                <a:solidFill>
                  <a:srgbClr val="000000"/>
                </a:solidFill>
                <a:latin typeface="Arial" charset="0"/>
                <a:cs typeface="Times New Roman" pitchFamily="18" charset="0"/>
                <a:sym typeface="WP MathA" pitchFamily="2" charset="2"/>
              </a:rPr>
              <a:t>n antes mencionada, tambi</a:t>
            </a:r>
            <a:r>
              <a:rPr lang="en-US" sz="900" smtClean="0">
                <a:solidFill>
                  <a:srgbClr val="000000"/>
                </a:solidFill>
                <a:latin typeface="Times New Roman" pitchFamily="18" charset="0"/>
                <a:cs typeface="Times New Roman" pitchFamily="18" charset="0"/>
                <a:sym typeface="WP MathA" pitchFamily="2" charset="2"/>
              </a:rPr>
              <a:t>é</a:t>
            </a:r>
            <a:r>
              <a:rPr lang="en-US" sz="900" smtClean="0">
                <a:solidFill>
                  <a:srgbClr val="000000"/>
                </a:solidFill>
                <a:latin typeface="Arial" charset="0"/>
                <a:cs typeface="Times New Roman" pitchFamily="18" charset="0"/>
                <a:sym typeface="WP MathA" pitchFamily="2" charset="2"/>
              </a:rPr>
              <a:t>n puede provocar problemas para la salud. Incluso la pintura con una peque</a:t>
            </a:r>
            <a:r>
              <a:rPr lang="en-US" sz="900" smtClean="0">
                <a:solidFill>
                  <a:srgbClr val="000000"/>
                </a:solidFill>
                <a:latin typeface="Times New Roman" pitchFamily="18" charset="0"/>
                <a:cs typeface="Times New Roman" pitchFamily="18" charset="0"/>
                <a:sym typeface="WP MathA" pitchFamily="2" charset="2"/>
              </a:rPr>
              <a:t>ñ</a:t>
            </a:r>
            <a:r>
              <a:rPr lang="en-US" sz="900" smtClean="0">
                <a:solidFill>
                  <a:srgbClr val="000000"/>
                </a:solidFill>
                <a:latin typeface="Arial" charset="0"/>
                <a:cs typeface="Times New Roman" pitchFamily="18" charset="0"/>
                <a:sym typeface="WP MathA" pitchFamily="2" charset="2"/>
              </a:rPr>
              <a:t>a cantidad de plomo puede constituir gran parte del polvo en el aire o que est</a:t>
            </a:r>
            <a:r>
              <a:rPr lang="en-US" sz="900" smtClean="0">
                <a:solidFill>
                  <a:srgbClr val="000000"/>
                </a:solidFill>
                <a:latin typeface="Times New Roman" pitchFamily="18" charset="0"/>
                <a:cs typeface="Times New Roman" pitchFamily="18" charset="0"/>
                <a:sym typeface="WP MathA" pitchFamily="2" charset="2"/>
              </a:rPr>
              <a:t>á</a:t>
            </a:r>
            <a:r>
              <a:rPr lang="en-US" sz="900" smtClean="0">
                <a:solidFill>
                  <a:srgbClr val="000000"/>
                </a:solidFill>
                <a:latin typeface="Arial" charset="0"/>
                <a:cs typeface="Times New Roman" pitchFamily="18" charset="0"/>
                <a:sym typeface="WP MathA" pitchFamily="2" charset="2"/>
              </a:rPr>
              <a:t> </a:t>
            </a:r>
            <a:r>
              <a:rPr lang="es-ES_tradnl" sz="900" smtClean="0">
                <a:solidFill>
                  <a:srgbClr val="000000"/>
                </a:solidFill>
                <a:latin typeface="Arial" charset="0"/>
                <a:cs typeface="Times New Roman" pitchFamily="18" charset="0"/>
                <a:sym typeface="WP MathA" pitchFamily="2" charset="2"/>
              </a:rPr>
              <a:t>depositado</a:t>
            </a:r>
            <a:r>
              <a:rPr lang="en-US" sz="900" smtClean="0">
                <a:solidFill>
                  <a:srgbClr val="000000"/>
                </a:solidFill>
                <a:latin typeface="Arial" charset="0"/>
                <a:cs typeface="Times New Roman" pitchFamily="18" charset="0"/>
                <a:sym typeface="WP MathA" pitchFamily="2" charset="2"/>
              </a:rPr>
              <a:t>.</a:t>
            </a:r>
          </a:p>
          <a:p>
            <a:pPr marL="228600" lvl="1" indent="-114300">
              <a:spcBef>
                <a:spcPct val="0"/>
              </a:spcBef>
              <a:buFontTx/>
              <a:buChar char="•"/>
            </a:pPr>
            <a:r>
              <a:rPr lang="en-US" sz="900" smtClean="0">
                <a:solidFill>
                  <a:srgbClr val="000000"/>
                </a:solidFill>
                <a:latin typeface="Arial" charset="0"/>
                <a:cs typeface="Times New Roman" pitchFamily="18" charset="0"/>
                <a:sym typeface="WP MathA" pitchFamily="2" charset="2"/>
              </a:rPr>
              <a:t>En el m</a:t>
            </a:r>
            <a:r>
              <a:rPr lang="en-US" sz="900" smtClean="0">
                <a:solidFill>
                  <a:srgbClr val="000000"/>
                </a:solidFill>
                <a:latin typeface="Times New Roman" pitchFamily="18" charset="0"/>
                <a:cs typeface="Times New Roman" pitchFamily="18" charset="0"/>
                <a:sym typeface="WP MathA" pitchFamily="2" charset="2"/>
              </a:rPr>
              <a:t>ó</a:t>
            </a:r>
            <a:r>
              <a:rPr lang="en-US" sz="900" smtClean="0">
                <a:solidFill>
                  <a:srgbClr val="000000"/>
                </a:solidFill>
                <a:latin typeface="Arial" charset="0"/>
                <a:cs typeface="Times New Roman" pitchFamily="18" charset="0"/>
                <a:sym typeface="WP MathA" pitchFamily="2" charset="2"/>
              </a:rPr>
              <a:t>dulo 3 se proporciona informaci</a:t>
            </a:r>
            <a:r>
              <a:rPr lang="en-US" sz="900" smtClean="0">
                <a:solidFill>
                  <a:srgbClr val="000000"/>
                </a:solidFill>
                <a:latin typeface="Times New Roman" pitchFamily="18" charset="0"/>
                <a:cs typeface="Times New Roman" pitchFamily="18" charset="0"/>
                <a:sym typeface="WP MathA" pitchFamily="2" charset="2"/>
              </a:rPr>
              <a:t>ó</a:t>
            </a:r>
            <a:r>
              <a:rPr lang="en-US" sz="900" smtClean="0">
                <a:solidFill>
                  <a:srgbClr val="000000"/>
                </a:solidFill>
                <a:latin typeface="Arial" charset="0"/>
                <a:cs typeface="Times New Roman" pitchFamily="18" charset="0"/>
                <a:sym typeface="WP MathA" pitchFamily="2" charset="2"/>
              </a:rPr>
              <a:t>n sobre la forma de determinar si una propiedad contiene pintura a base de plomo.</a:t>
            </a:r>
          </a:p>
          <a:p>
            <a:pPr>
              <a:spcBef>
                <a:spcPct val="0"/>
              </a:spcBef>
            </a:pPr>
            <a:endParaRPr lang="en-US" sz="900" smtClean="0">
              <a:solidFill>
                <a:srgbClr val="000000"/>
              </a:solidFill>
              <a:latin typeface="Arial" charset="0"/>
              <a:cs typeface="Times New Roman" pitchFamily="18" charset="0"/>
              <a:sym typeface="WP MathA" pitchFamily="2" charset="2"/>
            </a:endParaRPr>
          </a:p>
          <a:p>
            <a:pPr>
              <a:spcBef>
                <a:spcPct val="0"/>
              </a:spcBef>
            </a:pPr>
            <a:r>
              <a:rPr lang="en-US" b="1" smtClean="0">
                <a:solidFill>
                  <a:srgbClr val="000000"/>
                </a:solidFill>
                <a:latin typeface="Arial" charset="0"/>
                <a:cs typeface="Times New Roman" pitchFamily="18" charset="0"/>
                <a:sym typeface="WP MathA" pitchFamily="2" charset="2"/>
              </a:rPr>
              <a:t>Algunos estados y localidades norman la pintura fijando concentraciones de plomo menores.</a:t>
            </a:r>
          </a:p>
          <a:p>
            <a:pPr marL="228600" lvl="1" indent="-114300">
              <a:spcBef>
                <a:spcPct val="0"/>
              </a:spcBef>
              <a:buFontTx/>
              <a:buChar char="•"/>
            </a:pPr>
            <a:r>
              <a:rPr lang="en-US" sz="900" smtClean="0">
                <a:solidFill>
                  <a:srgbClr val="000000"/>
                </a:solidFill>
                <a:latin typeface="Arial" charset="0"/>
                <a:cs typeface="Times New Roman" pitchFamily="18" charset="0"/>
                <a:sym typeface="Times New Roman" pitchFamily="18" charset="0"/>
              </a:rPr>
              <a:t>Debe verificar si los departamentos de salud estatales y locales cuentan con requisitos m</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latin typeface="Arial" charset="0"/>
                <a:cs typeface="Times New Roman" pitchFamily="18" charset="0"/>
                <a:sym typeface="Times New Roman" pitchFamily="18" charset="0"/>
              </a:rPr>
              <a:t>s estrictos que los requisitos federales. </a:t>
            </a:r>
          </a:p>
          <a:p>
            <a:pPr>
              <a:spcBef>
                <a:spcPct val="0"/>
              </a:spcBef>
            </a:pPr>
            <a:endParaRPr lang="en-US" sz="900" smtClean="0">
              <a:solidFill>
                <a:srgbClr val="000000"/>
              </a:solidFill>
              <a:latin typeface="Arial" charset="0"/>
              <a:cs typeface="Times New Roman" pitchFamily="18" charset="0"/>
              <a:sym typeface="Times New Roman" pitchFamily="18" charset="0"/>
            </a:endParaRPr>
          </a:p>
          <a:p>
            <a:pPr>
              <a:spcBef>
                <a:spcPct val="0"/>
              </a:spcBef>
            </a:pPr>
            <a:r>
              <a:rPr lang="en-US" b="1" smtClean="0">
                <a:solidFill>
                  <a:srgbClr val="000000"/>
                </a:solidFill>
                <a:latin typeface="Times New Roman" pitchFamily="18" charset="0"/>
                <a:cs typeface="Times New Roman" pitchFamily="18" charset="0"/>
                <a:sym typeface="Times New Roman" pitchFamily="18" charset="0"/>
              </a:rPr>
              <a:t>¿</a:t>
            </a:r>
            <a:r>
              <a:rPr lang="en-US" b="1" smtClean="0">
                <a:solidFill>
                  <a:srgbClr val="000000"/>
                </a:solidFill>
                <a:latin typeface="Arial" charset="0"/>
                <a:cs typeface="Times New Roman" pitchFamily="18" charset="0"/>
                <a:sym typeface="Times New Roman" pitchFamily="18" charset="0"/>
              </a:rPr>
              <a:t>Por qu</a:t>
            </a:r>
            <a:r>
              <a:rPr lang="en-US" b="1" smtClean="0">
                <a:solidFill>
                  <a:srgbClr val="000000"/>
                </a:solidFill>
                <a:latin typeface="Times New Roman" pitchFamily="18" charset="0"/>
                <a:cs typeface="Times New Roman" pitchFamily="18" charset="0"/>
                <a:sym typeface="Times New Roman" pitchFamily="18" charset="0"/>
              </a:rPr>
              <a:t>é</a:t>
            </a:r>
            <a:r>
              <a:rPr lang="en-US" b="1" smtClean="0">
                <a:solidFill>
                  <a:srgbClr val="000000"/>
                </a:solidFill>
                <a:latin typeface="Arial" charset="0"/>
                <a:cs typeface="Times New Roman" pitchFamily="18" charset="0"/>
                <a:sym typeface="Times New Roman" pitchFamily="18" charset="0"/>
              </a:rPr>
              <a:t> se </a:t>
            </a:r>
            <a:r>
              <a:rPr lang="es-ES_tradnl" b="1" smtClean="0">
                <a:solidFill>
                  <a:srgbClr val="000000"/>
                </a:solidFill>
                <a:latin typeface="Arial" charset="0"/>
                <a:cs typeface="Times New Roman" pitchFamily="18" charset="0"/>
                <a:sym typeface="Times New Roman" pitchFamily="18" charset="0"/>
              </a:rPr>
              <a:t>a</a:t>
            </a:r>
            <a:r>
              <a:rPr lang="es-ES_tradnl" b="1" smtClean="0">
                <a:solidFill>
                  <a:srgbClr val="000000"/>
                </a:solidFill>
                <a:latin typeface="Times New Roman" pitchFamily="18" charset="0"/>
                <a:cs typeface="Times New Roman" pitchFamily="18" charset="0"/>
                <a:sym typeface="Times New Roman" pitchFamily="18" charset="0"/>
              </a:rPr>
              <a:t>ñ</a:t>
            </a:r>
            <a:r>
              <a:rPr lang="es-ES_tradnl" b="1" smtClean="0">
                <a:solidFill>
                  <a:srgbClr val="000000"/>
                </a:solidFill>
                <a:latin typeface="Arial" charset="0"/>
                <a:cs typeface="Times New Roman" pitchFamily="18" charset="0"/>
                <a:sym typeface="Times New Roman" pitchFamily="18" charset="0"/>
              </a:rPr>
              <a:t>ad</a:t>
            </a:r>
            <a:r>
              <a:rPr lang="es-ES_tradnl" b="1" smtClean="0">
                <a:solidFill>
                  <a:srgbClr val="000000"/>
                </a:solidFill>
                <a:latin typeface="Times New Roman" pitchFamily="18" charset="0"/>
                <a:cs typeface="Times New Roman" pitchFamily="18" charset="0"/>
                <a:sym typeface="Times New Roman" pitchFamily="18" charset="0"/>
              </a:rPr>
              <a:t>í</a:t>
            </a:r>
            <a:r>
              <a:rPr lang="es-ES_tradnl" b="1" smtClean="0">
                <a:solidFill>
                  <a:srgbClr val="000000"/>
                </a:solidFill>
                <a:latin typeface="Arial" charset="0"/>
                <a:cs typeface="Times New Roman" pitchFamily="18" charset="0"/>
                <a:sym typeface="Times New Roman" pitchFamily="18" charset="0"/>
              </a:rPr>
              <a:t>a</a:t>
            </a:r>
            <a:r>
              <a:rPr lang="en-US" b="1" smtClean="0">
                <a:solidFill>
                  <a:srgbClr val="000000"/>
                </a:solidFill>
                <a:latin typeface="Arial" charset="0"/>
                <a:cs typeface="Times New Roman" pitchFamily="18" charset="0"/>
                <a:sym typeface="Times New Roman" pitchFamily="18" charset="0"/>
              </a:rPr>
              <a:t> plomo </a:t>
            </a:r>
            <a:r>
              <a:rPr lang="es-ES_tradnl" b="1" smtClean="0">
                <a:solidFill>
                  <a:srgbClr val="000000"/>
                </a:solidFill>
                <a:latin typeface="Arial" charset="0"/>
                <a:cs typeface="Times New Roman" pitchFamily="18" charset="0"/>
                <a:sym typeface="Times New Roman" pitchFamily="18" charset="0"/>
              </a:rPr>
              <a:t>a</a:t>
            </a:r>
            <a:r>
              <a:rPr lang="en-US" b="1" smtClean="0">
                <a:solidFill>
                  <a:srgbClr val="000000"/>
                </a:solidFill>
                <a:latin typeface="Arial" charset="0"/>
                <a:cs typeface="Times New Roman" pitchFamily="18" charset="0"/>
                <a:sym typeface="Times New Roman" pitchFamily="18" charset="0"/>
              </a:rPr>
              <a:t> la pintura?</a:t>
            </a:r>
          </a:p>
          <a:p>
            <a:pPr marL="228600" lvl="1" indent="-114300">
              <a:spcBef>
                <a:spcPct val="0"/>
              </a:spcBef>
              <a:buFontTx/>
              <a:buChar char="•"/>
            </a:pPr>
            <a:r>
              <a:rPr lang="en-US" sz="900" smtClean="0">
                <a:solidFill>
                  <a:srgbClr val="000000"/>
                </a:solidFill>
                <a:latin typeface="Arial" charset="0"/>
                <a:cs typeface="Times New Roman" pitchFamily="18" charset="0"/>
                <a:sym typeface="Times New Roman" pitchFamily="18" charset="0"/>
              </a:rPr>
              <a:t>El plomo se </a:t>
            </a:r>
            <a:r>
              <a:rPr lang="es-ES_tradnl" sz="900" smtClean="0">
                <a:solidFill>
                  <a:srgbClr val="000000"/>
                </a:solidFill>
                <a:latin typeface="Arial" charset="0"/>
                <a:cs typeface="Times New Roman" pitchFamily="18" charset="0"/>
                <a:sym typeface="Times New Roman" pitchFamily="18" charset="0"/>
              </a:rPr>
              <a:t>a</a:t>
            </a:r>
            <a:r>
              <a:rPr lang="es-ES_tradnl" sz="900" smtClean="0">
                <a:solidFill>
                  <a:srgbClr val="000000"/>
                </a:solidFill>
                <a:latin typeface="Times New Roman" pitchFamily="18" charset="0"/>
                <a:cs typeface="Times New Roman" pitchFamily="18" charset="0"/>
                <a:sym typeface="Times New Roman" pitchFamily="18" charset="0"/>
              </a:rPr>
              <a:t>ñ</a:t>
            </a:r>
            <a:r>
              <a:rPr lang="es-ES_tradnl" sz="900" smtClean="0">
                <a:solidFill>
                  <a:srgbClr val="000000"/>
                </a:solidFill>
                <a:latin typeface="Arial" charset="0"/>
                <a:cs typeface="Times New Roman" pitchFamily="18" charset="0"/>
                <a:sym typeface="Times New Roman" pitchFamily="18" charset="0"/>
              </a:rPr>
              <a:t>ad</a:t>
            </a:r>
            <a:r>
              <a:rPr lang="es-ES_tradnl" sz="900" smtClean="0">
                <a:solidFill>
                  <a:srgbClr val="000000"/>
                </a:solidFill>
                <a:latin typeface="Times New Roman" pitchFamily="18" charset="0"/>
                <a:cs typeface="Times New Roman" pitchFamily="18" charset="0"/>
                <a:sym typeface="Times New Roman" pitchFamily="18" charset="0"/>
              </a:rPr>
              <a:t>í</a:t>
            </a:r>
            <a:r>
              <a:rPr lang="es-ES_tradnl" sz="900" smtClean="0">
                <a:solidFill>
                  <a:srgbClr val="000000"/>
                </a:solidFill>
                <a:latin typeface="Arial" charset="0"/>
                <a:cs typeface="Times New Roman" pitchFamily="18" charset="0"/>
                <a:sym typeface="Times New Roman" pitchFamily="18" charset="0"/>
              </a:rPr>
              <a:t>a </a:t>
            </a:r>
            <a:r>
              <a:rPr lang="en-US" sz="900" smtClean="0">
                <a:solidFill>
                  <a:srgbClr val="000000"/>
                </a:solidFill>
                <a:latin typeface="Arial" charset="0"/>
                <a:cs typeface="Times New Roman" pitchFamily="18" charset="0"/>
                <a:sym typeface="Times New Roman" pitchFamily="18" charset="0"/>
              </a:rPr>
              <a:t>para mejorar el color y la durabilidad.</a:t>
            </a:r>
          </a:p>
          <a:p>
            <a:pPr marL="228600" lvl="1" indent="-114300">
              <a:spcBef>
                <a:spcPct val="0"/>
              </a:spcBef>
              <a:buFontTx/>
              <a:buChar char="•"/>
            </a:pPr>
            <a:r>
              <a:rPr lang="en-US" sz="900" smtClean="0">
                <a:solidFill>
                  <a:srgbClr val="000000"/>
                </a:solidFill>
                <a:latin typeface="Arial" charset="0"/>
                <a:cs typeface="Times New Roman" pitchFamily="18" charset="0"/>
                <a:sym typeface="Times New Roman" pitchFamily="18" charset="0"/>
              </a:rPr>
              <a:t>Tambi</a:t>
            </a:r>
            <a:r>
              <a:rPr lang="en-US" sz="900" smtClean="0">
                <a:solidFill>
                  <a:srgbClr val="000000"/>
                </a:solidFill>
                <a:latin typeface="Times New Roman" pitchFamily="18" charset="0"/>
                <a:cs typeface="Times New Roman" pitchFamily="18" charset="0"/>
                <a:sym typeface="Times New Roman" pitchFamily="18" charset="0"/>
              </a:rPr>
              <a:t>é</a:t>
            </a:r>
            <a:r>
              <a:rPr lang="en-US" sz="900" smtClean="0">
                <a:solidFill>
                  <a:srgbClr val="000000"/>
                </a:solidFill>
                <a:latin typeface="Arial" charset="0"/>
                <a:cs typeface="Times New Roman" pitchFamily="18" charset="0"/>
                <a:sym typeface="Times New Roman" pitchFamily="18" charset="0"/>
              </a:rPr>
              <a:t>n se </a:t>
            </a:r>
            <a:r>
              <a:rPr lang="es-ES_tradnl" sz="900" smtClean="0">
                <a:solidFill>
                  <a:srgbClr val="000000"/>
                </a:solidFill>
                <a:latin typeface="Arial" charset="0"/>
                <a:cs typeface="Times New Roman" pitchFamily="18" charset="0"/>
                <a:sym typeface="Times New Roman" pitchFamily="18" charset="0"/>
              </a:rPr>
              <a:t>a</a:t>
            </a:r>
            <a:r>
              <a:rPr lang="es-ES_tradnl" sz="900" smtClean="0">
                <a:solidFill>
                  <a:srgbClr val="000000"/>
                </a:solidFill>
                <a:latin typeface="Times New Roman" pitchFamily="18" charset="0"/>
                <a:cs typeface="Times New Roman" pitchFamily="18" charset="0"/>
                <a:sym typeface="Times New Roman" pitchFamily="18" charset="0"/>
              </a:rPr>
              <a:t>ñ</a:t>
            </a:r>
            <a:r>
              <a:rPr lang="es-ES_tradnl" sz="900" smtClean="0">
                <a:solidFill>
                  <a:srgbClr val="000000"/>
                </a:solidFill>
                <a:latin typeface="Arial" charset="0"/>
                <a:cs typeface="Times New Roman" pitchFamily="18" charset="0"/>
                <a:sym typeface="Times New Roman" pitchFamily="18" charset="0"/>
              </a:rPr>
              <a:t>ad</a:t>
            </a:r>
            <a:r>
              <a:rPr lang="es-ES_tradnl" sz="900" smtClean="0">
                <a:solidFill>
                  <a:srgbClr val="000000"/>
                </a:solidFill>
                <a:latin typeface="Times New Roman" pitchFamily="18" charset="0"/>
                <a:cs typeface="Times New Roman" pitchFamily="18" charset="0"/>
                <a:sym typeface="Times New Roman" pitchFamily="18" charset="0"/>
              </a:rPr>
              <a:t>í</a:t>
            </a:r>
            <a:r>
              <a:rPr lang="es-ES_tradnl" sz="900" smtClean="0">
                <a:solidFill>
                  <a:srgbClr val="000000"/>
                </a:solidFill>
                <a:latin typeface="Arial" charset="0"/>
                <a:cs typeface="Times New Roman" pitchFamily="18" charset="0"/>
                <a:sym typeface="Times New Roman" pitchFamily="18" charset="0"/>
              </a:rPr>
              <a:t>a </a:t>
            </a:r>
            <a:r>
              <a:rPr lang="en-US" sz="900" smtClean="0">
                <a:solidFill>
                  <a:srgbClr val="000000"/>
                </a:solidFill>
                <a:latin typeface="Arial" charset="0"/>
                <a:cs typeface="Times New Roman" pitchFamily="18" charset="0"/>
                <a:sym typeface="Times New Roman" pitchFamily="18" charset="0"/>
              </a:rPr>
              <a:t>en algunos revestimientos de superficie, como barnices o tintes.</a:t>
            </a:r>
          </a:p>
          <a:p>
            <a:pPr>
              <a:spcBef>
                <a:spcPct val="0"/>
              </a:spcBef>
            </a:pPr>
            <a:endParaRPr lang="en-US" sz="900" smtClean="0">
              <a:solidFill>
                <a:srgbClr val="000000"/>
              </a:solidFill>
              <a:latin typeface="Arial" charset="0"/>
              <a:cs typeface="Times New Roman" pitchFamily="18" charset="0"/>
              <a:sym typeface="Times New Roman" pitchFamily="18" charset="0"/>
            </a:endParaRPr>
          </a:p>
          <a:p>
            <a:pPr>
              <a:spcBef>
                <a:spcPct val="0"/>
              </a:spcBef>
            </a:pPr>
            <a:r>
              <a:rPr lang="en-US" b="1" smtClean="0">
                <a:solidFill>
                  <a:srgbClr val="000000"/>
                </a:solidFill>
                <a:latin typeface="Arial" charset="0"/>
                <a:cs typeface="Times New Roman" pitchFamily="18" charset="0"/>
                <a:sym typeface="Times New Roman" pitchFamily="18" charset="0"/>
              </a:rPr>
              <a:t>En 1978 se prohibi</a:t>
            </a:r>
            <a:r>
              <a:rPr lang="en-US" b="1" smtClean="0">
                <a:solidFill>
                  <a:srgbClr val="000000"/>
                </a:solidFill>
                <a:latin typeface="Times New Roman" pitchFamily="18" charset="0"/>
                <a:cs typeface="Times New Roman" pitchFamily="18" charset="0"/>
                <a:sym typeface="Times New Roman" pitchFamily="18" charset="0"/>
              </a:rPr>
              <a:t>ó</a:t>
            </a:r>
            <a:r>
              <a:rPr lang="en-US" b="1" smtClean="0">
                <a:solidFill>
                  <a:srgbClr val="000000"/>
                </a:solidFill>
                <a:latin typeface="Arial" charset="0"/>
                <a:cs typeface="Times New Roman" pitchFamily="18" charset="0"/>
                <a:sym typeface="Times New Roman" pitchFamily="18" charset="0"/>
              </a:rPr>
              <a:t> el uso residencial de la pintura a base de plomo</a:t>
            </a:r>
          </a:p>
          <a:p>
            <a:pPr marL="228600" lvl="1" indent="-114300">
              <a:spcBef>
                <a:spcPct val="0"/>
              </a:spcBef>
              <a:buFontTx/>
              <a:buChar char="•"/>
            </a:pPr>
            <a:r>
              <a:rPr lang="en-US" sz="900" smtClean="0">
                <a:solidFill>
                  <a:srgbClr val="000000"/>
                </a:solidFill>
                <a:latin typeface="Arial" charset="0"/>
                <a:cs typeface="Times New Roman" pitchFamily="18" charset="0"/>
                <a:sym typeface="Times New Roman" pitchFamily="18" charset="0"/>
              </a:rPr>
              <a:t>En 1978, la Comisi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latin typeface="Arial" charset="0"/>
                <a:cs typeface="Times New Roman" pitchFamily="18" charset="0"/>
                <a:sym typeface="Times New Roman" pitchFamily="18" charset="0"/>
              </a:rPr>
              <a:t>n de Seguridad de Productos del Consumidor prohibi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latin typeface="Arial" charset="0"/>
                <a:cs typeface="Times New Roman" pitchFamily="18" charset="0"/>
                <a:sym typeface="Times New Roman" pitchFamily="18" charset="0"/>
              </a:rPr>
              <a:t> la venta de pinturas a base de plomo para uso residencial. En la pr</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latin typeface="Arial" charset="0"/>
                <a:cs typeface="Times New Roman" pitchFamily="18" charset="0"/>
                <a:sym typeface="Times New Roman" pitchFamily="18" charset="0"/>
              </a:rPr>
              <a:t>ctica, esto quiere decir que las viviendas construid</a:t>
            </a:r>
            <a:r>
              <a:rPr lang="es-ES_tradnl" sz="900" smtClean="0">
                <a:solidFill>
                  <a:srgbClr val="000000"/>
                </a:solidFill>
                <a:latin typeface="Arial" charset="0"/>
                <a:cs typeface="Times New Roman" pitchFamily="18" charset="0"/>
                <a:sym typeface="Times New Roman" pitchFamily="18" charset="0"/>
              </a:rPr>
              <a:t>a</a:t>
            </a:r>
            <a:r>
              <a:rPr lang="en-US" sz="900" smtClean="0">
                <a:solidFill>
                  <a:srgbClr val="000000"/>
                </a:solidFill>
                <a:latin typeface="Arial" charset="0"/>
                <a:cs typeface="Times New Roman" pitchFamily="18" charset="0"/>
                <a:sym typeface="Times New Roman" pitchFamily="18" charset="0"/>
              </a:rPr>
              <a:t>s en 1978 a</a:t>
            </a:r>
            <a:r>
              <a:rPr lang="en-US" sz="900" smtClean="0">
                <a:solidFill>
                  <a:srgbClr val="000000"/>
                </a:solidFill>
                <a:latin typeface="Times New Roman" pitchFamily="18" charset="0"/>
                <a:cs typeface="Times New Roman" pitchFamily="18" charset="0"/>
                <a:sym typeface="Times New Roman" pitchFamily="18" charset="0"/>
              </a:rPr>
              <a:t>ú</a:t>
            </a:r>
            <a:r>
              <a:rPr lang="en-US" sz="900" smtClean="0">
                <a:solidFill>
                  <a:srgbClr val="000000"/>
                </a:solidFill>
                <a:latin typeface="Arial" charset="0"/>
                <a:cs typeface="Times New Roman" pitchFamily="18" charset="0"/>
                <a:sym typeface="Times New Roman" pitchFamily="18" charset="0"/>
              </a:rPr>
              <a:t>n podr</a:t>
            </a:r>
            <a:r>
              <a:rPr lang="en-US" sz="900" smtClean="0">
                <a:solidFill>
                  <a:srgbClr val="000000"/>
                </a:solidFill>
                <a:latin typeface="Times New Roman" pitchFamily="18" charset="0"/>
                <a:cs typeface="Times New Roman" pitchFamily="18" charset="0"/>
                <a:sym typeface="Times New Roman" pitchFamily="18" charset="0"/>
              </a:rPr>
              <a:t>í</a:t>
            </a:r>
            <a:r>
              <a:rPr lang="en-US" sz="900" smtClean="0">
                <a:solidFill>
                  <a:srgbClr val="000000"/>
                </a:solidFill>
                <a:latin typeface="Arial" charset="0"/>
                <a:cs typeface="Times New Roman" pitchFamily="18" charset="0"/>
                <a:sym typeface="Times New Roman" pitchFamily="18" charset="0"/>
              </a:rPr>
              <a:t>an tener pintura a base de plomo, ya que </a:t>
            </a:r>
            <a:r>
              <a:rPr lang="es-ES_tradnl" sz="900" smtClean="0">
                <a:solidFill>
                  <a:srgbClr val="000000"/>
                </a:solidFill>
                <a:latin typeface="Arial" charset="0"/>
                <a:cs typeface="Times New Roman" pitchFamily="18" charset="0"/>
                <a:sym typeface="Times New Roman" pitchFamily="18" charset="0"/>
              </a:rPr>
              <a:t>a</a:t>
            </a:r>
            <a:r>
              <a:rPr lang="es-ES_tradnl" sz="900" smtClean="0">
                <a:solidFill>
                  <a:srgbClr val="000000"/>
                </a:solidFill>
                <a:latin typeface="Times New Roman" pitchFamily="18" charset="0"/>
                <a:cs typeface="Times New Roman" pitchFamily="18" charset="0"/>
                <a:sym typeface="Times New Roman" pitchFamily="18" charset="0"/>
              </a:rPr>
              <a:t>ú</a:t>
            </a:r>
            <a:r>
              <a:rPr lang="es-ES_tradnl" sz="900" smtClean="0">
                <a:solidFill>
                  <a:srgbClr val="000000"/>
                </a:solidFill>
                <a:latin typeface="Arial" charset="0"/>
                <a:cs typeface="Times New Roman" pitchFamily="18" charset="0"/>
                <a:sym typeface="Times New Roman" pitchFamily="18" charset="0"/>
              </a:rPr>
              <a:t>n podr</a:t>
            </a:r>
            <a:r>
              <a:rPr lang="es-ES_tradnl" sz="900" smtClean="0">
                <a:solidFill>
                  <a:srgbClr val="000000"/>
                </a:solidFill>
                <a:latin typeface="Times New Roman" pitchFamily="18" charset="0"/>
                <a:cs typeface="Times New Roman" pitchFamily="18" charset="0"/>
                <a:sym typeface="Times New Roman" pitchFamily="18" charset="0"/>
              </a:rPr>
              <a:t>í</a:t>
            </a:r>
            <a:r>
              <a:rPr lang="es-ES_tradnl" sz="900" smtClean="0">
                <a:solidFill>
                  <a:srgbClr val="000000"/>
                </a:solidFill>
                <a:latin typeface="Arial" charset="0"/>
                <a:cs typeface="Times New Roman" pitchFamily="18" charset="0"/>
                <a:sym typeface="Times New Roman" pitchFamily="18" charset="0"/>
              </a:rPr>
              <a:t>an haber estado disponibles existencias </a:t>
            </a:r>
            <a:r>
              <a:rPr lang="en-US" sz="900" smtClean="0">
                <a:solidFill>
                  <a:srgbClr val="000000"/>
                </a:solidFill>
                <a:latin typeface="Arial" charset="0"/>
                <a:cs typeface="Times New Roman" pitchFamily="18" charset="0"/>
                <a:sym typeface="Times New Roman" pitchFamily="18" charset="0"/>
              </a:rPr>
              <a:t>de pintura con plomo</a:t>
            </a:r>
            <a:r>
              <a:rPr lang="es-ES_tradnl" sz="900" smtClean="0">
                <a:solidFill>
                  <a:srgbClr val="000000"/>
                </a:solidFill>
                <a:latin typeface="Arial" charset="0"/>
                <a:cs typeface="Times New Roman" pitchFamily="18" charset="0"/>
                <a:sym typeface="Times New Roman" pitchFamily="18" charset="0"/>
              </a:rPr>
              <a:t>.</a:t>
            </a:r>
            <a:r>
              <a:rPr lang="en-US" sz="900" smtClean="0">
                <a:solidFill>
                  <a:srgbClr val="000000"/>
                </a:solidFill>
                <a:latin typeface="Arial" charset="0"/>
                <a:cs typeface="Times New Roman" pitchFamily="18" charset="0"/>
                <a:sym typeface="Times New Roman" pitchFamily="18" charset="0"/>
              </a:rPr>
              <a:t> </a:t>
            </a:r>
          </a:p>
          <a:p>
            <a:pPr marL="228600" lvl="1" indent="-114300">
              <a:spcBef>
                <a:spcPct val="0"/>
              </a:spcBef>
              <a:buFontTx/>
              <a:buChar char="•"/>
            </a:pPr>
            <a:r>
              <a:rPr lang="en-US" sz="900" smtClean="0">
                <a:solidFill>
                  <a:srgbClr val="000000"/>
                </a:solidFill>
                <a:latin typeface="Arial" charset="0"/>
                <a:cs typeface="Times New Roman" pitchFamily="18" charset="0"/>
                <a:sym typeface="Times New Roman" pitchFamily="18" charset="0"/>
              </a:rPr>
              <a:t>Es por esto que el a</a:t>
            </a:r>
            <a:r>
              <a:rPr lang="en-US" sz="900" smtClean="0">
                <a:solidFill>
                  <a:srgbClr val="000000"/>
                </a:solidFill>
                <a:latin typeface="Times New Roman" pitchFamily="18" charset="0"/>
                <a:cs typeface="Times New Roman" pitchFamily="18" charset="0"/>
                <a:sym typeface="Times New Roman" pitchFamily="18" charset="0"/>
              </a:rPr>
              <a:t>ñ</a:t>
            </a:r>
            <a:r>
              <a:rPr lang="en-US" sz="900" smtClean="0">
                <a:solidFill>
                  <a:srgbClr val="000000"/>
                </a:solidFill>
                <a:latin typeface="Arial" charset="0"/>
                <a:cs typeface="Times New Roman" pitchFamily="18" charset="0"/>
                <a:sym typeface="Times New Roman" pitchFamily="18" charset="0"/>
              </a:rPr>
              <a:t>o de construcci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latin typeface="Arial" charset="0"/>
                <a:cs typeface="Times New Roman" pitchFamily="18" charset="0"/>
                <a:sym typeface="Times New Roman" pitchFamily="18" charset="0"/>
              </a:rPr>
              <a:t>n es un asunto muy importante a </a:t>
            </a:r>
            <a:r>
              <a:rPr lang="es-ES_tradnl" sz="900" smtClean="0">
                <a:solidFill>
                  <a:srgbClr val="000000"/>
                </a:solidFill>
                <a:latin typeface="Arial" charset="0"/>
                <a:cs typeface="Times New Roman" pitchFamily="18" charset="0"/>
                <a:sym typeface="Times New Roman" pitchFamily="18" charset="0"/>
              </a:rPr>
              <a:t>tener en cuenta</a:t>
            </a:r>
            <a:r>
              <a:rPr lang="en-US" sz="900" smtClean="0">
                <a:solidFill>
                  <a:srgbClr val="000000"/>
                </a:solidFill>
                <a:latin typeface="Arial" charset="0"/>
                <a:cs typeface="Times New Roman" pitchFamily="18" charset="0"/>
                <a:sym typeface="Times New Roman" pitchFamily="18" charset="0"/>
              </a:rPr>
              <a:t>.</a:t>
            </a:r>
          </a:p>
        </p:txBody>
      </p:sp>
    </p:spTree>
    <p:extLst>
      <p:ext uri="{BB962C8B-B14F-4D97-AF65-F5344CB8AC3E}">
        <p14:creationId xmlns:p14="http://schemas.microsoft.com/office/powerpoint/2010/main" val="18813000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292100" y="200025"/>
            <a:ext cx="6565900" cy="463550"/>
          </a:xfrm>
          <a:noFill/>
        </p:spPr>
        <p:txBody>
          <a:bodyPr/>
          <a:lstStyle/>
          <a:p>
            <a:r>
              <a:rPr lang="es-ES_tradnl" smtClean="0"/>
              <a:t>Prácticas seguras para trabajar con el plomo</a:t>
            </a:r>
            <a:r>
              <a:rPr lang="en-US" smtClean="0"/>
              <a:t> en labores de renovación, reparación y pintura</a:t>
            </a:r>
          </a:p>
        </p:txBody>
      </p:sp>
      <p:sp>
        <p:nvSpPr>
          <p:cNvPr id="18435" name="Rectangle 3"/>
          <p:cNvSpPr>
            <a:spLocks noGrp="1" noChangeArrowheads="1"/>
          </p:cNvSpPr>
          <p:nvPr>
            <p:ph type="dt" sz="quarter" idx="1"/>
          </p:nvPr>
        </p:nvSpPr>
        <p:spPr>
          <a:noFill/>
        </p:spPr>
        <p:txBody>
          <a:bodyPr/>
          <a:lstStyle/>
          <a:p>
            <a:r>
              <a:rPr lang="en-US" smtClean="0"/>
              <a:t>Octubre de 2011</a:t>
            </a:r>
          </a:p>
        </p:txBody>
      </p:sp>
      <p:sp>
        <p:nvSpPr>
          <p:cNvPr id="18436" name="Rectangle 7"/>
          <p:cNvSpPr>
            <a:spLocks noGrp="1" noChangeArrowheads="1"/>
          </p:cNvSpPr>
          <p:nvPr>
            <p:ph type="sldNum" sz="quarter" idx="5"/>
          </p:nvPr>
        </p:nvSpPr>
        <p:spPr>
          <a:noFill/>
        </p:spPr>
        <p:txBody>
          <a:bodyPr/>
          <a:lstStyle/>
          <a:p>
            <a:r>
              <a:rPr lang="en-US" smtClean="0"/>
              <a:t>6-</a:t>
            </a:r>
            <a:fld id="{6E2CF3EC-D466-4DAF-89B8-F3827737D8C1}" type="slidenum">
              <a:rPr lang="en-US" smtClean="0"/>
              <a:pPr/>
              <a:t>71</a:t>
            </a:fld>
            <a:endParaRPr lang="en-US" smtClean="0"/>
          </a:p>
        </p:txBody>
      </p:sp>
      <p:sp>
        <p:nvSpPr>
          <p:cNvPr id="18437" name="Rectangle 2"/>
          <p:cNvSpPr>
            <a:spLocks noGrp="1" noRot="1" noChangeAspect="1" noChangeArrowheads="1" noTextEdit="1"/>
          </p:cNvSpPr>
          <p:nvPr>
            <p:ph type="sldImg"/>
          </p:nvPr>
        </p:nvSpPr>
        <p:spPr>
          <a:xfrm>
            <a:off x="1217613" y="663575"/>
            <a:ext cx="4648200" cy="3486150"/>
          </a:xfrm>
          <a:ln/>
        </p:spPr>
      </p:sp>
      <p:sp>
        <p:nvSpPr>
          <p:cNvPr id="18438" name="Rectangle 3"/>
          <p:cNvSpPr>
            <a:spLocks noGrp="1" noChangeArrowheads="1"/>
          </p:cNvSpPr>
          <p:nvPr>
            <p:ph type="body" idx="1"/>
          </p:nvPr>
        </p:nvSpPr>
        <p:spPr>
          <a:xfrm>
            <a:off x="857250" y="4427538"/>
            <a:ext cx="5330825" cy="4130675"/>
          </a:xfrm>
          <a:noFill/>
          <a:ln/>
        </p:spPr>
        <p:txBody>
          <a:bodyPr/>
          <a:lstStyle/>
          <a:p>
            <a:pPr>
              <a:buFontTx/>
              <a:buChar char="•"/>
            </a:pPr>
            <a:r>
              <a:rPr lang="en-US" sz="1000" u="sng" smtClean="0">
                <a:solidFill>
                  <a:srgbClr val="000000"/>
                </a:solidFill>
                <a:cs typeface="Times New Roman" pitchFamily="18" charset="0"/>
                <a:sym typeface="Times New Roman" pitchFamily="18" charset="0"/>
              </a:rPr>
              <a:t>La inspecci</a:t>
            </a:r>
            <a:r>
              <a:rPr lang="en-US" sz="1000" u="sng" smtClean="0">
                <a:solidFill>
                  <a:srgbClr val="000000"/>
                </a:solidFill>
                <a:latin typeface="Times New Roman" pitchFamily="18" charset="0"/>
                <a:cs typeface="Times New Roman" pitchFamily="18" charset="0"/>
                <a:sym typeface="Times New Roman" pitchFamily="18" charset="0"/>
              </a:rPr>
              <a:t>ó</a:t>
            </a:r>
            <a:r>
              <a:rPr lang="en-US" sz="1000" u="sng" smtClean="0">
                <a:solidFill>
                  <a:srgbClr val="000000"/>
                </a:solidFill>
                <a:cs typeface="Times New Roman" pitchFamily="18" charset="0"/>
                <a:sym typeface="Times New Roman" pitchFamily="18" charset="0"/>
              </a:rPr>
              <a:t>n visual despu</a:t>
            </a:r>
            <a:r>
              <a:rPr lang="en-US" sz="1000" u="sng" smtClean="0">
                <a:solidFill>
                  <a:srgbClr val="000000"/>
                </a:solidFill>
                <a:latin typeface="Times New Roman" pitchFamily="18" charset="0"/>
                <a:cs typeface="Times New Roman" pitchFamily="18" charset="0"/>
                <a:sym typeface="Times New Roman" pitchFamily="18" charset="0"/>
              </a:rPr>
              <a:t>é</a:t>
            </a:r>
            <a:r>
              <a:rPr lang="en-US" sz="1000" u="sng" smtClean="0">
                <a:solidFill>
                  <a:srgbClr val="000000"/>
                </a:solidFill>
                <a:cs typeface="Times New Roman" pitchFamily="18" charset="0"/>
                <a:sym typeface="Times New Roman" pitchFamily="18" charset="0"/>
              </a:rPr>
              <a:t>s de la limpieza es un requisito seg</a:t>
            </a:r>
            <a:r>
              <a:rPr lang="en-US" sz="1000" u="sng" smtClean="0">
                <a:solidFill>
                  <a:srgbClr val="000000"/>
                </a:solidFill>
                <a:latin typeface="Times New Roman" pitchFamily="18" charset="0"/>
                <a:cs typeface="Times New Roman" pitchFamily="18" charset="0"/>
                <a:sym typeface="Times New Roman" pitchFamily="18" charset="0"/>
              </a:rPr>
              <a:t>ú</a:t>
            </a:r>
            <a:r>
              <a:rPr lang="en-US" sz="1000" u="sng" smtClean="0">
                <a:solidFill>
                  <a:srgbClr val="000000"/>
                </a:solidFill>
                <a:cs typeface="Times New Roman" pitchFamily="18" charset="0"/>
                <a:sym typeface="Times New Roman" pitchFamily="18" charset="0"/>
              </a:rPr>
              <a:t>n la regla RRP.</a:t>
            </a:r>
            <a:r>
              <a:rPr lang="en-US" sz="1000" smtClean="0">
                <a:solidFill>
                  <a:srgbClr val="000000"/>
                </a:solidFill>
                <a:cs typeface="Times New Roman" pitchFamily="18" charset="0"/>
                <a:sym typeface="Times New Roman" pitchFamily="18" charset="0"/>
              </a:rPr>
              <a:t> La inspecci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visual es s</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lo el primer paso.</a:t>
            </a:r>
          </a:p>
          <a:p>
            <a:pPr>
              <a:buFontTx/>
              <a:buChar char="•"/>
            </a:pPr>
            <a:r>
              <a:rPr lang="en-US" sz="1000" smtClean="0">
                <a:solidFill>
                  <a:srgbClr val="000000"/>
                </a:solidFill>
                <a:cs typeface="Times New Roman" pitchFamily="18" charset="0"/>
                <a:sym typeface="Times New Roman" pitchFamily="18" charset="0"/>
              </a:rPr>
              <a:t>Un renovador certificado debe realizar una inspecci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visual cuando se complete la limpieza y antes de la verificaci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 limpieza </a:t>
            </a:r>
            <a:r>
              <a:rPr lang="es-ES_tradnl" sz="1000" smtClean="0">
                <a:solidFill>
                  <a:srgbClr val="000000"/>
                </a:solidFill>
                <a:cs typeface="Times New Roman" pitchFamily="18" charset="0"/>
                <a:sym typeface="Times New Roman" pitchFamily="18" charset="0"/>
              </a:rPr>
              <a:t>o del examen de aprobaci</a:t>
            </a:r>
            <a:r>
              <a:rPr lang="es-ES_tradnl" sz="1000" smtClean="0">
                <a:solidFill>
                  <a:srgbClr val="000000"/>
                </a:solidFill>
                <a:latin typeface="Times New Roman" pitchFamily="18" charset="0"/>
                <a:cs typeface="Times New Roman" pitchFamily="18" charset="0"/>
                <a:sym typeface="Times New Roman" pitchFamily="18" charset="0"/>
              </a:rPr>
              <a:t>ó</a:t>
            </a:r>
            <a:r>
              <a:rPr lang="es-ES_tradnl" sz="1000" smtClean="0">
                <a:solidFill>
                  <a:srgbClr val="000000"/>
                </a:solidFill>
                <a:cs typeface="Times New Roman" pitchFamily="18" charset="0"/>
                <a:sym typeface="Times New Roman" pitchFamily="18" charset="0"/>
              </a:rPr>
              <a:t>n </a:t>
            </a:r>
            <a:r>
              <a:rPr lang="en-US" sz="1000" smtClean="0">
                <a:solidFill>
                  <a:srgbClr val="000000"/>
                </a:solidFill>
                <a:cs typeface="Times New Roman" pitchFamily="18" charset="0"/>
                <a:sym typeface="Times New Roman" pitchFamily="18" charset="0"/>
              </a:rPr>
              <a:t>del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rea de trabajo.</a:t>
            </a:r>
          </a:p>
          <a:p>
            <a:pPr>
              <a:buFontTx/>
              <a:buChar char="•"/>
            </a:pPr>
            <a:r>
              <a:rPr lang="en-US" sz="1000" smtClean="0">
                <a:solidFill>
                  <a:srgbClr val="000000"/>
                </a:solidFill>
                <a:cs typeface="Times New Roman" pitchFamily="18" charset="0"/>
                <a:sym typeface="Times New Roman" pitchFamily="18" charset="0"/>
              </a:rPr>
              <a:t>En una inspecci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visual, el renovador certificado busca c</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scaras de pintura, polvo y escombros visibles. </a:t>
            </a:r>
          </a:p>
          <a:p>
            <a:pPr>
              <a:buFontTx/>
              <a:buChar char="•"/>
            </a:pPr>
            <a:r>
              <a:rPr lang="en-US" sz="1000" smtClean="0">
                <a:solidFill>
                  <a:srgbClr val="000000"/>
                </a:solidFill>
                <a:cs typeface="Times New Roman" pitchFamily="18" charset="0"/>
                <a:sym typeface="Times New Roman" pitchFamily="18" charset="0"/>
              </a:rPr>
              <a:t>Aseg</a:t>
            </a:r>
            <a:r>
              <a:rPr lang="en-US" sz="1000" smtClean="0">
                <a:solidFill>
                  <a:srgbClr val="000000"/>
                </a:solidFill>
                <a:latin typeface="Times New Roman" pitchFamily="18" charset="0"/>
                <a:cs typeface="Times New Roman" pitchFamily="18" charset="0"/>
                <a:sym typeface="Times New Roman" pitchFamily="18" charset="0"/>
              </a:rPr>
              <a:t>ú</a:t>
            </a:r>
            <a:r>
              <a:rPr lang="en-US" sz="1000" smtClean="0">
                <a:solidFill>
                  <a:srgbClr val="000000"/>
                </a:solidFill>
                <a:cs typeface="Times New Roman" pitchFamily="18" charset="0"/>
                <a:sym typeface="Times New Roman" pitchFamily="18" charset="0"/>
              </a:rPr>
              <a:t>rese de que la iluminaci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sea adecuada durante la limpieza e inspecci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visual del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rea de trabajo. El polvo y las peque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as c</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scaras de pintura s</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lo se pueden ver si la iluminaci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es adecuada.</a:t>
            </a:r>
          </a:p>
          <a:p>
            <a:pPr>
              <a:buFontTx/>
              <a:buChar char="•"/>
            </a:pPr>
            <a:r>
              <a:rPr lang="en-US" sz="1000" smtClean="0">
                <a:solidFill>
                  <a:srgbClr val="000000"/>
                </a:solidFill>
                <a:cs typeface="Times New Roman" pitchFamily="18" charset="0"/>
                <a:sym typeface="Times New Roman" pitchFamily="18" charset="0"/>
              </a:rPr>
              <a:t>Revise completamente el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rea de trabajo y el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rea ubicada 2 pies 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s all</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 del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rea de trabajo en todos los lados de la contenci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a:t>
            </a:r>
          </a:p>
          <a:p>
            <a:pPr>
              <a:buFontTx/>
              <a:buChar char="•"/>
            </a:pPr>
            <a:r>
              <a:rPr lang="en-US" sz="1000" u="sng" smtClean="0">
                <a:solidFill>
                  <a:srgbClr val="000000"/>
                </a:solidFill>
                <a:cs typeface="Times New Roman" pitchFamily="18" charset="0"/>
                <a:sym typeface="Times New Roman" pitchFamily="18" charset="0"/>
              </a:rPr>
              <a:t>La inspecci</a:t>
            </a:r>
            <a:r>
              <a:rPr lang="en-US" sz="1000" u="sng" smtClean="0">
                <a:solidFill>
                  <a:srgbClr val="000000"/>
                </a:solidFill>
                <a:latin typeface="Times New Roman" pitchFamily="18" charset="0"/>
                <a:cs typeface="Times New Roman" pitchFamily="18" charset="0"/>
                <a:sym typeface="Times New Roman" pitchFamily="18" charset="0"/>
              </a:rPr>
              <a:t>ó</a:t>
            </a:r>
            <a:r>
              <a:rPr lang="en-US" sz="1000" u="sng" smtClean="0">
                <a:solidFill>
                  <a:srgbClr val="000000"/>
                </a:solidFill>
                <a:cs typeface="Times New Roman" pitchFamily="18" charset="0"/>
                <a:sym typeface="Times New Roman" pitchFamily="18" charset="0"/>
              </a:rPr>
              <a:t>n visual s</a:t>
            </a:r>
            <a:r>
              <a:rPr lang="en-US" sz="1000" u="sng" smtClean="0">
                <a:solidFill>
                  <a:srgbClr val="000000"/>
                </a:solidFill>
                <a:latin typeface="Times New Roman" pitchFamily="18" charset="0"/>
                <a:cs typeface="Times New Roman" pitchFamily="18" charset="0"/>
                <a:sym typeface="Times New Roman" pitchFamily="18" charset="0"/>
              </a:rPr>
              <a:t>ó</a:t>
            </a:r>
            <a:r>
              <a:rPr lang="en-US" sz="1000" u="sng" smtClean="0">
                <a:solidFill>
                  <a:srgbClr val="000000"/>
                </a:solidFill>
                <a:cs typeface="Times New Roman" pitchFamily="18" charset="0"/>
                <a:sym typeface="Times New Roman" pitchFamily="18" charset="0"/>
              </a:rPr>
              <a:t>lo del </a:t>
            </a:r>
            <a:r>
              <a:rPr lang="en-US" sz="1000" u="sng" smtClean="0">
                <a:solidFill>
                  <a:srgbClr val="000000"/>
                </a:solidFill>
                <a:latin typeface="Times New Roman" pitchFamily="18" charset="0"/>
                <a:cs typeface="Times New Roman" pitchFamily="18" charset="0"/>
                <a:sym typeface="Times New Roman" pitchFamily="18" charset="0"/>
              </a:rPr>
              <a:t>á</a:t>
            </a:r>
            <a:r>
              <a:rPr lang="en-US" sz="1000" u="sng" smtClean="0">
                <a:solidFill>
                  <a:srgbClr val="000000"/>
                </a:solidFill>
                <a:cs typeface="Times New Roman" pitchFamily="18" charset="0"/>
                <a:sym typeface="Times New Roman" pitchFamily="18" charset="0"/>
              </a:rPr>
              <a:t>rea de trabajo no verificar</a:t>
            </a:r>
            <a:r>
              <a:rPr lang="en-US" sz="1000" u="sng" smtClean="0">
                <a:solidFill>
                  <a:srgbClr val="000000"/>
                </a:solidFill>
                <a:latin typeface="Times New Roman" pitchFamily="18" charset="0"/>
                <a:cs typeface="Times New Roman" pitchFamily="18" charset="0"/>
                <a:sym typeface="Times New Roman" pitchFamily="18" charset="0"/>
              </a:rPr>
              <a:t>á</a:t>
            </a:r>
            <a:r>
              <a:rPr lang="en-US" sz="1000" u="sng" smtClean="0">
                <a:solidFill>
                  <a:srgbClr val="000000"/>
                </a:solidFill>
                <a:cs typeface="Times New Roman" pitchFamily="18" charset="0"/>
                <a:sym typeface="Times New Roman" pitchFamily="18" charset="0"/>
              </a:rPr>
              <a:t> que el </a:t>
            </a:r>
            <a:r>
              <a:rPr lang="en-US" sz="1000" u="sng" smtClean="0">
                <a:solidFill>
                  <a:srgbClr val="000000"/>
                </a:solidFill>
                <a:latin typeface="Times New Roman" pitchFamily="18" charset="0"/>
                <a:cs typeface="Times New Roman" pitchFamily="18" charset="0"/>
                <a:sym typeface="Times New Roman" pitchFamily="18" charset="0"/>
              </a:rPr>
              <a:t>á</a:t>
            </a:r>
            <a:r>
              <a:rPr lang="en-US" sz="1000" u="sng" smtClean="0">
                <a:solidFill>
                  <a:srgbClr val="000000"/>
                </a:solidFill>
                <a:cs typeface="Times New Roman" pitchFamily="18" charset="0"/>
                <a:sym typeface="Times New Roman" pitchFamily="18" charset="0"/>
              </a:rPr>
              <a:t>rea de trabajo se haya limpiado adecuadamente: la inspecci</a:t>
            </a:r>
            <a:r>
              <a:rPr lang="en-US" sz="1000" u="sng" smtClean="0">
                <a:solidFill>
                  <a:srgbClr val="000000"/>
                </a:solidFill>
                <a:latin typeface="Times New Roman" pitchFamily="18" charset="0"/>
                <a:cs typeface="Times New Roman" pitchFamily="18" charset="0"/>
                <a:sym typeface="Times New Roman" pitchFamily="18" charset="0"/>
              </a:rPr>
              <a:t>ó</a:t>
            </a:r>
            <a:r>
              <a:rPr lang="en-US" sz="1000" u="sng" smtClean="0">
                <a:solidFill>
                  <a:srgbClr val="000000"/>
                </a:solidFill>
                <a:cs typeface="Times New Roman" pitchFamily="18" charset="0"/>
                <a:sym typeface="Times New Roman" pitchFamily="18" charset="0"/>
              </a:rPr>
              <a:t>n visual es s</a:t>
            </a:r>
            <a:r>
              <a:rPr lang="en-US" sz="1000" u="sng" smtClean="0">
                <a:solidFill>
                  <a:srgbClr val="000000"/>
                </a:solidFill>
                <a:latin typeface="Times New Roman" pitchFamily="18" charset="0"/>
                <a:cs typeface="Times New Roman" pitchFamily="18" charset="0"/>
                <a:sym typeface="Times New Roman" pitchFamily="18" charset="0"/>
              </a:rPr>
              <a:t>ó</a:t>
            </a:r>
            <a:r>
              <a:rPr lang="en-US" sz="1000" u="sng" smtClean="0">
                <a:solidFill>
                  <a:srgbClr val="000000"/>
                </a:solidFill>
                <a:cs typeface="Times New Roman" pitchFamily="18" charset="0"/>
                <a:sym typeface="Times New Roman" pitchFamily="18" charset="0"/>
              </a:rPr>
              <a:t>lo el primer paso.</a:t>
            </a:r>
            <a:r>
              <a:rPr lang="en-US" sz="1000" smtClean="0">
                <a:solidFill>
                  <a:srgbClr val="000000"/>
                </a:solidFill>
                <a:cs typeface="Times New Roman" pitchFamily="18" charset="0"/>
                <a:sym typeface="Times New Roman" pitchFamily="18" charset="0"/>
              </a:rPr>
              <a:t>  En muchas ocasiones, el polvo con plomo es invisible para el ojo humano y no se detectar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 durante una inspecci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visual. </a:t>
            </a:r>
            <a:r>
              <a:rPr lang="es-ES_tradnl" sz="1000" smtClean="0">
                <a:solidFill>
                  <a:srgbClr val="000000"/>
                </a:solidFill>
                <a:cs typeface="Times New Roman" pitchFamily="18" charset="0"/>
                <a:sym typeface="Times New Roman" pitchFamily="18" charset="0"/>
              </a:rPr>
              <a:t>Despu</a:t>
            </a:r>
            <a:r>
              <a:rPr lang="es-ES_tradnl" sz="1000" smtClean="0">
                <a:solidFill>
                  <a:srgbClr val="000000"/>
                </a:solidFill>
                <a:latin typeface="Times New Roman" pitchFamily="18" charset="0"/>
                <a:cs typeface="Times New Roman" pitchFamily="18" charset="0"/>
                <a:sym typeface="Times New Roman" pitchFamily="18" charset="0"/>
              </a:rPr>
              <a:t>é</a:t>
            </a:r>
            <a:r>
              <a:rPr lang="es-ES_tradnl" sz="1000" smtClean="0">
                <a:solidFill>
                  <a:srgbClr val="000000"/>
                </a:solidFill>
                <a:cs typeface="Times New Roman" pitchFamily="18" charset="0"/>
                <a:sym typeface="Times New Roman" pitchFamily="18" charset="0"/>
              </a:rPr>
              <a:t>s</a:t>
            </a:r>
            <a:r>
              <a:rPr lang="en-US" sz="1000" smtClean="0">
                <a:solidFill>
                  <a:srgbClr val="000000"/>
                </a:solidFill>
                <a:cs typeface="Times New Roman" pitchFamily="18" charset="0"/>
                <a:sym typeface="Times New Roman" pitchFamily="18" charset="0"/>
              </a:rPr>
              <a:t> </a:t>
            </a:r>
            <a:r>
              <a:rPr lang="es-ES_tradnl" sz="1000" smtClean="0">
                <a:solidFill>
                  <a:srgbClr val="000000"/>
                </a:solidFill>
                <a:cs typeface="Times New Roman" pitchFamily="18" charset="0"/>
                <a:sym typeface="Times New Roman" pitchFamily="18" charset="0"/>
              </a:rPr>
              <a:t>de </a:t>
            </a:r>
            <a:r>
              <a:rPr lang="en-US" sz="1000" smtClean="0">
                <a:solidFill>
                  <a:srgbClr val="000000"/>
                </a:solidFill>
                <a:cs typeface="Times New Roman" pitchFamily="18" charset="0"/>
                <a:sym typeface="Times New Roman" pitchFamily="18" charset="0"/>
              </a:rPr>
              <a:t>que se haya completado la inspecci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visual y no haya presencia de polvo ni de escombros, el </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rea de trabajo debe </a:t>
            </a:r>
            <a:r>
              <a:rPr lang="es-ES_tradnl" sz="1000" smtClean="0">
                <a:solidFill>
                  <a:srgbClr val="000000"/>
                </a:solidFill>
                <a:cs typeface="Times New Roman" pitchFamily="18" charset="0"/>
                <a:sym typeface="Times New Roman" pitchFamily="18" charset="0"/>
              </a:rPr>
              <a:t>pasar </a:t>
            </a:r>
            <a:r>
              <a:rPr lang="en-US" sz="1000" smtClean="0">
                <a:solidFill>
                  <a:srgbClr val="000000"/>
                </a:solidFill>
                <a:cs typeface="Times New Roman" pitchFamily="18" charset="0"/>
                <a:sym typeface="Times New Roman" pitchFamily="18" charset="0"/>
              </a:rPr>
              <a:t>el procedimiento de verificaci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 limpieza o un </a:t>
            </a:r>
            <a:r>
              <a:rPr lang="es-ES_tradnl" sz="1000" smtClean="0">
                <a:solidFill>
                  <a:srgbClr val="000000"/>
                </a:solidFill>
                <a:cs typeface="Times New Roman" pitchFamily="18" charset="0"/>
                <a:sym typeface="Times New Roman" pitchFamily="18" charset="0"/>
              </a:rPr>
              <a:t>examen de aprobaci</a:t>
            </a:r>
            <a:r>
              <a:rPr lang="es-ES_tradnl" sz="1000" smtClean="0">
                <a:solidFill>
                  <a:srgbClr val="000000"/>
                </a:solidFill>
                <a:latin typeface="Times New Roman" pitchFamily="18" charset="0"/>
                <a:cs typeface="Times New Roman" pitchFamily="18" charset="0"/>
                <a:sym typeface="Times New Roman" pitchFamily="18" charset="0"/>
              </a:rPr>
              <a:t>ó</a:t>
            </a:r>
            <a:r>
              <a:rPr lang="es-ES_tradnl" sz="1000" smtClean="0">
                <a:solidFill>
                  <a:srgbClr val="000000"/>
                </a:solidFill>
                <a:cs typeface="Times New Roman" pitchFamily="18" charset="0"/>
                <a:sym typeface="Times New Roman" pitchFamily="18" charset="0"/>
              </a:rPr>
              <a:t>n </a:t>
            </a:r>
            <a:r>
              <a:rPr lang="en-US" sz="1000" smtClean="0">
                <a:solidFill>
                  <a:srgbClr val="000000"/>
                </a:solidFill>
                <a:cs typeface="Times New Roman" pitchFamily="18" charset="0"/>
                <a:sym typeface="Times New Roman" pitchFamily="18" charset="0"/>
              </a:rPr>
              <a:t>para que el proyecto se complete de acuerdo con la regla RRP.</a:t>
            </a:r>
          </a:p>
          <a:p>
            <a:pPr>
              <a:buFontTx/>
              <a:buChar char="•"/>
            </a:pPr>
            <a:r>
              <a:rPr lang="en-US" sz="1000" smtClean="0">
                <a:solidFill>
                  <a:srgbClr val="000000"/>
                </a:solidFill>
                <a:cs typeface="Times New Roman" pitchFamily="18" charset="0"/>
                <a:sym typeface="Times New Roman" pitchFamily="18" charset="0"/>
              </a:rPr>
              <a:t>Los requisitos normativos o los t</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rminos del contrato de renovaci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determinar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n si se realiza un procedimiento de verificaci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 limpieza o un </a:t>
            </a:r>
            <a:r>
              <a:rPr lang="es-ES_tradnl" sz="1000" smtClean="0">
                <a:solidFill>
                  <a:srgbClr val="000000"/>
                </a:solidFill>
                <a:cs typeface="Times New Roman" pitchFamily="18" charset="0"/>
                <a:sym typeface="Times New Roman" pitchFamily="18" charset="0"/>
              </a:rPr>
              <a:t>examen de aprobaci</a:t>
            </a:r>
            <a:r>
              <a:rPr lang="es-ES_tradnl" sz="1000" smtClean="0">
                <a:solidFill>
                  <a:srgbClr val="000000"/>
                </a:solidFill>
                <a:latin typeface="Times New Roman" pitchFamily="18" charset="0"/>
                <a:cs typeface="Times New Roman" pitchFamily="18" charset="0"/>
                <a:sym typeface="Times New Roman" pitchFamily="18" charset="0"/>
              </a:rPr>
              <a:t>ó</a:t>
            </a:r>
            <a:r>
              <a:rPr lang="es-ES_tradnl" sz="1000" smtClean="0">
                <a:solidFill>
                  <a:srgbClr val="000000"/>
                </a:solidFill>
                <a:cs typeface="Times New Roman" pitchFamily="18" charset="0"/>
                <a:sym typeface="Times New Roman" pitchFamily="18" charset="0"/>
              </a:rPr>
              <a:t>n</a:t>
            </a:r>
            <a:r>
              <a:rPr lang="en-US" sz="1000" smtClean="0">
                <a:solidFill>
                  <a:srgbClr val="000000"/>
                </a:solidFill>
                <a:cs typeface="Times New Roman" pitchFamily="18" charset="0"/>
                <a:sym typeface="Times New Roman" pitchFamily="18" charset="0"/>
              </a:rPr>
              <a:t>. </a:t>
            </a:r>
          </a:p>
        </p:txBody>
      </p:sp>
    </p:spTree>
    <p:extLst>
      <p:ext uri="{BB962C8B-B14F-4D97-AF65-F5344CB8AC3E}">
        <p14:creationId xmlns:p14="http://schemas.microsoft.com/office/powerpoint/2010/main" val="10493118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xfrm>
            <a:off x="292100" y="200025"/>
            <a:ext cx="6261100" cy="463550"/>
          </a:xfrm>
          <a:noFill/>
        </p:spPr>
        <p:txBody>
          <a:bodyPr/>
          <a:lstStyle/>
          <a:p>
            <a:r>
              <a:rPr lang="es-ES_tradnl" smtClean="0"/>
              <a:t>Prácticas seguras para trabajar con el plomo</a:t>
            </a:r>
            <a:r>
              <a:rPr lang="en-US" smtClean="0"/>
              <a:t> en labores de renovación, reparación y pintura</a:t>
            </a:r>
          </a:p>
        </p:txBody>
      </p:sp>
      <p:sp>
        <p:nvSpPr>
          <p:cNvPr id="19459" name="Rectangle 3"/>
          <p:cNvSpPr>
            <a:spLocks noGrp="1" noChangeArrowheads="1"/>
          </p:cNvSpPr>
          <p:nvPr>
            <p:ph type="dt" sz="quarter" idx="1"/>
          </p:nvPr>
        </p:nvSpPr>
        <p:spPr>
          <a:noFill/>
        </p:spPr>
        <p:txBody>
          <a:bodyPr/>
          <a:lstStyle/>
          <a:p>
            <a:r>
              <a:rPr lang="en-US" smtClean="0"/>
              <a:t>Octubre de 2011</a:t>
            </a:r>
          </a:p>
        </p:txBody>
      </p:sp>
      <p:sp>
        <p:nvSpPr>
          <p:cNvPr id="19460" name="Rectangle 7"/>
          <p:cNvSpPr>
            <a:spLocks noGrp="1" noChangeArrowheads="1"/>
          </p:cNvSpPr>
          <p:nvPr>
            <p:ph type="sldNum" sz="quarter" idx="5"/>
          </p:nvPr>
        </p:nvSpPr>
        <p:spPr>
          <a:noFill/>
        </p:spPr>
        <p:txBody>
          <a:bodyPr/>
          <a:lstStyle/>
          <a:p>
            <a:r>
              <a:rPr lang="en-US" smtClean="0"/>
              <a:t>6-</a:t>
            </a:r>
            <a:fld id="{92DB7C46-0017-4537-8E6D-001A2E09AD74}" type="slidenum">
              <a:rPr lang="en-US" smtClean="0"/>
              <a:pPr/>
              <a:t>72</a:t>
            </a:fld>
            <a:endParaRPr lang="en-US" smtClean="0"/>
          </a:p>
        </p:txBody>
      </p:sp>
      <p:sp>
        <p:nvSpPr>
          <p:cNvPr id="19461" name="Rectangle 2"/>
          <p:cNvSpPr>
            <a:spLocks noGrp="1" noRot="1" noChangeAspect="1" noChangeArrowheads="1" noTextEdit="1"/>
          </p:cNvSpPr>
          <p:nvPr>
            <p:ph type="sldImg"/>
          </p:nvPr>
        </p:nvSpPr>
        <p:spPr>
          <a:xfrm>
            <a:off x="1144588" y="590550"/>
            <a:ext cx="4648200" cy="3486150"/>
          </a:xfrm>
          <a:ln/>
        </p:spPr>
      </p:sp>
      <p:sp>
        <p:nvSpPr>
          <p:cNvPr id="19462" name="Rectangle 3"/>
          <p:cNvSpPr>
            <a:spLocks noGrp="1" noChangeArrowheads="1"/>
          </p:cNvSpPr>
          <p:nvPr>
            <p:ph type="body" idx="1"/>
          </p:nvPr>
        </p:nvSpPr>
        <p:spPr>
          <a:xfrm>
            <a:off x="609600" y="4114800"/>
            <a:ext cx="5867400" cy="4572000"/>
          </a:xfrm>
          <a:noFill/>
          <a:ln/>
        </p:spPr>
        <p:txBody>
          <a:bodyPr/>
          <a:lstStyle/>
          <a:p>
            <a:pPr marL="0" indent="0">
              <a:lnSpc>
                <a:spcPct val="95000"/>
              </a:lnSpc>
            </a:pPr>
            <a:r>
              <a:rPr lang="en-US" sz="900" smtClean="0">
                <a:solidFill>
                  <a:srgbClr val="000000"/>
                </a:solidFill>
                <a:cs typeface="Times New Roman" pitchFamily="18" charset="0"/>
                <a:sym typeface="Times New Roman" pitchFamily="18" charset="0"/>
              </a:rPr>
              <a:t>Después de la inspección visual, debe realizarse una de dos actividades. Un</a:t>
            </a:r>
            <a:r>
              <a:rPr lang="en-US" sz="900" b="1" smtClean="0">
                <a:solidFill>
                  <a:srgbClr val="000000"/>
                </a:solidFill>
                <a:cs typeface="Times New Roman" pitchFamily="18" charset="0"/>
                <a:sym typeface="Times New Roman" pitchFamily="18" charset="0"/>
              </a:rPr>
              <a:t> </a:t>
            </a:r>
            <a:r>
              <a:rPr lang="en-US" sz="900" smtClean="0">
                <a:solidFill>
                  <a:srgbClr val="000000"/>
                </a:solidFill>
                <a:cs typeface="Times New Roman" pitchFamily="18" charset="0"/>
                <a:sym typeface="Times New Roman" pitchFamily="18" charset="0"/>
              </a:rPr>
              <a:t>renovador certificado debe realizar una verificación de limpieza u otros profesionales certificados deben realizar un </a:t>
            </a:r>
            <a:r>
              <a:rPr lang="es-ES_tradnl" sz="900" smtClean="0">
                <a:solidFill>
                  <a:srgbClr val="000000"/>
                </a:solidFill>
                <a:cs typeface="Times New Roman" pitchFamily="18" charset="0"/>
                <a:sym typeface="Times New Roman" pitchFamily="18" charset="0"/>
              </a:rPr>
              <a:t>examen de aprobación</a:t>
            </a:r>
            <a:r>
              <a:rPr lang="en-US" sz="900" smtClean="0">
                <a:solidFill>
                  <a:srgbClr val="000000"/>
                </a:solidFill>
                <a:cs typeface="Times New Roman" pitchFamily="18" charset="0"/>
                <a:sym typeface="Times New Roman" pitchFamily="18" charset="0"/>
              </a:rPr>
              <a:t>. Los pasos del procedimiento de verificación de limpieza se explican a continuación.</a:t>
            </a:r>
          </a:p>
          <a:p>
            <a:pPr marL="0" indent="0">
              <a:lnSpc>
                <a:spcPct val="95000"/>
              </a:lnSpc>
            </a:pPr>
            <a:r>
              <a:rPr lang="en-US" sz="900" smtClean="0">
                <a:solidFill>
                  <a:srgbClr val="000000"/>
                </a:solidFill>
                <a:cs typeface="Times New Roman" pitchFamily="18" charset="0"/>
                <a:sym typeface="Times New Roman" pitchFamily="18" charset="0"/>
              </a:rPr>
              <a:t> </a:t>
            </a:r>
            <a:r>
              <a:rPr lang="en-US" sz="900" b="1" smtClean="0">
                <a:solidFill>
                  <a:srgbClr val="000000"/>
                </a:solidFill>
                <a:cs typeface="Times New Roman" pitchFamily="18" charset="0"/>
                <a:sym typeface="Times New Roman" pitchFamily="18" charset="0"/>
              </a:rPr>
              <a:t>Antepechos de las ventanas</a:t>
            </a:r>
          </a:p>
          <a:p>
            <a:pPr marL="228600" lvl="1" indent="-109538">
              <a:lnSpc>
                <a:spcPct val="95000"/>
              </a:lnSpc>
              <a:buFontTx/>
              <a:buChar char="•"/>
            </a:pPr>
            <a:r>
              <a:rPr lang="en-US" sz="900" smtClean="0">
                <a:solidFill>
                  <a:srgbClr val="000000"/>
                </a:solidFill>
                <a:cs typeface="Times New Roman" pitchFamily="18" charset="0"/>
                <a:sym typeface="Times New Roman" pitchFamily="18" charset="0"/>
              </a:rPr>
              <a:t>Con un paño de limpieza desechable húmedo, limpie toda la superficie del antepecho de cada ventana en el área de trabajo.</a:t>
            </a:r>
          </a:p>
          <a:p>
            <a:pPr marL="0" indent="0">
              <a:lnSpc>
                <a:spcPct val="95000"/>
              </a:lnSpc>
            </a:pPr>
            <a:r>
              <a:rPr lang="en-US" sz="900" b="1" smtClean="0">
                <a:solidFill>
                  <a:srgbClr val="000000"/>
                </a:solidFill>
                <a:cs typeface="Times New Roman" pitchFamily="18" charset="0"/>
                <a:sym typeface="Times New Roman" pitchFamily="18" charset="0"/>
              </a:rPr>
              <a:t>Limpie las encimeras y los pisos </a:t>
            </a:r>
          </a:p>
          <a:p>
            <a:pPr marL="228600" lvl="1" indent="-109538">
              <a:lnSpc>
                <a:spcPct val="95000"/>
              </a:lnSpc>
              <a:buFontTx/>
              <a:buChar char="•"/>
            </a:pPr>
            <a:r>
              <a:rPr lang="en-US" sz="900" smtClean="0">
                <a:solidFill>
                  <a:srgbClr val="000000"/>
                </a:solidFill>
                <a:cs typeface="Times New Roman" pitchFamily="18" charset="0"/>
                <a:sym typeface="Times New Roman" pitchFamily="18" charset="0"/>
              </a:rPr>
              <a:t>Limpie toda la superficie de cada encimera y piso sin alfombrar dentro del área de trabajo con paños de limpieza desechables húmedos. Los pisos deben limpiarse utilizando un sistema de limpieza húmedo que incluya un dispositivo de largo alcance con un</a:t>
            </a:r>
            <a:r>
              <a:rPr lang="es-ES_tradnl" sz="900" smtClean="0">
                <a:solidFill>
                  <a:srgbClr val="000000"/>
                </a:solidFill>
                <a:cs typeface="Times New Roman" pitchFamily="18" charset="0"/>
                <a:sym typeface="Times New Roman" pitchFamily="18" charset="0"/>
              </a:rPr>
              <a:t>a</a:t>
            </a:r>
            <a:r>
              <a:rPr lang="en-US" sz="900" smtClean="0">
                <a:solidFill>
                  <a:srgbClr val="000000"/>
                </a:solidFill>
                <a:cs typeface="Times New Roman" pitchFamily="18" charset="0"/>
                <a:sym typeface="Times New Roman" pitchFamily="18" charset="0"/>
              </a:rPr>
              <a:t> cabeza en donde se pueda colocar un paño de limpieza desechable húmedo. El paño debe permanecer húmedo todo el tiempo que se use para limpiar el piso.</a:t>
            </a:r>
          </a:p>
          <a:p>
            <a:pPr marL="228600" lvl="1" indent="-109538">
              <a:lnSpc>
                <a:spcPct val="95000"/>
              </a:lnSpc>
              <a:buFontTx/>
              <a:buChar char="•"/>
            </a:pPr>
            <a:r>
              <a:rPr lang="en-US" sz="900" smtClean="0">
                <a:solidFill>
                  <a:srgbClr val="000000"/>
                </a:solidFill>
                <a:cs typeface="Times New Roman" pitchFamily="18" charset="0"/>
                <a:sym typeface="Times New Roman" pitchFamily="18" charset="0"/>
              </a:rPr>
              <a:t>Si la superficie de una encimera o de un piso dentro del área de trabajo mide más de 40 pies cuadrados, la superficie del área de trabajo se debe dividir en secciones relativamente iguales que midan menos de 40 pies cuadrados cada una. Limpie cada sección de superficie separadamente utilizando un nuevo paño de limpieza desechable húmedo. </a:t>
            </a:r>
          </a:p>
          <a:p>
            <a:pPr marL="0" indent="0">
              <a:lnSpc>
                <a:spcPct val="95000"/>
              </a:lnSpc>
            </a:pPr>
            <a:r>
              <a:rPr lang="en-US" sz="900" b="1" smtClean="0">
                <a:solidFill>
                  <a:srgbClr val="000000"/>
                </a:solidFill>
                <a:cs typeface="Times New Roman" pitchFamily="18" charset="0"/>
                <a:sym typeface="Times New Roman" pitchFamily="18" charset="0"/>
              </a:rPr>
              <a:t>Interprete el procedimiento de verificación de limpieza.</a:t>
            </a:r>
          </a:p>
          <a:p>
            <a:pPr marL="228600" lvl="1" indent="-109538">
              <a:lnSpc>
                <a:spcPct val="95000"/>
              </a:lnSpc>
              <a:buFontTx/>
              <a:buChar char="•"/>
            </a:pPr>
            <a:r>
              <a:rPr lang="en-US" sz="900" smtClean="0">
                <a:solidFill>
                  <a:srgbClr val="000000"/>
                </a:solidFill>
                <a:cs typeface="Times New Roman" pitchFamily="18" charset="0"/>
                <a:sym typeface="Times New Roman" pitchFamily="18" charset="0"/>
              </a:rPr>
              <a:t>Compare cada paño que representa una sección de superficie específica con la tarjeta de verificación de limpieza. Si el paño que se usó para limpiar cada sección de superficie del área de trabajo está igual o más claro que la tarjeta de verificación de limpieza, </a:t>
            </a:r>
            <a:r>
              <a:rPr lang="es-ES_tradnl" sz="900" smtClean="0">
                <a:solidFill>
                  <a:srgbClr val="000000"/>
                </a:solidFill>
                <a:cs typeface="Times New Roman" pitchFamily="18" charset="0"/>
                <a:sym typeface="Times New Roman" pitchFamily="18" charset="0"/>
              </a:rPr>
              <a:t>quiere decir que </a:t>
            </a:r>
            <a:r>
              <a:rPr lang="en-US" sz="900" smtClean="0">
                <a:solidFill>
                  <a:srgbClr val="000000"/>
                </a:solidFill>
                <a:cs typeface="Times New Roman" pitchFamily="18" charset="0"/>
                <a:sym typeface="Times New Roman" pitchFamily="18" charset="0"/>
              </a:rPr>
              <a:t>esa sección de superficie se ha limpiado adecuadamente.</a:t>
            </a:r>
          </a:p>
          <a:p>
            <a:pPr marL="228600" lvl="1" indent="-109538">
              <a:lnSpc>
                <a:spcPct val="95000"/>
              </a:lnSpc>
              <a:buFontTx/>
              <a:buChar char="•"/>
            </a:pPr>
            <a:r>
              <a:rPr lang="en-US" sz="900" smtClean="0">
                <a:solidFill>
                  <a:srgbClr val="000000"/>
                </a:solidFill>
                <a:cs typeface="Times New Roman" pitchFamily="18" charset="0"/>
                <a:sym typeface="Times New Roman" pitchFamily="18" charset="0"/>
              </a:rPr>
              <a:t>Si el paño está más oscuro que la tarjeta de verificación de limpieza, vuelva a limpiar esa sección de </a:t>
            </a:r>
            <a:r>
              <a:rPr lang="es-ES_tradnl" sz="900" smtClean="0">
                <a:solidFill>
                  <a:srgbClr val="000000"/>
                </a:solidFill>
                <a:cs typeface="Times New Roman" pitchFamily="18" charset="0"/>
                <a:sym typeface="Times New Roman" pitchFamily="18" charset="0"/>
              </a:rPr>
              <a:t>la </a:t>
            </a:r>
            <a:r>
              <a:rPr lang="en-US" sz="900" smtClean="0">
                <a:solidFill>
                  <a:srgbClr val="000000"/>
                </a:solidFill>
                <a:cs typeface="Times New Roman" pitchFamily="18" charset="0"/>
                <a:sym typeface="Times New Roman" pitchFamily="18" charset="0"/>
              </a:rPr>
              <a:t>superficie y, posteriormente, utilice un nuevo paño de limpieza desechable húmedo para limpiar la sección de superficie. Si el paño está igual o más claro que la tarjeta de verificación de limpieza, </a:t>
            </a:r>
            <a:r>
              <a:rPr lang="es-ES_tradnl" sz="900" smtClean="0">
                <a:solidFill>
                  <a:srgbClr val="000000"/>
                </a:solidFill>
                <a:cs typeface="Times New Roman" pitchFamily="18" charset="0"/>
                <a:sym typeface="Times New Roman" pitchFamily="18" charset="0"/>
              </a:rPr>
              <a:t>quiere decir que </a:t>
            </a:r>
            <a:r>
              <a:rPr lang="en-US" sz="900" smtClean="0">
                <a:solidFill>
                  <a:srgbClr val="000000"/>
                </a:solidFill>
                <a:cs typeface="Times New Roman" pitchFamily="18" charset="0"/>
                <a:sym typeface="Times New Roman" pitchFamily="18" charset="0"/>
              </a:rPr>
              <a:t>esa sección de superficie se ha limpiado adecuadamente.</a:t>
            </a:r>
          </a:p>
          <a:p>
            <a:pPr marL="228600" lvl="1" indent="-109538">
              <a:lnSpc>
                <a:spcPct val="95000"/>
              </a:lnSpc>
              <a:buFontTx/>
              <a:buChar char="•"/>
            </a:pPr>
            <a:r>
              <a:rPr lang="en-US" sz="900" smtClean="0">
                <a:solidFill>
                  <a:srgbClr val="000000"/>
                </a:solidFill>
                <a:cs typeface="Times New Roman" pitchFamily="18" charset="0"/>
                <a:sym typeface="Times New Roman" pitchFamily="18" charset="0"/>
              </a:rPr>
              <a:t> </a:t>
            </a:r>
            <a:r>
              <a:rPr lang="en-US" sz="900" smtClean="0">
                <a:solidFill>
                  <a:srgbClr val="000000"/>
                </a:solidFill>
                <a:cs typeface="Arial" charset="0"/>
                <a:sym typeface="Times New Roman" pitchFamily="18" charset="0"/>
              </a:rPr>
              <a:t>Si el segundo paño no es igual y no es más claro que la tarjeta de verificación de limpieza, vuelva a limpiar la superficie y espere 1 hora o hasta que la superficie se haya secado completamente (lo que tome más tiempo). Luego, limpie la sección de superficie con un paño desechable de limpieza blanco cargado con electricidad estática, diseñado para </a:t>
            </a:r>
            <a:r>
              <a:rPr lang="es-ES_tradnl" sz="900" smtClean="0">
                <a:solidFill>
                  <a:srgbClr val="000000"/>
                </a:solidFill>
                <a:cs typeface="Arial" charset="0"/>
                <a:sym typeface="Times New Roman" pitchFamily="18" charset="0"/>
              </a:rPr>
              <a:t>ser utilizado </a:t>
            </a:r>
            <a:r>
              <a:rPr lang="en-US" sz="900" smtClean="0">
                <a:solidFill>
                  <a:srgbClr val="000000"/>
                </a:solidFill>
                <a:cs typeface="Arial" charset="0"/>
                <a:sym typeface="Times New Roman" pitchFamily="18" charset="0"/>
              </a:rPr>
              <a:t>en superficies difíciles de limpiar. El procedimiento de verificación de limpieza se ha</a:t>
            </a:r>
            <a:r>
              <a:rPr lang="es-ES_tradnl" sz="900" smtClean="0">
                <a:solidFill>
                  <a:srgbClr val="000000"/>
                </a:solidFill>
                <a:cs typeface="Arial" charset="0"/>
                <a:sym typeface="Times New Roman" pitchFamily="18" charset="0"/>
              </a:rPr>
              <a:t>brá</a:t>
            </a:r>
            <a:r>
              <a:rPr lang="en-US" sz="900" smtClean="0">
                <a:solidFill>
                  <a:srgbClr val="000000"/>
                </a:solidFill>
                <a:cs typeface="Arial" charset="0"/>
                <a:sym typeface="Times New Roman" pitchFamily="18" charset="0"/>
              </a:rPr>
              <a:t> completado </a:t>
            </a:r>
            <a:r>
              <a:rPr lang="es-ES_tradnl" sz="900" smtClean="0">
                <a:solidFill>
                  <a:srgbClr val="000000"/>
                </a:solidFill>
                <a:cs typeface="Arial" charset="0"/>
                <a:sym typeface="Times New Roman" pitchFamily="18" charset="0"/>
              </a:rPr>
              <a:t>ahora </a:t>
            </a:r>
            <a:r>
              <a:rPr lang="en-US" sz="900" smtClean="0">
                <a:solidFill>
                  <a:srgbClr val="000000"/>
                </a:solidFill>
                <a:cs typeface="Arial" charset="0"/>
                <a:sym typeface="Times New Roman" pitchFamily="18" charset="0"/>
              </a:rPr>
              <a:t>y </a:t>
            </a:r>
            <a:r>
              <a:rPr lang="es-ES_tradnl" sz="900" smtClean="0">
                <a:solidFill>
                  <a:srgbClr val="000000"/>
                </a:solidFill>
                <a:cs typeface="Arial" charset="0"/>
                <a:sym typeface="Times New Roman" pitchFamily="18" charset="0"/>
              </a:rPr>
              <a:t>se considerará que </a:t>
            </a:r>
            <a:r>
              <a:rPr lang="en-US" sz="900" smtClean="0">
                <a:solidFill>
                  <a:srgbClr val="000000"/>
                </a:solidFill>
                <a:cs typeface="Arial" charset="0"/>
                <a:sym typeface="Times New Roman" pitchFamily="18" charset="0"/>
              </a:rPr>
              <a:t>la superficie está limpia.</a:t>
            </a:r>
          </a:p>
          <a:p>
            <a:pPr marL="228600" lvl="1" indent="-109538">
              <a:lnSpc>
                <a:spcPct val="95000"/>
              </a:lnSpc>
              <a:buFontTx/>
              <a:buChar char="•"/>
            </a:pPr>
            <a:r>
              <a:rPr lang="en-US" sz="900" smtClean="0">
                <a:solidFill>
                  <a:srgbClr val="000000"/>
                </a:solidFill>
                <a:cs typeface="Arial" charset="0"/>
                <a:sym typeface="Times New Roman" pitchFamily="18" charset="0"/>
              </a:rPr>
              <a:t>Cuando se haya completado la verificación de limpieza en todas las superficies del área de trabajo (incluidos los antepechos de las ventanas), se pueden quitar los letreros de advertencia.</a:t>
            </a:r>
          </a:p>
        </p:txBody>
      </p:sp>
    </p:spTree>
    <p:extLst>
      <p:ext uri="{BB962C8B-B14F-4D97-AF65-F5344CB8AC3E}">
        <p14:creationId xmlns:p14="http://schemas.microsoft.com/office/powerpoint/2010/main" val="1922145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292100" y="200025"/>
            <a:ext cx="6184900" cy="463550"/>
          </a:xfrm>
          <a:noFill/>
        </p:spPr>
        <p:txBody>
          <a:bodyPr/>
          <a:lstStyle/>
          <a:p>
            <a:r>
              <a:rPr lang="es-ES_tradnl" smtClean="0"/>
              <a:t>Prácticas seguras para trabajar con el plomo</a:t>
            </a:r>
            <a:r>
              <a:rPr lang="en-US" smtClean="0"/>
              <a:t> en labores de renovación, reparación y pintura</a:t>
            </a:r>
          </a:p>
        </p:txBody>
      </p:sp>
      <p:sp>
        <p:nvSpPr>
          <p:cNvPr id="20483" name="Rectangle 3"/>
          <p:cNvSpPr>
            <a:spLocks noGrp="1" noChangeArrowheads="1"/>
          </p:cNvSpPr>
          <p:nvPr>
            <p:ph type="dt" sz="quarter" idx="1"/>
          </p:nvPr>
        </p:nvSpPr>
        <p:spPr>
          <a:noFill/>
        </p:spPr>
        <p:txBody>
          <a:bodyPr/>
          <a:lstStyle/>
          <a:p>
            <a:r>
              <a:rPr lang="en-US" smtClean="0"/>
              <a:t>Octubre de 2011</a:t>
            </a:r>
          </a:p>
        </p:txBody>
      </p:sp>
      <p:sp>
        <p:nvSpPr>
          <p:cNvPr id="20484" name="Rectangle 7"/>
          <p:cNvSpPr>
            <a:spLocks noGrp="1" noChangeArrowheads="1"/>
          </p:cNvSpPr>
          <p:nvPr>
            <p:ph type="sldNum" sz="quarter" idx="5"/>
          </p:nvPr>
        </p:nvSpPr>
        <p:spPr>
          <a:noFill/>
        </p:spPr>
        <p:txBody>
          <a:bodyPr/>
          <a:lstStyle/>
          <a:p>
            <a:r>
              <a:rPr lang="en-US" smtClean="0"/>
              <a:t>6-</a:t>
            </a:r>
            <a:fld id="{C7FA0F13-318E-4165-A0EC-226023174239}" type="slidenum">
              <a:rPr lang="en-US" smtClean="0"/>
              <a:pPr/>
              <a:t>73</a:t>
            </a:fld>
            <a:endParaRPr lang="en-US" smtClean="0"/>
          </a:p>
        </p:txBody>
      </p:sp>
      <p:sp>
        <p:nvSpPr>
          <p:cNvPr id="20485" name="Rectangle 2"/>
          <p:cNvSpPr>
            <a:spLocks noGrp="1" noRot="1" noChangeAspect="1" noChangeArrowheads="1" noTextEdit="1"/>
          </p:cNvSpPr>
          <p:nvPr>
            <p:ph type="sldImg"/>
          </p:nvPr>
        </p:nvSpPr>
        <p:spPr>
          <a:xfrm>
            <a:off x="1295400" y="685800"/>
            <a:ext cx="4648200" cy="3486150"/>
          </a:xfrm>
          <a:ln/>
        </p:spPr>
      </p:sp>
      <p:sp>
        <p:nvSpPr>
          <p:cNvPr id="20486" name="Rectangle 3"/>
          <p:cNvSpPr>
            <a:spLocks noGrp="1" noChangeArrowheads="1"/>
          </p:cNvSpPr>
          <p:nvPr>
            <p:ph type="body" idx="1"/>
          </p:nvPr>
        </p:nvSpPr>
        <p:spPr>
          <a:xfrm>
            <a:off x="762000" y="4167188"/>
            <a:ext cx="5715000" cy="2652712"/>
          </a:xfrm>
          <a:noFill/>
          <a:ln/>
        </p:spPr>
        <p:txBody>
          <a:bodyPr/>
          <a:lstStyle/>
          <a:p>
            <a:pPr>
              <a:spcBef>
                <a:spcPct val="10000"/>
              </a:spcBef>
            </a:pPr>
            <a:r>
              <a:rPr lang="es-ES_tradnl" sz="1100" b="1" smtClean="0">
                <a:solidFill>
                  <a:srgbClr val="000000"/>
                </a:solidFill>
                <a:cs typeface="Times New Roman" pitchFamily="18" charset="0"/>
                <a:sym typeface="Times New Roman" pitchFamily="18" charset="0"/>
              </a:rPr>
              <a:t>Examen de aprobaci</a:t>
            </a:r>
            <a:r>
              <a:rPr lang="es-ES_tradnl" sz="1100" b="1" smtClean="0">
                <a:solidFill>
                  <a:srgbClr val="000000"/>
                </a:solidFill>
                <a:latin typeface="Times New Roman" pitchFamily="18" charset="0"/>
                <a:cs typeface="Times New Roman" pitchFamily="18" charset="0"/>
                <a:sym typeface="Times New Roman" pitchFamily="18" charset="0"/>
              </a:rPr>
              <a:t>ó</a:t>
            </a:r>
            <a:r>
              <a:rPr lang="es-ES_tradnl" sz="1100" b="1" smtClean="0">
                <a:solidFill>
                  <a:srgbClr val="000000"/>
                </a:solidFill>
                <a:cs typeface="Times New Roman" pitchFamily="18" charset="0"/>
                <a:sym typeface="Times New Roman" pitchFamily="18" charset="0"/>
              </a:rPr>
              <a:t>n </a:t>
            </a:r>
            <a:r>
              <a:rPr lang="en-US" sz="1100" b="1" smtClean="0">
                <a:solidFill>
                  <a:srgbClr val="000000"/>
                </a:solidFill>
                <a:cs typeface="Times New Roman" pitchFamily="18" charset="0"/>
                <a:sym typeface="Times New Roman" pitchFamily="18" charset="0"/>
              </a:rPr>
              <a:t>(</a:t>
            </a:r>
            <a:r>
              <a:rPr lang="es-ES_tradnl" sz="1100" b="1" smtClean="0">
                <a:solidFill>
                  <a:srgbClr val="000000"/>
                </a:solidFill>
                <a:cs typeface="Times New Roman" pitchFamily="18" charset="0"/>
                <a:sym typeface="Times New Roman" pitchFamily="18" charset="0"/>
              </a:rPr>
              <a:t>pruebas de aprobaci</a:t>
            </a:r>
            <a:r>
              <a:rPr lang="es-ES_tradnl" sz="1100" b="1" smtClean="0">
                <a:solidFill>
                  <a:srgbClr val="000000"/>
                </a:solidFill>
                <a:latin typeface="Times New Roman" pitchFamily="18" charset="0"/>
                <a:cs typeface="Times New Roman" pitchFamily="18" charset="0"/>
                <a:sym typeface="Times New Roman" pitchFamily="18" charset="0"/>
              </a:rPr>
              <a:t>ó</a:t>
            </a:r>
            <a:r>
              <a:rPr lang="es-ES_tradnl" sz="1100" b="1" smtClean="0">
                <a:solidFill>
                  <a:srgbClr val="000000"/>
                </a:solidFill>
                <a:cs typeface="Times New Roman" pitchFamily="18" charset="0"/>
                <a:sym typeface="Times New Roman" pitchFamily="18" charset="0"/>
              </a:rPr>
              <a:t>n referentes al </a:t>
            </a:r>
            <a:r>
              <a:rPr lang="en-US" sz="1100" b="1" smtClean="0">
                <a:solidFill>
                  <a:srgbClr val="000000"/>
                </a:solidFill>
                <a:cs typeface="Times New Roman" pitchFamily="18" charset="0"/>
                <a:sym typeface="Times New Roman" pitchFamily="18" charset="0"/>
              </a:rPr>
              <a:t>polvo) - Opcional </a:t>
            </a:r>
            <a:r>
              <a:rPr lang="es-ES_tradnl" sz="1100" b="1" smtClean="0">
                <a:solidFill>
                  <a:srgbClr val="000000"/>
                </a:solidFill>
                <a:cs typeface="Times New Roman" pitchFamily="18" charset="0"/>
                <a:sym typeface="Times New Roman" pitchFamily="18" charset="0"/>
              </a:rPr>
              <a:t>seg</a:t>
            </a:r>
            <a:r>
              <a:rPr lang="es-ES_tradnl" sz="1100" b="1" smtClean="0">
                <a:solidFill>
                  <a:srgbClr val="000000"/>
                </a:solidFill>
                <a:latin typeface="Times New Roman" pitchFamily="18" charset="0"/>
                <a:cs typeface="Times New Roman" pitchFamily="18" charset="0"/>
                <a:sym typeface="Times New Roman" pitchFamily="18" charset="0"/>
              </a:rPr>
              <a:t>ú</a:t>
            </a:r>
            <a:r>
              <a:rPr lang="es-ES_tradnl" sz="1100" b="1" smtClean="0">
                <a:solidFill>
                  <a:srgbClr val="000000"/>
                </a:solidFill>
                <a:cs typeface="Times New Roman" pitchFamily="18" charset="0"/>
                <a:sym typeface="Times New Roman" pitchFamily="18" charset="0"/>
              </a:rPr>
              <a:t>n </a:t>
            </a:r>
            <a:r>
              <a:rPr lang="en-US" sz="1100" b="1" smtClean="0">
                <a:solidFill>
                  <a:srgbClr val="000000"/>
                </a:solidFill>
                <a:cs typeface="Times New Roman" pitchFamily="18" charset="0"/>
                <a:sym typeface="Times New Roman" pitchFamily="18" charset="0"/>
              </a:rPr>
              <a:t>la regla RRP</a:t>
            </a:r>
          </a:p>
          <a:p>
            <a:pPr>
              <a:spcBef>
                <a:spcPct val="10000"/>
              </a:spcBef>
              <a:buFontTx/>
              <a:buChar char="•"/>
            </a:pPr>
            <a:r>
              <a:rPr lang="es-ES_tradnl" sz="900" smtClean="0">
                <a:solidFill>
                  <a:srgbClr val="000000"/>
                </a:solidFill>
                <a:cs typeface="Times New Roman" pitchFamily="18" charset="0"/>
                <a:sym typeface="Times New Roman" pitchFamily="18" charset="0"/>
              </a:rPr>
              <a:t>Se pueden realizar pruebas de aprobaci</a:t>
            </a:r>
            <a:r>
              <a:rPr lang="es-ES_tradnl" sz="900" smtClean="0">
                <a:solidFill>
                  <a:srgbClr val="000000"/>
                </a:solidFill>
                <a:latin typeface="Times New Roman" pitchFamily="18" charset="0"/>
                <a:cs typeface="Times New Roman" pitchFamily="18" charset="0"/>
                <a:sym typeface="Times New Roman" pitchFamily="18" charset="0"/>
              </a:rPr>
              <a:t>ó</a:t>
            </a:r>
            <a:r>
              <a:rPr lang="es-ES_tradnl" sz="900" smtClean="0">
                <a:solidFill>
                  <a:srgbClr val="000000"/>
                </a:solidFill>
                <a:cs typeface="Times New Roman" pitchFamily="18" charset="0"/>
                <a:sym typeface="Times New Roman" pitchFamily="18" charset="0"/>
              </a:rPr>
              <a:t>n referente al polvo </a:t>
            </a:r>
            <a:r>
              <a:rPr lang="en-US" sz="900" smtClean="0">
                <a:solidFill>
                  <a:srgbClr val="000000"/>
                </a:solidFill>
                <a:cs typeface="Times New Roman" pitchFamily="18" charset="0"/>
                <a:sym typeface="Times New Roman" pitchFamily="18" charset="0"/>
              </a:rPr>
              <a:t>para verificar la efectividad de las limpiezas. </a:t>
            </a:r>
            <a:r>
              <a:rPr lang="es-ES_tradnl" sz="900" smtClean="0">
                <a:solidFill>
                  <a:srgbClr val="000000"/>
                </a:solidFill>
                <a:cs typeface="Times New Roman" pitchFamily="18" charset="0"/>
                <a:sym typeface="Times New Roman" pitchFamily="18" charset="0"/>
              </a:rPr>
              <a:t>La aprobaci</a:t>
            </a:r>
            <a:r>
              <a:rPr lang="es-ES_tradnl" sz="900" smtClean="0">
                <a:solidFill>
                  <a:srgbClr val="000000"/>
                </a:solidFill>
                <a:latin typeface="Times New Roman" pitchFamily="18" charset="0"/>
                <a:cs typeface="Times New Roman" pitchFamily="18" charset="0"/>
                <a:sym typeface="Times New Roman" pitchFamily="18" charset="0"/>
              </a:rPr>
              <a:t>ó</a:t>
            </a:r>
            <a:r>
              <a:rPr lang="es-ES_tradnl" sz="900" smtClean="0">
                <a:solidFill>
                  <a:srgbClr val="000000"/>
                </a:solidFill>
                <a:cs typeface="Times New Roman" pitchFamily="18" charset="0"/>
                <a:sym typeface="Times New Roman" pitchFamily="18" charset="0"/>
              </a:rPr>
              <a:t>n </a:t>
            </a:r>
            <a:r>
              <a:rPr lang="en-US" sz="900" smtClean="0">
                <a:solidFill>
                  <a:srgbClr val="000000"/>
                </a:solidFill>
                <a:cs typeface="Times New Roman" pitchFamily="18" charset="0"/>
                <a:sym typeface="Times New Roman" pitchFamily="18" charset="0"/>
              </a:rPr>
              <a:t>es una opci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a:t>
            </a:r>
            <a:r>
              <a:rPr lang="es-ES_tradnl" sz="900" smtClean="0">
                <a:solidFill>
                  <a:srgbClr val="000000"/>
                </a:solidFill>
                <a:cs typeface="Times New Roman" pitchFamily="18" charset="0"/>
                <a:sym typeface="Times New Roman" pitchFamily="18" charset="0"/>
              </a:rPr>
              <a:t>seg</a:t>
            </a:r>
            <a:r>
              <a:rPr lang="es-ES_tradnl" sz="900" smtClean="0">
                <a:solidFill>
                  <a:srgbClr val="000000"/>
                </a:solidFill>
                <a:latin typeface="Times New Roman" pitchFamily="18" charset="0"/>
                <a:cs typeface="Times New Roman" pitchFamily="18" charset="0"/>
                <a:sym typeface="Times New Roman" pitchFamily="18" charset="0"/>
              </a:rPr>
              <a:t>ú</a:t>
            </a:r>
            <a:r>
              <a:rPr lang="es-ES_tradnl" sz="900" smtClean="0">
                <a:solidFill>
                  <a:srgbClr val="000000"/>
                </a:solidFill>
                <a:cs typeface="Times New Roman" pitchFamily="18" charset="0"/>
                <a:sym typeface="Times New Roman" pitchFamily="18" charset="0"/>
              </a:rPr>
              <a:t>n </a:t>
            </a:r>
            <a:r>
              <a:rPr lang="en-US" sz="900" smtClean="0">
                <a:solidFill>
                  <a:srgbClr val="000000"/>
                </a:solidFill>
                <a:cs typeface="Times New Roman" pitchFamily="18" charset="0"/>
                <a:sym typeface="Times New Roman" pitchFamily="18" charset="0"/>
              </a:rPr>
              <a:t>la regla de renovaci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reparaci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y pintado de </a:t>
            </a:r>
            <a:r>
              <a:rPr lang="es-ES_tradnl" sz="900" smtClean="0">
                <a:solidFill>
                  <a:srgbClr val="000000"/>
                </a:solidFill>
                <a:cs typeface="Times New Roman" pitchFamily="18" charset="0"/>
                <a:sym typeface="Times New Roman" pitchFamily="18" charset="0"/>
              </a:rPr>
              <a:t>la </a:t>
            </a:r>
            <a:r>
              <a:rPr lang="en-US" sz="900" smtClean="0">
                <a:solidFill>
                  <a:srgbClr val="000000"/>
                </a:solidFill>
                <a:cs typeface="Times New Roman" pitchFamily="18" charset="0"/>
                <a:sym typeface="Times New Roman" pitchFamily="18" charset="0"/>
              </a:rPr>
              <a:t>EPA y, en muchos casos, es un requisito de la regla del Departamento de Vivienda y Urbanismo (HUD, por sus siglas en ingl</a:t>
            </a:r>
            <a:r>
              <a:rPr lang="en-US" sz="900" smtClean="0">
                <a:solidFill>
                  <a:srgbClr val="000000"/>
                </a:solidFill>
                <a:latin typeface="Times New Roman" pitchFamily="18" charset="0"/>
                <a:cs typeface="Times New Roman" pitchFamily="18" charset="0"/>
                <a:sym typeface="Times New Roman" pitchFamily="18" charset="0"/>
              </a:rPr>
              <a:t>é</a:t>
            </a:r>
            <a:r>
              <a:rPr lang="en-US" sz="900" smtClean="0">
                <a:solidFill>
                  <a:srgbClr val="000000"/>
                </a:solidFill>
                <a:cs typeface="Times New Roman" pitchFamily="18" charset="0"/>
                <a:sym typeface="Times New Roman" pitchFamily="18" charset="0"/>
              </a:rPr>
              <a:t>s).</a:t>
            </a:r>
          </a:p>
          <a:p>
            <a:pPr>
              <a:spcBef>
                <a:spcPct val="10000"/>
              </a:spcBef>
              <a:buFontTx/>
              <a:buChar char="•"/>
            </a:pPr>
            <a:r>
              <a:rPr lang="en-US" sz="900" smtClean="0">
                <a:solidFill>
                  <a:srgbClr val="000000"/>
                </a:solidFill>
                <a:cs typeface="Times New Roman" pitchFamily="18" charset="0"/>
                <a:sym typeface="Times New Roman" pitchFamily="18" charset="0"/>
              </a:rPr>
              <a:t>La</a:t>
            </a:r>
            <a:r>
              <a:rPr lang="es-ES_tradnl" sz="900" smtClean="0">
                <a:solidFill>
                  <a:srgbClr val="000000"/>
                </a:solidFill>
                <a:cs typeface="Times New Roman" pitchFamily="18" charset="0"/>
                <a:sym typeface="Times New Roman" pitchFamily="18" charset="0"/>
              </a:rPr>
              <a:t>s</a:t>
            </a:r>
            <a:r>
              <a:rPr lang="en-US" sz="900" smtClean="0">
                <a:solidFill>
                  <a:srgbClr val="000000"/>
                </a:solidFill>
                <a:cs typeface="Times New Roman" pitchFamily="18" charset="0"/>
                <a:sym typeface="Times New Roman" pitchFamily="18" charset="0"/>
              </a:rPr>
              <a:t> </a:t>
            </a:r>
            <a:r>
              <a:rPr lang="es-ES_tradnl" sz="900" smtClean="0">
                <a:solidFill>
                  <a:srgbClr val="000000"/>
                </a:solidFill>
                <a:cs typeface="Times New Roman" pitchFamily="18" charset="0"/>
                <a:sym typeface="Times New Roman" pitchFamily="18" charset="0"/>
              </a:rPr>
              <a:t>pruebas aprobaci</a:t>
            </a:r>
            <a:r>
              <a:rPr lang="es-ES_tradnl" sz="900" smtClean="0">
                <a:solidFill>
                  <a:srgbClr val="000000"/>
                </a:solidFill>
                <a:latin typeface="Times New Roman" pitchFamily="18" charset="0"/>
                <a:cs typeface="Times New Roman" pitchFamily="18" charset="0"/>
                <a:sym typeface="Times New Roman" pitchFamily="18" charset="0"/>
              </a:rPr>
              <a:t>ó</a:t>
            </a:r>
            <a:r>
              <a:rPr lang="es-ES_tradnl" sz="900" smtClean="0">
                <a:solidFill>
                  <a:srgbClr val="000000"/>
                </a:solidFill>
                <a:cs typeface="Times New Roman" pitchFamily="18" charset="0"/>
                <a:sym typeface="Times New Roman" pitchFamily="18" charset="0"/>
              </a:rPr>
              <a:t>n referente al </a:t>
            </a:r>
            <a:r>
              <a:rPr lang="en-US" sz="900" smtClean="0">
                <a:solidFill>
                  <a:srgbClr val="000000"/>
                </a:solidFill>
                <a:cs typeface="Times New Roman" pitchFamily="18" charset="0"/>
                <a:sym typeface="Times New Roman" pitchFamily="18" charset="0"/>
              </a:rPr>
              <a:t>polvo se realiza</a:t>
            </a:r>
            <a:r>
              <a:rPr lang="es-ES_tradnl" sz="900" smtClean="0">
                <a:solidFill>
                  <a:srgbClr val="000000"/>
                </a:solidFill>
                <a:cs typeface="Times New Roman" pitchFamily="18" charset="0"/>
                <a:sym typeface="Times New Roman" pitchFamily="18" charset="0"/>
              </a:rPr>
              <a:t>n</a:t>
            </a:r>
            <a:r>
              <a:rPr lang="en-US" sz="900" smtClean="0">
                <a:solidFill>
                  <a:srgbClr val="000000"/>
                </a:solidFill>
                <a:cs typeface="Times New Roman" pitchFamily="18" charset="0"/>
                <a:sym typeface="Times New Roman" pitchFamily="18" charset="0"/>
              </a:rPr>
              <a:t> para verificar la efectividad de las limpiezas.</a:t>
            </a:r>
          </a:p>
          <a:p>
            <a:pPr>
              <a:spcBef>
                <a:spcPct val="10000"/>
              </a:spcBef>
              <a:buFontTx/>
              <a:buChar char="•"/>
            </a:pPr>
            <a:r>
              <a:rPr lang="en-US" sz="900" smtClean="0">
                <a:solidFill>
                  <a:srgbClr val="000000"/>
                </a:solidFill>
                <a:cs typeface="Arial" charset="0"/>
                <a:sym typeface="Times New Roman" pitchFamily="18" charset="0"/>
              </a:rPr>
              <a:t>En algunos casos, </a:t>
            </a:r>
            <a:r>
              <a:rPr lang="es-ES_tradnl" sz="900" smtClean="0">
                <a:solidFill>
                  <a:srgbClr val="000000"/>
                </a:solidFill>
                <a:cs typeface="Arial" charset="0"/>
                <a:sym typeface="Times New Roman" pitchFamily="18" charset="0"/>
              </a:rPr>
              <a:t>se </a:t>
            </a:r>
            <a:r>
              <a:rPr lang="en-US" sz="900" smtClean="0">
                <a:solidFill>
                  <a:srgbClr val="000000"/>
                </a:solidFill>
                <a:cs typeface="Arial" charset="0"/>
                <a:sym typeface="Times New Roman" pitchFamily="18" charset="0"/>
              </a:rPr>
              <a:t>puede</a:t>
            </a:r>
            <a:r>
              <a:rPr lang="es-ES_tradnl" sz="900" smtClean="0">
                <a:solidFill>
                  <a:srgbClr val="000000"/>
                </a:solidFill>
                <a:cs typeface="Arial" charset="0"/>
                <a:sym typeface="Times New Roman" pitchFamily="18" charset="0"/>
              </a:rPr>
              <a:t>n</a:t>
            </a:r>
            <a:r>
              <a:rPr lang="en-US" sz="900" smtClean="0">
                <a:solidFill>
                  <a:srgbClr val="000000"/>
                </a:solidFill>
                <a:cs typeface="Arial" charset="0"/>
                <a:sym typeface="Times New Roman" pitchFamily="18" charset="0"/>
              </a:rPr>
              <a:t> requerir </a:t>
            </a:r>
            <a:r>
              <a:rPr lang="es-ES_tradnl" sz="900" smtClean="0">
                <a:solidFill>
                  <a:srgbClr val="000000"/>
                </a:solidFill>
                <a:cs typeface="Arial" charset="0"/>
                <a:sym typeface="Times New Roman" pitchFamily="18" charset="0"/>
              </a:rPr>
              <a:t>estas pruebas </a:t>
            </a:r>
            <a:r>
              <a:rPr lang="en-US" sz="900" smtClean="0">
                <a:solidFill>
                  <a:srgbClr val="000000"/>
                </a:solidFill>
                <a:cs typeface="Arial" charset="0"/>
                <a:sym typeface="Times New Roman" pitchFamily="18" charset="0"/>
              </a:rPr>
              <a:t>como parte de</a:t>
            </a:r>
            <a:r>
              <a:rPr lang="es-ES_tradnl" sz="900" smtClean="0">
                <a:solidFill>
                  <a:srgbClr val="000000"/>
                </a:solidFill>
                <a:cs typeface="Arial" charset="0"/>
                <a:sym typeface="Times New Roman" pitchFamily="18" charset="0"/>
              </a:rPr>
              <a:t> </a:t>
            </a:r>
            <a:r>
              <a:rPr lang="en-US" sz="900" smtClean="0">
                <a:solidFill>
                  <a:srgbClr val="000000"/>
                </a:solidFill>
                <a:cs typeface="Arial" charset="0"/>
                <a:sym typeface="Times New Roman" pitchFamily="18" charset="0"/>
              </a:rPr>
              <a:t>l</a:t>
            </a:r>
            <a:r>
              <a:rPr lang="es-ES_tradnl" sz="900" smtClean="0">
                <a:solidFill>
                  <a:srgbClr val="000000"/>
                </a:solidFill>
                <a:cs typeface="Arial" charset="0"/>
                <a:sym typeface="Times New Roman" pitchFamily="18" charset="0"/>
              </a:rPr>
              <a:t>a</a:t>
            </a:r>
            <a:r>
              <a:rPr lang="en-US" sz="900" smtClean="0">
                <a:solidFill>
                  <a:srgbClr val="000000"/>
                </a:solidFill>
                <a:cs typeface="Arial" charset="0"/>
                <a:sym typeface="Times New Roman" pitchFamily="18" charset="0"/>
              </a:rPr>
              <a:t> </a:t>
            </a:r>
            <a:r>
              <a:rPr lang="en-US" sz="900" smtClean="0">
                <a:solidFill>
                  <a:srgbClr val="000000"/>
                </a:solidFill>
                <a:latin typeface="Times New Roman" pitchFamily="18" charset="0"/>
                <a:cs typeface="Arial" charset="0"/>
                <a:sym typeface="Times New Roman" pitchFamily="18" charset="0"/>
              </a:rPr>
              <a:t>“</a:t>
            </a:r>
            <a:r>
              <a:rPr lang="es-ES_tradnl" sz="900" smtClean="0">
                <a:solidFill>
                  <a:srgbClr val="000000"/>
                </a:solidFill>
                <a:cs typeface="Arial" charset="0"/>
                <a:sym typeface="Times New Roman" pitchFamily="18" charset="0"/>
              </a:rPr>
              <a:t>aprobaci</a:t>
            </a:r>
            <a:r>
              <a:rPr lang="es-ES_tradnl" sz="900" smtClean="0">
                <a:solidFill>
                  <a:srgbClr val="000000"/>
                </a:solidFill>
                <a:latin typeface="Times New Roman" pitchFamily="18" charset="0"/>
                <a:cs typeface="Arial" charset="0"/>
                <a:sym typeface="Times New Roman" pitchFamily="18" charset="0"/>
              </a:rPr>
              <a:t>ó</a:t>
            </a:r>
            <a:r>
              <a:rPr lang="es-ES_tradnl" sz="900" smtClean="0">
                <a:solidFill>
                  <a:srgbClr val="000000"/>
                </a:solidFill>
                <a:cs typeface="Arial" charset="0"/>
                <a:sym typeface="Times New Roman" pitchFamily="18" charset="0"/>
              </a:rPr>
              <a:t>n</a:t>
            </a:r>
            <a:r>
              <a:rPr lang="en-US" sz="900" smtClean="0">
                <a:solidFill>
                  <a:srgbClr val="000000"/>
                </a:solidFill>
                <a:cs typeface="Arial" charset="0"/>
                <a:sym typeface="Times New Roman" pitchFamily="18" charset="0"/>
              </a:rPr>
              <a:t>" (proceso definido por </a:t>
            </a:r>
            <a:r>
              <a:rPr lang="es-ES_tradnl" sz="900" smtClean="0">
                <a:solidFill>
                  <a:srgbClr val="000000"/>
                </a:solidFill>
                <a:cs typeface="Arial" charset="0"/>
                <a:sym typeface="Times New Roman" pitchFamily="18" charset="0"/>
              </a:rPr>
              <a:t>el </a:t>
            </a:r>
            <a:r>
              <a:rPr lang="en-US" sz="900" smtClean="0">
                <a:solidFill>
                  <a:srgbClr val="000000"/>
                </a:solidFill>
                <a:cs typeface="Arial" charset="0"/>
                <a:sym typeface="Times New Roman" pitchFamily="18" charset="0"/>
              </a:rPr>
              <a:t>reglamento para garantizar que un </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rea de trabajo no est</a:t>
            </a:r>
            <a:r>
              <a:rPr lang="en-US" sz="900" smtClean="0">
                <a:solidFill>
                  <a:srgbClr val="000000"/>
                </a:solidFill>
                <a:latin typeface="Times New Roman" pitchFamily="18" charset="0"/>
                <a:cs typeface="Arial" charset="0"/>
                <a:sym typeface="Times New Roman" pitchFamily="18" charset="0"/>
              </a:rPr>
              <a:t>é</a:t>
            </a:r>
            <a:r>
              <a:rPr lang="en-US" sz="900" smtClean="0">
                <a:solidFill>
                  <a:srgbClr val="000000"/>
                </a:solidFill>
                <a:cs typeface="Arial" charset="0"/>
                <a:sym typeface="Times New Roman" pitchFamily="18" charset="0"/>
              </a:rPr>
              <a:t> contaminada con polvo </a:t>
            </a:r>
            <a:r>
              <a:rPr lang="es-ES_tradnl" sz="900" smtClean="0">
                <a:solidFill>
                  <a:srgbClr val="000000"/>
                </a:solidFill>
                <a:cs typeface="Arial" charset="0"/>
                <a:sym typeface="Times New Roman" pitchFamily="18" charset="0"/>
              </a:rPr>
              <a:t>de </a:t>
            </a:r>
            <a:r>
              <a:rPr lang="en-US" sz="900" smtClean="0">
                <a:solidFill>
                  <a:srgbClr val="000000"/>
                </a:solidFill>
                <a:cs typeface="Arial" charset="0"/>
                <a:sym typeface="Times New Roman" pitchFamily="18" charset="0"/>
              </a:rPr>
              <a:t>plomo despu</a:t>
            </a:r>
            <a:r>
              <a:rPr lang="en-US" sz="900" smtClean="0">
                <a:solidFill>
                  <a:srgbClr val="000000"/>
                </a:solidFill>
                <a:latin typeface="Times New Roman" pitchFamily="18" charset="0"/>
                <a:cs typeface="Arial" charset="0"/>
                <a:sym typeface="Times New Roman" pitchFamily="18" charset="0"/>
              </a:rPr>
              <a:t>é</a:t>
            </a:r>
            <a:r>
              <a:rPr lang="en-US" sz="900" smtClean="0">
                <a:solidFill>
                  <a:srgbClr val="000000"/>
                </a:solidFill>
                <a:cs typeface="Arial" charset="0"/>
                <a:sym typeface="Times New Roman" pitchFamily="18" charset="0"/>
              </a:rPr>
              <a:t>s de completar un trabajo). No se necesita realizar una verificaci</a:t>
            </a:r>
            <a:r>
              <a:rPr lang="en-US" sz="900" smtClean="0">
                <a:solidFill>
                  <a:srgbClr val="000000"/>
                </a:solidFill>
                <a:latin typeface="Times New Roman" pitchFamily="18" charset="0"/>
                <a:cs typeface="Arial" charset="0"/>
                <a:sym typeface="Times New Roman" pitchFamily="18" charset="0"/>
              </a:rPr>
              <a:t>ó</a:t>
            </a:r>
            <a:r>
              <a:rPr lang="en-US" sz="900" smtClean="0">
                <a:solidFill>
                  <a:srgbClr val="000000"/>
                </a:solidFill>
                <a:cs typeface="Arial" charset="0"/>
                <a:sym typeface="Times New Roman" pitchFamily="18" charset="0"/>
              </a:rPr>
              <a:t>n de limpieza si se requiere</a:t>
            </a:r>
            <a:r>
              <a:rPr lang="es-ES_tradnl" sz="900" smtClean="0">
                <a:solidFill>
                  <a:srgbClr val="000000"/>
                </a:solidFill>
                <a:cs typeface="Arial" charset="0"/>
                <a:sym typeface="Times New Roman" pitchFamily="18" charset="0"/>
              </a:rPr>
              <a:t>n</a:t>
            </a:r>
            <a:r>
              <a:rPr lang="en-US" sz="900" smtClean="0">
                <a:solidFill>
                  <a:srgbClr val="000000"/>
                </a:solidFill>
                <a:cs typeface="Arial" charset="0"/>
                <a:sym typeface="Times New Roman" pitchFamily="18" charset="0"/>
              </a:rPr>
              <a:t> </a:t>
            </a:r>
            <a:r>
              <a:rPr lang="es-ES_tradnl" sz="900" smtClean="0">
                <a:solidFill>
                  <a:srgbClr val="000000"/>
                </a:solidFill>
                <a:cs typeface="Arial" charset="0"/>
                <a:sym typeface="Times New Roman" pitchFamily="18" charset="0"/>
              </a:rPr>
              <a:t>pruebas de aprobaci</a:t>
            </a:r>
            <a:r>
              <a:rPr lang="es-ES_tradnl" sz="900" smtClean="0">
                <a:solidFill>
                  <a:srgbClr val="000000"/>
                </a:solidFill>
                <a:latin typeface="Times New Roman" pitchFamily="18" charset="0"/>
                <a:cs typeface="Arial" charset="0"/>
                <a:sym typeface="Times New Roman" pitchFamily="18" charset="0"/>
              </a:rPr>
              <a:t>ó</a:t>
            </a:r>
            <a:r>
              <a:rPr lang="es-ES_tradnl" sz="900" smtClean="0">
                <a:solidFill>
                  <a:srgbClr val="000000"/>
                </a:solidFill>
                <a:cs typeface="Arial" charset="0"/>
                <a:sym typeface="Times New Roman" pitchFamily="18" charset="0"/>
              </a:rPr>
              <a:t>n referente al polvo </a:t>
            </a:r>
            <a:r>
              <a:rPr lang="en-US" sz="900" smtClean="0">
                <a:solidFill>
                  <a:srgbClr val="000000"/>
                </a:solidFill>
                <a:cs typeface="Arial" charset="0"/>
                <a:sym typeface="Times New Roman" pitchFamily="18" charset="0"/>
              </a:rPr>
              <a:t>al finalizar una renovaci</a:t>
            </a:r>
            <a:r>
              <a:rPr lang="en-US" sz="900" smtClean="0">
                <a:solidFill>
                  <a:srgbClr val="000000"/>
                </a:solidFill>
                <a:latin typeface="Times New Roman" pitchFamily="18" charset="0"/>
                <a:cs typeface="Arial" charset="0"/>
                <a:sym typeface="Times New Roman" pitchFamily="18" charset="0"/>
              </a:rPr>
              <a:t>ó</a:t>
            </a:r>
            <a:r>
              <a:rPr lang="en-US" sz="900" smtClean="0">
                <a:solidFill>
                  <a:srgbClr val="000000"/>
                </a:solidFill>
                <a:cs typeface="Arial" charset="0"/>
                <a:sym typeface="Times New Roman" pitchFamily="18" charset="0"/>
              </a:rPr>
              <a:t>n. En esos casos, </a:t>
            </a:r>
            <a:r>
              <a:rPr lang="en-US" sz="900" smtClean="0">
                <a:solidFill>
                  <a:srgbClr val="000000"/>
                </a:solidFill>
                <a:cs typeface="Times New Roman" pitchFamily="18" charset="0"/>
                <a:sym typeface="Times New Roman" pitchFamily="18" charset="0"/>
              </a:rPr>
              <a:t>la</a:t>
            </a:r>
            <a:r>
              <a:rPr lang="es-ES_tradnl" sz="900" smtClean="0">
                <a:solidFill>
                  <a:srgbClr val="000000"/>
                </a:solidFill>
                <a:cs typeface="Times New Roman" pitchFamily="18" charset="0"/>
                <a:sym typeface="Times New Roman" pitchFamily="18" charset="0"/>
              </a:rPr>
              <a:t>s</a:t>
            </a:r>
            <a:r>
              <a:rPr lang="en-US" sz="900" smtClean="0">
                <a:solidFill>
                  <a:srgbClr val="000000"/>
                </a:solidFill>
                <a:cs typeface="Times New Roman" pitchFamily="18" charset="0"/>
                <a:sym typeface="Times New Roman" pitchFamily="18" charset="0"/>
              </a:rPr>
              <a:t> </a:t>
            </a:r>
            <a:r>
              <a:rPr lang="es-ES_tradnl" sz="900" smtClean="0">
                <a:solidFill>
                  <a:srgbClr val="000000"/>
                </a:solidFill>
                <a:cs typeface="Times New Roman" pitchFamily="18" charset="0"/>
                <a:sym typeface="Times New Roman" pitchFamily="18" charset="0"/>
              </a:rPr>
              <a:t>pruebas </a:t>
            </a:r>
            <a:r>
              <a:rPr lang="en-US" sz="900" smtClean="0">
                <a:solidFill>
                  <a:srgbClr val="000000"/>
                </a:solidFill>
                <a:cs typeface="Times New Roman" pitchFamily="18" charset="0"/>
                <a:sym typeface="Times New Roman" pitchFamily="18" charset="0"/>
              </a:rPr>
              <a:t>de </a:t>
            </a:r>
            <a:r>
              <a:rPr lang="es-ES_tradnl" sz="900" smtClean="0">
                <a:solidFill>
                  <a:srgbClr val="000000"/>
                </a:solidFill>
                <a:cs typeface="Times New Roman" pitchFamily="18" charset="0"/>
                <a:sym typeface="Times New Roman" pitchFamily="18" charset="0"/>
              </a:rPr>
              <a:t>aprobaci</a:t>
            </a:r>
            <a:r>
              <a:rPr lang="es-ES_tradnl" sz="900" smtClean="0">
                <a:solidFill>
                  <a:srgbClr val="000000"/>
                </a:solidFill>
                <a:latin typeface="Times New Roman" pitchFamily="18" charset="0"/>
                <a:cs typeface="Times New Roman" pitchFamily="18" charset="0"/>
                <a:sym typeface="Times New Roman" pitchFamily="18" charset="0"/>
              </a:rPr>
              <a:t>ó</a:t>
            </a:r>
            <a:r>
              <a:rPr lang="es-ES_tradnl" sz="900" smtClean="0">
                <a:solidFill>
                  <a:srgbClr val="000000"/>
                </a:solidFill>
                <a:cs typeface="Times New Roman" pitchFamily="18" charset="0"/>
                <a:sym typeface="Times New Roman" pitchFamily="18" charset="0"/>
              </a:rPr>
              <a:t>n referente al </a:t>
            </a:r>
            <a:r>
              <a:rPr lang="en-US" sz="900" smtClean="0">
                <a:solidFill>
                  <a:srgbClr val="000000"/>
                </a:solidFill>
                <a:cs typeface="Times New Roman" pitchFamily="18" charset="0"/>
                <a:sym typeface="Times New Roman" pitchFamily="18" charset="0"/>
              </a:rPr>
              <a:t> polvo </a:t>
            </a:r>
            <a:r>
              <a:rPr lang="en-US" sz="900" smtClean="0">
                <a:solidFill>
                  <a:srgbClr val="000000"/>
                </a:solidFill>
                <a:cs typeface="Arial" charset="0"/>
                <a:sym typeface="Times New Roman" pitchFamily="18" charset="0"/>
              </a:rPr>
              <a:t>s</a:t>
            </a:r>
            <a:r>
              <a:rPr lang="en-US" sz="900" smtClean="0">
                <a:solidFill>
                  <a:srgbClr val="000000"/>
                </a:solidFill>
                <a:latin typeface="Times New Roman" pitchFamily="18" charset="0"/>
                <a:cs typeface="Arial" charset="0"/>
                <a:sym typeface="Times New Roman" pitchFamily="18" charset="0"/>
              </a:rPr>
              <a:t>ó</a:t>
            </a:r>
            <a:r>
              <a:rPr lang="en-US" sz="900" smtClean="0">
                <a:solidFill>
                  <a:srgbClr val="000000"/>
                </a:solidFill>
                <a:cs typeface="Arial" charset="0"/>
                <a:sym typeface="Times New Roman" pitchFamily="18" charset="0"/>
              </a:rPr>
              <a:t>lo la</a:t>
            </a:r>
            <a:r>
              <a:rPr lang="es-ES_tradnl" sz="900" smtClean="0">
                <a:solidFill>
                  <a:srgbClr val="000000"/>
                </a:solidFill>
                <a:cs typeface="Arial" charset="0"/>
                <a:sym typeface="Times New Roman" pitchFamily="18" charset="0"/>
              </a:rPr>
              <a:t>s</a:t>
            </a:r>
            <a:r>
              <a:rPr lang="en-US" sz="900" smtClean="0">
                <a:solidFill>
                  <a:srgbClr val="000000"/>
                </a:solidFill>
                <a:cs typeface="Arial" charset="0"/>
                <a:sym typeface="Times New Roman" pitchFamily="18" charset="0"/>
              </a:rPr>
              <a:t> puede realizar un inspector de plomo certificado, </a:t>
            </a:r>
            <a:r>
              <a:rPr lang="es-ES_tradnl" sz="900" smtClean="0">
                <a:solidFill>
                  <a:srgbClr val="000000"/>
                </a:solidFill>
                <a:cs typeface="Arial" charset="0"/>
                <a:sym typeface="Times New Roman" pitchFamily="18" charset="0"/>
              </a:rPr>
              <a:t>un </a:t>
            </a:r>
            <a:r>
              <a:rPr lang="en-US" sz="900" smtClean="0">
                <a:solidFill>
                  <a:srgbClr val="000000"/>
                </a:solidFill>
                <a:cs typeface="Arial" charset="0"/>
                <a:sym typeface="Times New Roman" pitchFamily="18" charset="0"/>
              </a:rPr>
              <a:t>evaluador de riesgo</a:t>
            </a:r>
            <a:r>
              <a:rPr lang="es-ES_tradnl" sz="900" smtClean="0">
                <a:solidFill>
                  <a:srgbClr val="000000"/>
                </a:solidFill>
                <a:cs typeface="Arial" charset="0"/>
                <a:sym typeface="Times New Roman" pitchFamily="18" charset="0"/>
              </a:rPr>
              <a:t>s</a:t>
            </a:r>
            <a:r>
              <a:rPr lang="en-US" sz="900" smtClean="0">
                <a:solidFill>
                  <a:srgbClr val="000000"/>
                </a:solidFill>
                <a:cs typeface="Arial" charset="0"/>
                <a:sym typeface="Times New Roman" pitchFamily="18" charset="0"/>
              </a:rPr>
              <a:t> o t</a:t>
            </a:r>
            <a:r>
              <a:rPr lang="en-US" sz="900" smtClean="0">
                <a:solidFill>
                  <a:srgbClr val="000000"/>
                </a:solidFill>
                <a:latin typeface="Times New Roman" pitchFamily="18" charset="0"/>
                <a:cs typeface="Arial" charset="0"/>
                <a:sym typeface="Times New Roman" pitchFamily="18" charset="0"/>
              </a:rPr>
              <a:t>é</a:t>
            </a:r>
            <a:r>
              <a:rPr lang="en-US" sz="900" smtClean="0">
                <a:solidFill>
                  <a:srgbClr val="000000"/>
                </a:solidFill>
                <a:cs typeface="Arial" charset="0"/>
                <a:sym typeface="Times New Roman" pitchFamily="18" charset="0"/>
              </a:rPr>
              <a:t>cnico </a:t>
            </a:r>
            <a:r>
              <a:rPr lang="es-ES_tradnl" sz="900" smtClean="0">
                <a:solidFill>
                  <a:srgbClr val="000000"/>
                </a:solidFill>
                <a:cs typeface="Arial" charset="0"/>
                <a:sym typeface="Times New Roman" pitchFamily="18" charset="0"/>
              </a:rPr>
              <a:t>de </a:t>
            </a:r>
            <a:r>
              <a:rPr lang="en-US" sz="900" smtClean="0">
                <a:solidFill>
                  <a:srgbClr val="000000"/>
                </a:solidFill>
                <a:cs typeface="Arial" charset="0"/>
                <a:sym typeface="Times New Roman" pitchFamily="18" charset="0"/>
              </a:rPr>
              <a:t>muestreo de polvo. Se requiere que la empresa renovadora certificada vuelva a limpiar el </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rea de trabajo hasta que </a:t>
            </a:r>
            <a:r>
              <a:rPr lang="en-US" sz="900" smtClean="0">
                <a:solidFill>
                  <a:srgbClr val="000000"/>
                </a:solidFill>
                <a:cs typeface="Times New Roman" pitchFamily="18" charset="0"/>
                <a:sym typeface="Times New Roman" pitchFamily="18" charset="0"/>
              </a:rPr>
              <a:t>los niveles de polvo </a:t>
            </a:r>
            <a:r>
              <a:rPr lang="es-ES_tradnl" sz="900" smtClean="0">
                <a:solidFill>
                  <a:srgbClr val="000000"/>
                </a:solidFill>
                <a:cs typeface="Times New Roman" pitchFamily="18" charset="0"/>
                <a:sym typeface="Times New Roman" pitchFamily="18" charset="0"/>
              </a:rPr>
              <a:t>de </a:t>
            </a:r>
            <a:r>
              <a:rPr lang="en-US" sz="900" smtClean="0">
                <a:solidFill>
                  <a:srgbClr val="000000"/>
                </a:solidFill>
                <a:cs typeface="Times New Roman" pitchFamily="18" charset="0"/>
                <a:sym typeface="Times New Roman" pitchFamily="18" charset="0"/>
              </a:rPr>
              <a:t>plomo en </a:t>
            </a:r>
            <a:r>
              <a:rPr lang="en-US" sz="900" smtClean="0">
                <a:solidFill>
                  <a:srgbClr val="000000"/>
                </a:solidFill>
                <a:cs typeface="Arial" charset="0"/>
                <a:sym typeface="Times New Roman" pitchFamily="18" charset="0"/>
              </a:rPr>
              <a:t>el </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rea de trabajo cumplan los est</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ndares de</a:t>
            </a:r>
            <a:r>
              <a:rPr lang="es-ES_tradnl" sz="900" smtClean="0">
                <a:solidFill>
                  <a:srgbClr val="000000"/>
                </a:solidFill>
                <a:cs typeface="Arial" charset="0"/>
                <a:sym typeface="Times New Roman" pitchFamily="18" charset="0"/>
              </a:rPr>
              <a:t> </a:t>
            </a:r>
            <a:r>
              <a:rPr lang="en-US" sz="900" smtClean="0">
                <a:solidFill>
                  <a:srgbClr val="000000"/>
                </a:solidFill>
                <a:cs typeface="Arial" charset="0"/>
                <a:sym typeface="Times New Roman" pitchFamily="18" charset="0"/>
              </a:rPr>
              <a:t>l</a:t>
            </a:r>
            <a:r>
              <a:rPr lang="es-ES_tradnl" sz="900" smtClean="0">
                <a:solidFill>
                  <a:srgbClr val="000000"/>
                </a:solidFill>
                <a:cs typeface="Arial" charset="0"/>
                <a:sym typeface="Times New Roman" pitchFamily="18" charset="0"/>
              </a:rPr>
              <a:t>a</a:t>
            </a:r>
            <a:r>
              <a:rPr lang="en-US" sz="900" smtClean="0">
                <a:solidFill>
                  <a:srgbClr val="000000"/>
                </a:solidFill>
                <a:cs typeface="Arial" charset="0"/>
                <a:sym typeface="Times New Roman" pitchFamily="18" charset="0"/>
              </a:rPr>
              <a:t> </a:t>
            </a:r>
            <a:r>
              <a:rPr lang="es-ES_tradnl" sz="900" smtClean="0">
                <a:solidFill>
                  <a:srgbClr val="000000"/>
                </a:solidFill>
                <a:cs typeface="Arial" charset="0"/>
                <a:sym typeface="Times New Roman" pitchFamily="18" charset="0"/>
              </a:rPr>
              <a:t>aprobaci</a:t>
            </a:r>
            <a:r>
              <a:rPr lang="es-ES_tradnl" sz="900" smtClean="0">
                <a:solidFill>
                  <a:srgbClr val="000000"/>
                </a:solidFill>
                <a:latin typeface="Times New Roman" pitchFamily="18" charset="0"/>
                <a:cs typeface="Arial" charset="0"/>
                <a:sym typeface="Times New Roman" pitchFamily="18" charset="0"/>
              </a:rPr>
              <a:t>ó</a:t>
            </a:r>
            <a:r>
              <a:rPr lang="es-ES_tradnl" sz="900" smtClean="0">
                <a:solidFill>
                  <a:srgbClr val="000000"/>
                </a:solidFill>
                <a:cs typeface="Arial" charset="0"/>
                <a:sym typeface="Times New Roman" pitchFamily="18" charset="0"/>
              </a:rPr>
              <a:t>n</a:t>
            </a:r>
            <a:r>
              <a:rPr lang="en-US" sz="900" smtClean="0">
                <a:solidFill>
                  <a:srgbClr val="000000"/>
                </a:solidFill>
                <a:cs typeface="Arial" charset="0"/>
                <a:sym typeface="Times New Roman" pitchFamily="18" charset="0"/>
              </a:rPr>
              <a:t>. Algunas leyes estatales, locales y tribales pueden requerir un </a:t>
            </a:r>
            <a:r>
              <a:rPr lang="es-ES_tradnl" sz="900" smtClean="0">
                <a:solidFill>
                  <a:srgbClr val="000000"/>
                </a:solidFill>
                <a:cs typeface="Arial" charset="0"/>
                <a:sym typeface="Times New Roman" pitchFamily="18" charset="0"/>
              </a:rPr>
              <a:t>examen de aprobaci</a:t>
            </a:r>
            <a:r>
              <a:rPr lang="es-ES_tradnl" sz="900" smtClean="0">
                <a:solidFill>
                  <a:srgbClr val="000000"/>
                </a:solidFill>
                <a:latin typeface="Times New Roman" pitchFamily="18" charset="0"/>
                <a:cs typeface="Arial" charset="0"/>
                <a:sym typeface="Times New Roman" pitchFamily="18" charset="0"/>
              </a:rPr>
              <a:t>ó</a:t>
            </a:r>
            <a:r>
              <a:rPr lang="es-ES_tradnl" sz="900" smtClean="0">
                <a:solidFill>
                  <a:srgbClr val="000000"/>
                </a:solidFill>
                <a:cs typeface="Arial" charset="0"/>
                <a:sym typeface="Times New Roman" pitchFamily="18" charset="0"/>
              </a:rPr>
              <a:t>n despu</a:t>
            </a:r>
            <a:r>
              <a:rPr lang="es-ES_tradnl" sz="900" smtClean="0">
                <a:solidFill>
                  <a:srgbClr val="000000"/>
                </a:solidFill>
                <a:latin typeface="Times New Roman" pitchFamily="18" charset="0"/>
                <a:cs typeface="Arial" charset="0"/>
                <a:sym typeface="Times New Roman" pitchFamily="18" charset="0"/>
              </a:rPr>
              <a:t>é</a:t>
            </a:r>
            <a:r>
              <a:rPr lang="es-ES_tradnl" sz="900" smtClean="0">
                <a:solidFill>
                  <a:srgbClr val="000000"/>
                </a:solidFill>
                <a:cs typeface="Arial" charset="0"/>
                <a:sym typeface="Times New Roman" pitchFamily="18" charset="0"/>
              </a:rPr>
              <a:t>s de </a:t>
            </a:r>
            <a:r>
              <a:rPr lang="en-US" sz="900" smtClean="0">
                <a:solidFill>
                  <a:srgbClr val="000000"/>
                </a:solidFill>
                <a:cs typeface="Arial" charset="0"/>
                <a:sym typeface="Times New Roman" pitchFamily="18" charset="0"/>
              </a:rPr>
              <a:t>un trabajo de renovaci</a:t>
            </a:r>
            <a:r>
              <a:rPr lang="en-US" sz="900" smtClean="0">
                <a:solidFill>
                  <a:srgbClr val="000000"/>
                </a:solidFill>
                <a:latin typeface="Times New Roman" pitchFamily="18" charset="0"/>
                <a:cs typeface="Arial" charset="0"/>
                <a:sym typeface="Times New Roman" pitchFamily="18" charset="0"/>
              </a:rPr>
              <a:t>ó</a:t>
            </a:r>
            <a:r>
              <a:rPr lang="en-US" sz="900" smtClean="0">
                <a:solidFill>
                  <a:srgbClr val="000000"/>
                </a:solidFill>
                <a:cs typeface="Arial" charset="0"/>
                <a:sym typeface="Times New Roman" pitchFamily="18" charset="0"/>
              </a:rPr>
              <a:t>n y remodelaci</a:t>
            </a:r>
            <a:r>
              <a:rPr lang="en-US" sz="900" smtClean="0">
                <a:solidFill>
                  <a:srgbClr val="000000"/>
                </a:solidFill>
                <a:latin typeface="Times New Roman" pitchFamily="18" charset="0"/>
                <a:cs typeface="Arial" charset="0"/>
                <a:sym typeface="Times New Roman" pitchFamily="18" charset="0"/>
              </a:rPr>
              <a:t>ó</a:t>
            </a:r>
            <a:r>
              <a:rPr lang="en-US" sz="900" smtClean="0">
                <a:solidFill>
                  <a:srgbClr val="000000"/>
                </a:solidFill>
                <a:cs typeface="Arial" charset="0"/>
                <a:sym typeface="Times New Roman" pitchFamily="18" charset="0"/>
              </a:rPr>
              <a:t>n, </a:t>
            </a:r>
            <a:r>
              <a:rPr lang="es-ES_tradnl" sz="900" smtClean="0">
                <a:solidFill>
                  <a:srgbClr val="000000"/>
                </a:solidFill>
                <a:cs typeface="Arial" charset="0"/>
                <a:sym typeface="Times New Roman" pitchFamily="18" charset="0"/>
              </a:rPr>
              <a:t>a </a:t>
            </a:r>
            <a:r>
              <a:rPr lang="en-US" sz="900" smtClean="0">
                <a:solidFill>
                  <a:srgbClr val="000000"/>
                </a:solidFill>
                <a:cs typeface="Arial" charset="0"/>
                <a:sym typeface="Times New Roman" pitchFamily="18" charset="0"/>
              </a:rPr>
              <a:t>niveles distintos de los est</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ndares de permiso federales. La selecci</a:t>
            </a:r>
            <a:r>
              <a:rPr lang="en-US" sz="900" smtClean="0">
                <a:solidFill>
                  <a:srgbClr val="000000"/>
                </a:solidFill>
                <a:latin typeface="Times New Roman" pitchFamily="18" charset="0"/>
                <a:cs typeface="Arial" charset="0"/>
                <a:sym typeface="Times New Roman" pitchFamily="18" charset="0"/>
              </a:rPr>
              <a:t>ó</a:t>
            </a:r>
            <a:r>
              <a:rPr lang="en-US" sz="900" smtClean="0">
                <a:solidFill>
                  <a:srgbClr val="000000"/>
                </a:solidFill>
                <a:cs typeface="Arial" charset="0"/>
                <a:sym typeface="Times New Roman" pitchFamily="18" charset="0"/>
              </a:rPr>
              <a:t>n de una CV o de un </a:t>
            </a:r>
            <a:r>
              <a:rPr lang="es-ES_tradnl" sz="900" smtClean="0">
                <a:solidFill>
                  <a:srgbClr val="000000"/>
                </a:solidFill>
                <a:cs typeface="Arial" charset="0"/>
                <a:sym typeface="Times New Roman" pitchFamily="18" charset="0"/>
              </a:rPr>
              <a:t>examen de parobaci</a:t>
            </a:r>
            <a:r>
              <a:rPr lang="es-ES_tradnl" sz="900" smtClean="0">
                <a:solidFill>
                  <a:srgbClr val="000000"/>
                </a:solidFill>
                <a:latin typeface="Times New Roman" pitchFamily="18" charset="0"/>
                <a:cs typeface="Arial" charset="0"/>
                <a:sym typeface="Times New Roman" pitchFamily="18" charset="0"/>
              </a:rPr>
              <a:t>ó</a:t>
            </a:r>
            <a:r>
              <a:rPr lang="es-ES_tradnl" sz="900" smtClean="0">
                <a:solidFill>
                  <a:srgbClr val="000000"/>
                </a:solidFill>
                <a:cs typeface="Arial" charset="0"/>
                <a:sym typeface="Times New Roman" pitchFamily="18" charset="0"/>
              </a:rPr>
              <a:t>n se </a:t>
            </a:r>
            <a:r>
              <a:rPr lang="en-US" sz="900" smtClean="0">
                <a:solidFill>
                  <a:srgbClr val="000000"/>
                </a:solidFill>
                <a:cs typeface="Arial" charset="0"/>
                <a:sym typeface="Times New Roman" pitchFamily="18" charset="0"/>
              </a:rPr>
              <a:t>basar</a:t>
            </a:r>
            <a:r>
              <a:rPr lang="en-US" sz="900" smtClean="0">
                <a:solidFill>
                  <a:srgbClr val="000000"/>
                </a:solidFill>
                <a:latin typeface="Times New Roman" pitchFamily="18" charset="0"/>
                <a:cs typeface="Arial" charset="0"/>
                <a:sym typeface="Times New Roman" pitchFamily="18" charset="0"/>
              </a:rPr>
              <a:t>á</a:t>
            </a:r>
            <a:r>
              <a:rPr lang="en-US" sz="900" smtClean="0">
                <a:solidFill>
                  <a:srgbClr val="000000"/>
                </a:solidFill>
                <a:cs typeface="Arial" charset="0"/>
                <a:sym typeface="Times New Roman" pitchFamily="18" charset="0"/>
              </a:rPr>
              <a:t>n en los requisitos normativos o en el contrato de renovaci</a:t>
            </a:r>
            <a:r>
              <a:rPr lang="en-US" sz="900" smtClean="0">
                <a:solidFill>
                  <a:srgbClr val="000000"/>
                </a:solidFill>
                <a:latin typeface="Times New Roman" pitchFamily="18" charset="0"/>
                <a:cs typeface="Arial" charset="0"/>
                <a:sym typeface="Times New Roman" pitchFamily="18" charset="0"/>
              </a:rPr>
              <a:t>ó</a:t>
            </a:r>
            <a:r>
              <a:rPr lang="en-US" sz="900" smtClean="0">
                <a:solidFill>
                  <a:srgbClr val="000000"/>
                </a:solidFill>
                <a:cs typeface="Arial" charset="0"/>
                <a:sym typeface="Times New Roman" pitchFamily="18" charset="0"/>
              </a:rPr>
              <a:t>n.</a:t>
            </a:r>
          </a:p>
        </p:txBody>
      </p:sp>
      <p:sp>
        <p:nvSpPr>
          <p:cNvPr id="20487" name="Text Box 4"/>
          <p:cNvSpPr txBox="1">
            <a:spLocks noChangeArrowheads="1"/>
          </p:cNvSpPr>
          <p:nvPr/>
        </p:nvSpPr>
        <p:spPr bwMode="auto">
          <a:xfrm>
            <a:off x="838200" y="6870700"/>
            <a:ext cx="5475288" cy="1930400"/>
          </a:xfrm>
          <a:prstGeom prst="rect">
            <a:avLst/>
          </a:prstGeom>
          <a:solidFill>
            <a:srgbClr val="EAEAEA"/>
          </a:solidFill>
          <a:ln w="9525">
            <a:solidFill>
              <a:schemeClr val="tx1"/>
            </a:solidFill>
            <a:miter lim="800000"/>
            <a:headEnd/>
            <a:tailEnd/>
          </a:ln>
        </p:spPr>
        <p:txBody>
          <a:bodyPr lIns="0" tIns="46577" rIns="88119" bIns="46577">
            <a:spAutoFit/>
          </a:bodyPr>
          <a:lstStyle/>
          <a:p>
            <a:pPr marL="931863" lvl="2" algn="l" defTabSz="931863">
              <a:spcBef>
                <a:spcPct val="50000"/>
              </a:spcBef>
              <a:buSzPct val="100000"/>
            </a:pPr>
            <a:r>
              <a:rPr lang="es-ES_tradnl" sz="1000" b="1">
                <a:solidFill>
                  <a:srgbClr val="000000"/>
                </a:solidFill>
                <a:cs typeface="Times New Roman" pitchFamily="18" charset="0"/>
                <a:sym typeface="Times New Roman" pitchFamily="18" charset="0"/>
              </a:rPr>
              <a:t>La aprobaci</a:t>
            </a:r>
            <a:r>
              <a:rPr lang="es-ES_tradnl" sz="1000" b="1">
                <a:solidFill>
                  <a:srgbClr val="000000"/>
                </a:solidFill>
                <a:latin typeface="Times New Roman" pitchFamily="18" charset="0"/>
                <a:cs typeface="Times New Roman" pitchFamily="18" charset="0"/>
                <a:sym typeface="Times New Roman" pitchFamily="18" charset="0"/>
              </a:rPr>
              <a:t>ó</a:t>
            </a:r>
            <a:r>
              <a:rPr lang="es-ES_tradnl" sz="1000" b="1">
                <a:solidFill>
                  <a:srgbClr val="000000"/>
                </a:solidFill>
                <a:cs typeface="Times New Roman" pitchFamily="18" charset="0"/>
                <a:sym typeface="Times New Roman" pitchFamily="18" charset="0"/>
              </a:rPr>
              <a:t>n </a:t>
            </a:r>
            <a:r>
              <a:rPr lang="en-US" sz="1000" b="1">
                <a:solidFill>
                  <a:srgbClr val="000000"/>
                </a:solidFill>
                <a:cs typeface="Times New Roman" pitchFamily="18" charset="0"/>
                <a:sym typeface="Times New Roman" pitchFamily="18" charset="0"/>
              </a:rPr>
              <a:t>es un requisito para muchas propiedades anteriores a 1978 que reciben asistencia federal para la vivienda.</a:t>
            </a:r>
            <a:r>
              <a:rPr lang="en-US" sz="1000">
                <a:solidFill>
                  <a:srgbClr val="000000"/>
                </a:solidFill>
                <a:cs typeface="Times New Roman" pitchFamily="18" charset="0"/>
                <a:sym typeface="Times New Roman" pitchFamily="18" charset="0"/>
              </a:rPr>
              <a:t> La agencia que administra la asistencia puede programar </a:t>
            </a:r>
            <a:r>
              <a:rPr lang="es-ES_tradnl" sz="1000">
                <a:solidFill>
                  <a:srgbClr val="000000"/>
                </a:solidFill>
                <a:cs typeface="Times New Roman" pitchFamily="18" charset="0"/>
                <a:sym typeface="Times New Roman" pitchFamily="18" charset="0"/>
              </a:rPr>
              <a:t>e</a:t>
            </a:r>
            <a:r>
              <a:rPr lang="en-US" sz="1000">
                <a:solidFill>
                  <a:srgbClr val="000000"/>
                </a:solidFill>
                <a:cs typeface="Times New Roman" pitchFamily="18" charset="0"/>
                <a:sym typeface="Times New Roman" pitchFamily="18" charset="0"/>
              </a:rPr>
              <a:t>l </a:t>
            </a:r>
            <a:r>
              <a:rPr lang="es-ES_tradnl" sz="1000">
                <a:solidFill>
                  <a:srgbClr val="000000"/>
                </a:solidFill>
                <a:cs typeface="Times New Roman" pitchFamily="18" charset="0"/>
                <a:sym typeface="Times New Roman" pitchFamily="18" charset="0"/>
              </a:rPr>
              <a:t>examen de aprobaci</a:t>
            </a:r>
            <a:r>
              <a:rPr lang="es-ES_tradnl" sz="1000">
                <a:solidFill>
                  <a:srgbClr val="000000"/>
                </a:solidFill>
                <a:latin typeface="Times New Roman" pitchFamily="18" charset="0"/>
                <a:cs typeface="Times New Roman" pitchFamily="18" charset="0"/>
                <a:sym typeface="Times New Roman" pitchFamily="18" charset="0"/>
              </a:rPr>
              <a:t>ó</a:t>
            </a:r>
            <a:r>
              <a:rPr lang="es-ES_tradnl" sz="1000">
                <a:solidFill>
                  <a:srgbClr val="000000"/>
                </a:solidFill>
                <a:cs typeface="Times New Roman" pitchFamily="18" charset="0"/>
                <a:sym typeface="Times New Roman" pitchFamily="18" charset="0"/>
              </a:rPr>
              <a:t>n</a:t>
            </a:r>
            <a:r>
              <a:rPr lang="en-US" sz="1000">
                <a:solidFill>
                  <a:srgbClr val="000000"/>
                </a:solidFill>
                <a:cs typeface="Times New Roman" pitchFamily="18" charset="0"/>
                <a:sym typeface="Times New Roman" pitchFamily="18" charset="0"/>
              </a:rPr>
              <a:t>. La persona que realice </a:t>
            </a:r>
            <a:r>
              <a:rPr lang="es-ES_tradnl" sz="1000">
                <a:solidFill>
                  <a:srgbClr val="000000"/>
                </a:solidFill>
                <a:cs typeface="Times New Roman" pitchFamily="18" charset="0"/>
                <a:sym typeface="Times New Roman" pitchFamily="18" charset="0"/>
              </a:rPr>
              <a:t>este examen debe </a:t>
            </a:r>
            <a:r>
              <a:rPr lang="en-US" sz="1000">
                <a:solidFill>
                  <a:srgbClr val="000000"/>
                </a:solidFill>
                <a:cs typeface="Times New Roman" pitchFamily="18" charset="0"/>
                <a:sym typeface="Times New Roman" pitchFamily="18" charset="0"/>
              </a:rPr>
              <a:t>ser </a:t>
            </a:r>
            <a:r>
              <a:rPr lang="en-US" sz="1000" u="sng">
                <a:solidFill>
                  <a:srgbClr val="000000"/>
                </a:solidFill>
                <a:cs typeface="Times New Roman" pitchFamily="18" charset="0"/>
                <a:sym typeface="Times New Roman" pitchFamily="18" charset="0"/>
              </a:rPr>
              <a:t>independiente</a:t>
            </a:r>
            <a:r>
              <a:rPr lang="en-US" sz="1000">
                <a:solidFill>
                  <a:srgbClr val="000000"/>
                </a:solidFill>
                <a:cs typeface="Times New Roman" pitchFamily="18" charset="0"/>
                <a:sym typeface="Times New Roman" pitchFamily="18" charset="0"/>
              </a:rPr>
              <a:t> de la empresa de renovaci</a:t>
            </a:r>
            <a:r>
              <a:rPr lang="en-US" sz="1000">
                <a:solidFill>
                  <a:srgbClr val="000000"/>
                </a:solidFill>
                <a:latin typeface="Times New Roman" pitchFamily="18" charset="0"/>
                <a:cs typeface="Times New Roman" pitchFamily="18" charset="0"/>
                <a:sym typeface="Times New Roman" pitchFamily="18" charset="0"/>
              </a:rPr>
              <a:t>ó</a:t>
            </a:r>
            <a:r>
              <a:rPr lang="en-US" sz="1000">
                <a:solidFill>
                  <a:srgbClr val="000000"/>
                </a:solidFill>
                <a:cs typeface="Times New Roman" pitchFamily="18" charset="0"/>
                <a:sym typeface="Times New Roman" pitchFamily="18" charset="0"/>
              </a:rPr>
              <a:t>n que realice el trabajo. Consulte con su cliente o comun</a:t>
            </a:r>
            <a:r>
              <a:rPr lang="en-US" sz="1000">
                <a:solidFill>
                  <a:srgbClr val="000000"/>
                </a:solidFill>
                <a:latin typeface="Times New Roman" pitchFamily="18" charset="0"/>
                <a:cs typeface="Times New Roman" pitchFamily="18" charset="0"/>
                <a:sym typeface="Times New Roman" pitchFamily="18" charset="0"/>
              </a:rPr>
              <a:t>í</a:t>
            </a:r>
            <a:r>
              <a:rPr lang="en-US" sz="1000">
                <a:solidFill>
                  <a:srgbClr val="000000"/>
                </a:solidFill>
                <a:cs typeface="Times New Roman" pitchFamily="18" charset="0"/>
                <a:sym typeface="Times New Roman" pitchFamily="18" charset="0"/>
              </a:rPr>
              <a:t>quese con la agencia que administre la asistencia a la propiedad para averiguar si se necesitar</a:t>
            </a:r>
            <a:r>
              <a:rPr lang="en-US" sz="1000">
                <a:solidFill>
                  <a:srgbClr val="000000"/>
                </a:solidFill>
                <a:latin typeface="Times New Roman" pitchFamily="18" charset="0"/>
                <a:cs typeface="Times New Roman" pitchFamily="18" charset="0"/>
                <a:sym typeface="Times New Roman" pitchFamily="18" charset="0"/>
              </a:rPr>
              <a:t>á</a:t>
            </a:r>
            <a:r>
              <a:rPr lang="en-US" sz="1000">
                <a:solidFill>
                  <a:srgbClr val="000000"/>
                </a:solidFill>
                <a:cs typeface="Times New Roman" pitchFamily="18" charset="0"/>
                <a:sym typeface="Times New Roman" pitchFamily="18" charset="0"/>
              </a:rPr>
              <a:t> un </a:t>
            </a:r>
            <a:r>
              <a:rPr lang="es-ES_tradnl" sz="1000">
                <a:solidFill>
                  <a:srgbClr val="000000"/>
                </a:solidFill>
                <a:cs typeface="Times New Roman" pitchFamily="18" charset="0"/>
                <a:sym typeface="Times New Roman" pitchFamily="18" charset="0"/>
              </a:rPr>
              <a:t>examen de parobaci</a:t>
            </a:r>
            <a:r>
              <a:rPr lang="es-ES_tradnl" sz="1000">
                <a:solidFill>
                  <a:srgbClr val="000000"/>
                </a:solidFill>
                <a:latin typeface="Times New Roman" pitchFamily="18" charset="0"/>
                <a:cs typeface="Times New Roman" pitchFamily="18" charset="0"/>
                <a:sym typeface="Times New Roman" pitchFamily="18" charset="0"/>
              </a:rPr>
              <a:t>ó</a:t>
            </a:r>
            <a:r>
              <a:rPr lang="es-ES_tradnl" sz="1000">
                <a:solidFill>
                  <a:srgbClr val="000000"/>
                </a:solidFill>
                <a:cs typeface="Times New Roman" pitchFamily="18" charset="0"/>
                <a:sym typeface="Times New Roman" pitchFamily="18" charset="0"/>
              </a:rPr>
              <a:t>n </a:t>
            </a:r>
            <a:r>
              <a:rPr lang="en-US" sz="1000">
                <a:solidFill>
                  <a:srgbClr val="000000"/>
                </a:solidFill>
                <a:cs typeface="Times New Roman" pitchFamily="18" charset="0"/>
                <a:sym typeface="Times New Roman" pitchFamily="18" charset="0"/>
              </a:rPr>
              <a:t>al terminar el trabajo y qui</a:t>
            </a:r>
            <a:r>
              <a:rPr lang="en-US" sz="1000">
                <a:solidFill>
                  <a:srgbClr val="000000"/>
                </a:solidFill>
                <a:latin typeface="Times New Roman" pitchFamily="18" charset="0"/>
                <a:cs typeface="Times New Roman" pitchFamily="18" charset="0"/>
                <a:sym typeface="Times New Roman" pitchFamily="18" charset="0"/>
              </a:rPr>
              <a:t>é</a:t>
            </a:r>
            <a:r>
              <a:rPr lang="en-US" sz="1000">
                <a:solidFill>
                  <a:srgbClr val="000000"/>
                </a:solidFill>
                <a:cs typeface="Times New Roman" pitchFamily="18" charset="0"/>
                <a:sym typeface="Times New Roman" pitchFamily="18" charset="0"/>
              </a:rPr>
              <a:t>n la programar</a:t>
            </a:r>
            <a:r>
              <a:rPr lang="en-US" sz="1000">
                <a:solidFill>
                  <a:srgbClr val="000000"/>
                </a:solidFill>
                <a:latin typeface="Times New Roman" pitchFamily="18" charset="0"/>
                <a:cs typeface="Times New Roman" pitchFamily="18" charset="0"/>
                <a:sym typeface="Times New Roman" pitchFamily="18" charset="0"/>
              </a:rPr>
              <a:t>á</a:t>
            </a:r>
            <a:r>
              <a:rPr lang="en-US" sz="1000">
                <a:solidFill>
                  <a:srgbClr val="000000"/>
                </a:solidFill>
                <a:cs typeface="Times New Roman" pitchFamily="18" charset="0"/>
                <a:sym typeface="Times New Roman" pitchFamily="18" charset="0"/>
              </a:rPr>
              <a:t>. Recuerde: si la propiedad no </a:t>
            </a:r>
            <a:r>
              <a:rPr lang="es-ES_tradnl" sz="1000">
                <a:solidFill>
                  <a:srgbClr val="000000"/>
                </a:solidFill>
                <a:cs typeface="Times New Roman" pitchFamily="18" charset="0"/>
                <a:sym typeface="Times New Roman" pitchFamily="18" charset="0"/>
              </a:rPr>
              <a:t>pasa la aprobaci</a:t>
            </a:r>
            <a:r>
              <a:rPr lang="es-ES_tradnl" sz="1000">
                <a:solidFill>
                  <a:srgbClr val="000000"/>
                </a:solidFill>
                <a:latin typeface="Times New Roman" pitchFamily="18" charset="0"/>
                <a:cs typeface="Times New Roman" pitchFamily="18" charset="0"/>
                <a:sym typeface="Times New Roman" pitchFamily="18" charset="0"/>
              </a:rPr>
              <a:t>ó</a:t>
            </a:r>
            <a:r>
              <a:rPr lang="es-ES_tradnl" sz="1000">
                <a:solidFill>
                  <a:srgbClr val="000000"/>
                </a:solidFill>
                <a:cs typeface="Times New Roman" pitchFamily="18" charset="0"/>
                <a:sym typeface="Times New Roman" pitchFamily="18" charset="0"/>
              </a:rPr>
              <a:t>n,</a:t>
            </a:r>
            <a:r>
              <a:rPr lang="en-US" sz="1000">
                <a:solidFill>
                  <a:srgbClr val="000000"/>
                </a:solidFill>
                <a:cs typeface="Times New Roman" pitchFamily="18" charset="0"/>
                <a:sym typeface="Times New Roman" pitchFamily="18" charset="0"/>
              </a:rPr>
              <a:t> ser</a:t>
            </a:r>
            <a:r>
              <a:rPr lang="en-US" sz="1000">
                <a:solidFill>
                  <a:srgbClr val="000000"/>
                </a:solidFill>
                <a:latin typeface="Times New Roman" pitchFamily="18" charset="0"/>
                <a:cs typeface="Times New Roman" pitchFamily="18" charset="0"/>
                <a:sym typeface="Times New Roman" pitchFamily="18" charset="0"/>
              </a:rPr>
              <a:t>á</a:t>
            </a:r>
            <a:r>
              <a:rPr lang="en-US" sz="1000">
                <a:solidFill>
                  <a:srgbClr val="000000"/>
                </a:solidFill>
                <a:cs typeface="Times New Roman" pitchFamily="18" charset="0"/>
                <a:sym typeface="Times New Roman" pitchFamily="18" charset="0"/>
              </a:rPr>
              <a:t> necesario volver a limpiar la unidad y realizar otr</a:t>
            </a:r>
            <a:r>
              <a:rPr lang="es-ES_tradnl" sz="1000">
                <a:solidFill>
                  <a:srgbClr val="000000"/>
                </a:solidFill>
                <a:cs typeface="Times New Roman" pitchFamily="18" charset="0"/>
                <a:sym typeface="Times New Roman" pitchFamily="18" charset="0"/>
              </a:rPr>
              <a:t>o</a:t>
            </a:r>
            <a:r>
              <a:rPr lang="en-US" sz="1000">
                <a:solidFill>
                  <a:srgbClr val="000000"/>
                </a:solidFill>
                <a:cs typeface="Times New Roman" pitchFamily="18" charset="0"/>
                <a:sym typeface="Times New Roman" pitchFamily="18" charset="0"/>
              </a:rPr>
              <a:t> </a:t>
            </a:r>
            <a:r>
              <a:rPr lang="es-ES_tradnl" sz="1000">
                <a:solidFill>
                  <a:srgbClr val="000000"/>
                </a:solidFill>
                <a:cs typeface="Times New Roman" pitchFamily="18" charset="0"/>
                <a:sym typeface="Times New Roman" pitchFamily="18" charset="0"/>
              </a:rPr>
              <a:t>examen de aprobaci</a:t>
            </a:r>
            <a:r>
              <a:rPr lang="es-ES_tradnl" sz="1000">
                <a:solidFill>
                  <a:srgbClr val="000000"/>
                </a:solidFill>
                <a:latin typeface="Times New Roman" pitchFamily="18" charset="0"/>
                <a:cs typeface="Times New Roman" pitchFamily="18" charset="0"/>
                <a:sym typeface="Times New Roman" pitchFamily="18" charset="0"/>
              </a:rPr>
              <a:t>ó</a:t>
            </a:r>
            <a:r>
              <a:rPr lang="es-ES_tradnl" sz="1000">
                <a:solidFill>
                  <a:srgbClr val="000000"/>
                </a:solidFill>
                <a:cs typeface="Times New Roman" pitchFamily="18" charset="0"/>
                <a:sym typeface="Times New Roman" pitchFamily="18" charset="0"/>
              </a:rPr>
              <a:t>n.</a:t>
            </a:r>
            <a:r>
              <a:rPr lang="en-US" sz="1000">
                <a:solidFill>
                  <a:srgbClr val="000000"/>
                </a:solidFill>
                <a:cs typeface="Times New Roman" pitchFamily="18" charset="0"/>
                <a:sym typeface="Times New Roman" pitchFamily="18" charset="0"/>
              </a:rPr>
              <a:t> En algunos casos, el costo de volver a limpiar y realizar un </a:t>
            </a:r>
            <a:r>
              <a:rPr lang="es-ES_tradnl" sz="1000">
                <a:solidFill>
                  <a:srgbClr val="000000"/>
                </a:solidFill>
                <a:cs typeface="Times New Roman" pitchFamily="18" charset="0"/>
                <a:sym typeface="Times New Roman" pitchFamily="18" charset="0"/>
              </a:rPr>
              <a:t>examen de aprobaci</a:t>
            </a:r>
            <a:r>
              <a:rPr lang="es-ES_tradnl" sz="1000">
                <a:solidFill>
                  <a:srgbClr val="000000"/>
                </a:solidFill>
                <a:latin typeface="Times New Roman" pitchFamily="18" charset="0"/>
                <a:cs typeface="Times New Roman" pitchFamily="18" charset="0"/>
                <a:sym typeface="Times New Roman" pitchFamily="18" charset="0"/>
              </a:rPr>
              <a:t>ó</a:t>
            </a:r>
            <a:r>
              <a:rPr lang="es-ES_tradnl" sz="1000">
                <a:solidFill>
                  <a:srgbClr val="000000"/>
                </a:solidFill>
                <a:cs typeface="Times New Roman" pitchFamily="18" charset="0"/>
                <a:sym typeface="Times New Roman" pitchFamily="18" charset="0"/>
              </a:rPr>
              <a:t>n </a:t>
            </a:r>
            <a:r>
              <a:rPr lang="en-US" sz="1000">
                <a:solidFill>
                  <a:srgbClr val="000000"/>
                </a:solidFill>
                <a:cs typeface="Times New Roman" pitchFamily="18" charset="0"/>
                <a:sym typeface="Times New Roman" pitchFamily="18" charset="0"/>
              </a:rPr>
              <a:t>adicional ser</a:t>
            </a:r>
            <a:r>
              <a:rPr lang="en-US" sz="1000">
                <a:solidFill>
                  <a:srgbClr val="000000"/>
                </a:solidFill>
                <a:latin typeface="Times New Roman" pitchFamily="18" charset="0"/>
                <a:cs typeface="Times New Roman" pitchFamily="18" charset="0"/>
                <a:sym typeface="Times New Roman" pitchFamily="18" charset="0"/>
              </a:rPr>
              <a:t>á</a:t>
            </a:r>
            <a:r>
              <a:rPr lang="en-US" sz="1000">
                <a:solidFill>
                  <a:srgbClr val="000000"/>
                </a:solidFill>
                <a:cs typeface="Times New Roman" pitchFamily="18" charset="0"/>
                <a:sym typeface="Times New Roman" pitchFamily="18" charset="0"/>
              </a:rPr>
              <a:t> responsabilidad del contratista. </a:t>
            </a:r>
            <a:r>
              <a:rPr lang="es-ES_tradnl" sz="1000">
                <a:solidFill>
                  <a:srgbClr val="000000"/>
                </a:solidFill>
                <a:cs typeface="Times New Roman" pitchFamily="18" charset="0"/>
                <a:sym typeface="Times New Roman" pitchFamily="18" charset="0"/>
              </a:rPr>
              <a:t>Una buena </a:t>
            </a:r>
            <a:r>
              <a:rPr lang="en-US" sz="1000">
                <a:solidFill>
                  <a:srgbClr val="000000"/>
                </a:solidFill>
                <a:cs typeface="Times New Roman" pitchFamily="18" charset="0"/>
                <a:sym typeface="Times New Roman" pitchFamily="18" charset="0"/>
              </a:rPr>
              <a:t>limpieza la primera vez ahorrar</a:t>
            </a:r>
            <a:r>
              <a:rPr lang="en-US" sz="1000">
                <a:solidFill>
                  <a:srgbClr val="000000"/>
                </a:solidFill>
                <a:latin typeface="Times New Roman" pitchFamily="18" charset="0"/>
                <a:cs typeface="Times New Roman" pitchFamily="18" charset="0"/>
                <a:sym typeface="Times New Roman" pitchFamily="18" charset="0"/>
              </a:rPr>
              <a:t>á</a:t>
            </a:r>
            <a:r>
              <a:rPr lang="en-US" sz="1000">
                <a:solidFill>
                  <a:srgbClr val="000000"/>
                </a:solidFill>
                <a:cs typeface="Times New Roman" pitchFamily="18" charset="0"/>
                <a:sym typeface="Times New Roman" pitchFamily="18" charset="0"/>
              </a:rPr>
              <a:t> tiempo y dinero.</a:t>
            </a:r>
          </a:p>
        </p:txBody>
      </p:sp>
      <p:pic>
        <p:nvPicPr>
          <p:cNvPr id="20488" name="Picture 5" descr="HUD-seal-color 300 DPI"/>
          <p:cNvPicPr>
            <a:picLocks noChangeAspect="1" noChangeArrowheads="1"/>
          </p:cNvPicPr>
          <p:nvPr/>
        </p:nvPicPr>
        <p:blipFill>
          <a:blip r:embed="rId3"/>
          <a:srcRect/>
          <a:stretch>
            <a:fillRect/>
          </a:stretch>
        </p:blipFill>
        <p:spPr bwMode="auto">
          <a:xfrm>
            <a:off x="949325" y="7091363"/>
            <a:ext cx="731838" cy="701675"/>
          </a:xfrm>
          <a:prstGeom prst="rect">
            <a:avLst/>
          </a:prstGeom>
          <a:noFill/>
          <a:ln w="9525">
            <a:noFill/>
            <a:miter lim="800000"/>
            <a:headEnd/>
            <a:tailEnd/>
          </a:ln>
        </p:spPr>
      </p:pic>
    </p:spTree>
    <p:extLst>
      <p:ext uri="{BB962C8B-B14F-4D97-AF65-F5344CB8AC3E}">
        <p14:creationId xmlns:p14="http://schemas.microsoft.com/office/powerpoint/2010/main" val="39305054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xfrm>
            <a:off x="292100" y="200025"/>
            <a:ext cx="6184900" cy="463550"/>
          </a:xfrm>
          <a:noFill/>
        </p:spPr>
        <p:txBody>
          <a:bodyPr/>
          <a:lstStyle/>
          <a:p>
            <a:r>
              <a:rPr lang="es-ES_tradnl" smtClean="0"/>
              <a:t>Prácticas seguras para trabajar con el plomo</a:t>
            </a:r>
            <a:r>
              <a:rPr lang="en-US" smtClean="0"/>
              <a:t> en labores de renovación, reparación y pintura</a:t>
            </a:r>
          </a:p>
        </p:txBody>
      </p:sp>
      <p:sp>
        <p:nvSpPr>
          <p:cNvPr id="21507" name="Rectangle 3"/>
          <p:cNvSpPr>
            <a:spLocks noGrp="1" noChangeArrowheads="1"/>
          </p:cNvSpPr>
          <p:nvPr>
            <p:ph type="dt" sz="quarter" idx="1"/>
          </p:nvPr>
        </p:nvSpPr>
        <p:spPr>
          <a:noFill/>
        </p:spPr>
        <p:txBody>
          <a:bodyPr/>
          <a:lstStyle/>
          <a:p>
            <a:r>
              <a:rPr lang="en-US" smtClean="0"/>
              <a:t>Octubre de 2011</a:t>
            </a:r>
          </a:p>
        </p:txBody>
      </p:sp>
      <p:sp>
        <p:nvSpPr>
          <p:cNvPr id="21508" name="Rectangle 7"/>
          <p:cNvSpPr>
            <a:spLocks noGrp="1" noChangeArrowheads="1"/>
          </p:cNvSpPr>
          <p:nvPr>
            <p:ph type="sldNum" sz="quarter" idx="5"/>
          </p:nvPr>
        </p:nvSpPr>
        <p:spPr>
          <a:noFill/>
        </p:spPr>
        <p:txBody>
          <a:bodyPr/>
          <a:lstStyle/>
          <a:p>
            <a:r>
              <a:rPr lang="en-US" smtClean="0"/>
              <a:t>6-</a:t>
            </a:r>
            <a:fld id="{7E817245-E202-49AB-9959-83CE4C4C85D8}" type="slidenum">
              <a:rPr lang="en-US" smtClean="0"/>
              <a:pPr/>
              <a:t>74</a:t>
            </a:fld>
            <a:endParaRPr lang="en-US" smtClean="0"/>
          </a:p>
        </p:txBody>
      </p:sp>
      <p:sp>
        <p:nvSpPr>
          <p:cNvPr id="21509" name="Rectangle 2"/>
          <p:cNvSpPr>
            <a:spLocks noGrp="1" noRot="1" noChangeAspect="1" noChangeArrowheads="1" noTextEdit="1"/>
          </p:cNvSpPr>
          <p:nvPr>
            <p:ph type="sldImg"/>
          </p:nvPr>
        </p:nvSpPr>
        <p:spPr>
          <a:xfrm>
            <a:off x="1290638" y="663575"/>
            <a:ext cx="4648200" cy="3486150"/>
          </a:xfrm>
          <a:ln/>
        </p:spPr>
      </p:sp>
      <p:sp>
        <p:nvSpPr>
          <p:cNvPr id="21510" name="Rectangle 3"/>
          <p:cNvSpPr>
            <a:spLocks noGrp="1" noChangeArrowheads="1"/>
          </p:cNvSpPr>
          <p:nvPr>
            <p:ph type="body" idx="1"/>
          </p:nvPr>
        </p:nvSpPr>
        <p:spPr>
          <a:xfrm>
            <a:off x="828675" y="4206875"/>
            <a:ext cx="5381625" cy="4327525"/>
          </a:xfrm>
          <a:noFill/>
          <a:ln/>
        </p:spPr>
        <p:txBody>
          <a:bodyPr/>
          <a:lstStyle/>
          <a:p>
            <a:pPr>
              <a:spcBef>
                <a:spcPct val="10000"/>
              </a:spcBef>
            </a:pPr>
            <a:r>
              <a:rPr lang="en-US" sz="1100" b="1" smtClean="0">
                <a:solidFill>
                  <a:srgbClr val="000000"/>
                </a:solidFill>
                <a:cs typeface="Arial" charset="0"/>
                <a:sym typeface="Times New Roman" pitchFamily="18" charset="0"/>
              </a:rPr>
              <a:t>Trabajos exteriores específicos</a:t>
            </a:r>
          </a:p>
          <a:p>
            <a:pPr>
              <a:spcBef>
                <a:spcPct val="10000"/>
              </a:spcBef>
              <a:buFontTx/>
              <a:buChar char="•"/>
            </a:pPr>
            <a:r>
              <a:rPr lang="en-US" sz="900" smtClean="0">
                <a:solidFill>
                  <a:srgbClr val="000000"/>
                </a:solidFill>
                <a:cs typeface="Arial" charset="0"/>
                <a:sym typeface="Times New Roman" pitchFamily="18" charset="0"/>
              </a:rPr>
              <a:t>En el caso que el trabajo se realice en una escalera o en un p</a:t>
            </a:r>
            <a:r>
              <a:rPr lang="es-ES_tradnl" sz="900" smtClean="0">
                <a:solidFill>
                  <a:srgbClr val="000000"/>
                </a:solidFill>
                <a:cs typeface="Arial" charset="0"/>
                <a:sym typeface="Times New Roman" pitchFamily="18" charset="0"/>
              </a:rPr>
              <a:t>orche </a:t>
            </a:r>
            <a:r>
              <a:rPr lang="en-US" sz="900" smtClean="0">
                <a:solidFill>
                  <a:srgbClr val="000000"/>
                </a:solidFill>
                <a:cs typeface="Arial" charset="0"/>
                <a:sym typeface="Times New Roman" pitchFamily="18" charset="0"/>
              </a:rPr>
              <a:t>exterior, debe utilizar una aspiradora aprobada por HEPA, </a:t>
            </a:r>
            <a:r>
              <a:rPr lang="es-ES_tradnl" sz="900" smtClean="0">
                <a:solidFill>
                  <a:srgbClr val="000000"/>
                </a:solidFill>
                <a:cs typeface="Arial" charset="0"/>
                <a:sym typeface="Times New Roman" pitchFamily="18" charset="0"/>
              </a:rPr>
              <a:t>hacer </a:t>
            </a:r>
            <a:r>
              <a:rPr lang="en-US" sz="900" smtClean="0">
                <a:solidFill>
                  <a:srgbClr val="000000"/>
                </a:solidFill>
                <a:cs typeface="Arial" charset="0"/>
                <a:sym typeface="Times New Roman" pitchFamily="18" charset="0"/>
              </a:rPr>
              <a:t>una limpieza húmeda con </a:t>
            </a:r>
            <a:r>
              <a:rPr lang="es-ES_tradnl" sz="900" smtClean="0">
                <a:solidFill>
                  <a:srgbClr val="000000"/>
                </a:solidFill>
                <a:cs typeface="Arial" charset="0"/>
                <a:sym typeface="Times New Roman" pitchFamily="18" charset="0"/>
              </a:rPr>
              <a:t>un trapeador</a:t>
            </a:r>
            <a:r>
              <a:rPr lang="en-US" sz="900" smtClean="0">
                <a:solidFill>
                  <a:srgbClr val="000000"/>
                </a:solidFill>
                <a:cs typeface="Arial" charset="0"/>
                <a:sym typeface="Times New Roman" pitchFamily="18" charset="0"/>
              </a:rPr>
              <a:t>, además de realizar una meticulosa inspección visual. Para estos trabajos, la limpieza puede ser similar a la que se realiza en trabajos interiores. Recoja y elimine todo el polvo y los escombros con el resto de sus desechos.</a:t>
            </a:r>
          </a:p>
          <a:p>
            <a:pPr>
              <a:spcBef>
                <a:spcPct val="10000"/>
              </a:spcBef>
            </a:pPr>
            <a:endParaRPr lang="en-US" sz="900" smtClean="0">
              <a:solidFill>
                <a:srgbClr val="000000"/>
              </a:solidFill>
              <a:cs typeface="Arial" charset="0"/>
              <a:sym typeface="Times New Roman" pitchFamily="18" charset="0"/>
            </a:endParaRPr>
          </a:p>
          <a:p>
            <a:pPr>
              <a:spcBef>
                <a:spcPct val="10000"/>
              </a:spcBef>
            </a:pPr>
            <a:r>
              <a:rPr lang="en-US" sz="1100" b="1" smtClean="0">
                <a:solidFill>
                  <a:srgbClr val="000000"/>
                </a:solidFill>
                <a:cs typeface="Arial" charset="0"/>
                <a:sym typeface="Times New Roman" pitchFamily="18" charset="0"/>
              </a:rPr>
              <a:t>Recuerde</a:t>
            </a:r>
            <a:r>
              <a:rPr lang="en-US" sz="1100" smtClean="0">
                <a:solidFill>
                  <a:srgbClr val="000000"/>
                </a:solidFill>
                <a:cs typeface="Arial" charset="0"/>
                <a:sym typeface="Times New Roman" pitchFamily="18" charset="0"/>
              </a:rPr>
              <a:t> </a:t>
            </a:r>
          </a:p>
          <a:p>
            <a:pPr>
              <a:spcBef>
                <a:spcPct val="10000"/>
              </a:spcBef>
              <a:buFontTx/>
              <a:buChar char="•"/>
            </a:pPr>
            <a:r>
              <a:rPr lang="en-US" sz="900" smtClean="0">
                <a:solidFill>
                  <a:srgbClr val="000000"/>
                </a:solidFill>
                <a:cs typeface="Arial" charset="0"/>
                <a:sym typeface="Times New Roman" pitchFamily="18" charset="0"/>
              </a:rPr>
              <a:t>El suelo contaminado con plomo puede envenenar a los niños.  </a:t>
            </a:r>
          </a:p>
          <a:p>
            <a:pPr>
              <a:spcBef>
                <a:spcPct val="10000"/>
              </a:spcBef>
              <a:buFontTx/>
              <a:buChar char="•"/>
            </a:pPr>
            <a:r>
              <a:rPr lang="en-US" sz="900" smtClean="0">
                <a:solidFill>
                  <a:srgbClr val="000000"/>
                </a:solidFill>
                <a:cs typeface="Arial" charset="0"/>
                <a:sym typeface="Times New Roman" pitchFamily="18" charset="0"/>
              </a:rPr>
              <a:t>Evite rastrillar y palear en seco, y dispersar el polvo.  Sin embargo, es apropiado rastrillar y palear el suelo si éste se ha rociado con agua previamente.</a:t>
            </a:r>
          </a:p>
          <a:p>
            <a:pPr>
              <a:spcBef>
                <a:spcPct val="10000"/>
              </a:spcBef>
            </a:pPr>
            <a:endParaRPr lang="en-US" sz="900" smtClean="0">
              <a:solidFill>
                <a:srgbClr val="000000"/>
              </a:solidFill>
              <a:cs typeface="Arial" charset="0"/>
              <a:sym typeface="Times New Roman" pitchFamily="18" charset="0"/>
            </a:endParaRPr>
          </a:p>
          <a:p>
            <a:pPr>
              <a:spcBef>
                <a:spcPct val="10000"/>
              </a:spcBef>
            </a:pPr>
            <a:r>
              <a:rPr lang="en-US" sz="1100" b="1" smtClean="0">
                <a:solidFill>
                  <a:srgbClr val="000000"/>
                </a:solidFill>
                <a:cs typeface="Arial" charset="0"/>
                <a:sym typeface="Times New Roman" pitchFamily="18" charset="0"/>
              </a:rPr>
              <a:t>Uso de láminas protectoras </a:t>
            </a:r>
          </a:p>
          <a:p>
            <a:pPr>
              <a:spcBef>
                <a:spcPct val="10000"/>
              </a:spcBef>
              <a:buFontTx/>
              <a:buChar char="•"/>
            </a:pPr>
            <a:r>
              <a:rPr lang="en-US" sz="900" smtClean="0">
                <a:solidFill>
                  <a:srgbClr val="000000"/>
                </a:solidFill>
                <a:cs typeface="Arial" charset="0"/>
                <a:sym typeface="Times New Roman" pitchFamily="18" charset="0"/>
              </a:rPr>
              <a:t>Recoja el polvo y los escombros en la lámina, y colóquelos en bolsas plásticas.</a:t>
            </a:r>
          </a:p>
          <a:p>
            <a:pPr>
              <a:spcBef>
                <a:spcPct val="10000"/>
              </a:spcBef>
              <a:buFontTx/>
              <a:buChar char="•"/>
            </a:pPr>
            <a:r>
              <a:rPr lang="en-US" sz="900" smtClean="0">
                <a:solidFill>
                  <a:srgbClr val="000000"/>
                </a:solidFill>
                <a:cs typeface="Arial" charset="0"/>
                <a:sym typeface="Times New Roman" pitchFamily="18" charset="0"/>
              </a:rPr>
              <a:t>Rocíe agua en la lámina, doble el lado suci</a:t>
            </a:r>
            <a:r>
              <a:rPr lang="es-ES_tradnl" sz="900" smtClean="0">
                <a:solidFill>
                  <a:srgbClr val="000000"/>
                </a:solidFill>
                <a:cs typeface="Arial" charset="0"/>
                <a:sym typeface="Times New Roman" pitchFamily="18" charset="0"/>
              </a:rPr>
              <a:t>o </a:t>
            </a:r>
            <a:r>
              <a:rPr lang="en-US" sz="900" smtClean="0">
                <a:solidFill>
                  <a:srgbClr val="000000"/>
                </a:solidFill>
                <a:cs typeface="Arial" charset="0"/>
                <a:sym typeface="Times New Roman" pitchFamily="18" charset="0"/>
              </a:rPr>
              <a:t>hacia </a:t>
            </a:r>
            <a:r>
              <a:rPr lang="es-ES_tradnl" sz="900" smtClean="0">
                <a:solidFill>
                  <a:srgbClr val="000000"/>
                </a:solidFill>
                <a:cs typeface="Arial" charset="0"/>
                <a:sym typeface="Times New Roman" pitchFamily="18" charset="0"/>
              </a:rPr>
              <a:t>a</a:t>
            </a:r>
            <a:r>
              <a:rPr lang="en-US" sz="900" smtClean="0">
                <a:solidFill>
                  <a:srgbClr val="000000"/>
                </a:solidFill>
                <a:cs typeface="Arial" charset="0"/>
                <a:sym typeface="Times New Roman" pitchFamily="18" charset="0"/>
              </a:rPr>
              <a:t>dentro y elimine como desecho. Esto es particularmente importante, debido a que no limpiará el suelo con posterioridad. Recuerde que usted es responsable de que no queden polvo ni escombros.</a:t>
            </a:r>
          </a:p>
          <a:p>
            <a:pPr>
              <a:spcBef>
                <a:spcPct val="10000"/>
              </a:spcBef>
              <a:buFontTx/>
              <a:buChar char="•"/>
            </a:pPr>
            <a:r>
              <a:rPr lang="en-US" sz="900" smtClean="0">
                <a:solidFill>
                  <a:srgbClr val="000000"/>
                </a:solidFill>
                <a:cs typeface="Arial" charset="0"/>
                <a:sym typeface="Times New Roman" pitchFamily="18" charset="0"/>
              </a:rPr>
              <a:t>El renovador certificado debe inspeccionar el plástico después de limpiar, en búsqueda de polvo y escombros. Recuerde que el renovador certificado debe certificar que el área de trabajo se haya limpiado apropiadamente al finalizar el trabajo.</a:t>
            </a:r>
          </a:p>
          <a:p>
            <a:pPr>
              <a:spcBef>
                <a:spcPct val="10000"/>
              </a:spcBef>
              <a:buFontTx/>
              <a:buChar char="•"/>
            </a:pPr>
            <a:r>
              <a:rPr lang="en-US" sz="900" smtClean="0">
                <a:solidFill>
                  <a:srgbClr val="000000"/>
                </a:solidFill>
                <a:cs typeface="Arial" charset="0"/>
                <a:sym typeface="Times New Roman" pitchFamily="18" charset="0"/>
              </a:rPr>
              <a:t>Las láminas protectoras se deben eliminar como desecho.</a:t>
            </a:r>
          </a:p>
          <a:p>
            <a:pPr>
              <a:spcBef>
                <a:spcPct val="10000"/>
              </a:spcBef>
            </a:pPr>
            <a:endParaRPr lang="en-US" sz="900" smtClean="0">
              <a:solidFill>
                <a:srgbClr val="000000"/>
              </a:solidFill>
              <a:cs typeface="Arial" charset="0"/>
              <a:sym typeface="Times New Roman" pitchFamily="18" charset="0"/>
            </a:endParaRPr>
          </a:p>
          <a:p>
            <a:pPr>
              <a:spcBef>
                <a:spcPct val="10000"/>
              </a:spcBef>
            </a:pPr>
            <a:r>
              <a:rPr lang="en-US" sz="1100" b="1" smtClean="0">
                <a:solidFill>
                  <a:srgbClr val="000000"/>
                </a:solidFill>
                <a:cs typeface="Arial" charset="0"/>
                <a:sym typeface="Times New Roman" pitchFamily="18" charset="0"/>
              </a:rPr>
              <a:t>Inspección visual</a:t>
            </a:r>
          </a:p>
          <a:p>
            <a:pPr>
              <a:spcBef>
                <a:spcPct val="10000"/>
              </a:spcBef>
              <a:buFontTx/>
              <a:buChar char="•"/>
            </a:pPr>
            <a:r>
              <a:rPr lang="en-US" sz="900" smtClean="0">
                <a:solidFill>
                  <a:srgbClr val="000000"/>
                </a:solidFill>
                <a:cs typeface="Arial" charset="0"/>
                <a:sym typeface="Times New Roman" pitchFamily="18" charset="0"/>
              </a:rPr>
              <a:t>Se debe realizar una meticulosa inspección visual del área de trabajo, después de cualquier trabajo en exteriores</a:t>
            </a:r>
            <a:r>
              <a:rPr lang="es-ES_tradnl" sz="900" smtClean="0">
                <a:solidFill>
                  <a:srgbClr val="000000"/>
                </a:solidFill>
                <a:cs typeface="Arial" charset="0"/>
                <a:sym typeface="Times New Roman" pitchFamily="18" charset="0"/>
              </a:rPr>
              <a:t>.</a:t>
            </a:r>
            <a:r>
              <a:rPr lang="en-US" sz="900" smtClean="0">
                <a:solidFill>
                  <a:srgbClr val="000000"/>
                </a:solidFill>
                <a:cs typeface="Arial" charset="0"/>
                <a:sym typeface="Times New Roman" pitchFamily="18" charset="0"/>
              </a:rPr>
              <a:t> Todas las cáscaras de pintura, astillas y otros escombros visibles del área de trabajo se deben recoger y eliminar con el resto de sus desechos.  </a:t>
            </a:r>
          </a:p>
          <a:p>
            <a:pPr>
              <a:spcBef>
                <a:spcPct val="10000"/>
              </a:spcBef>
              <a:buFontTx/>
              <a:buChar char="•"/>
            </a:pPr>
            <a:r>
              <a:rPr lang="en-US" sz="900" smtClean="0">
                <a:solidFill>
                  <a:srgbClr val="000000"/>
                </a:solidFill>
                <a:cs typeface="Arial" charset="0"/>
                <a:sym typeface="Times New Roman" pitchFamily="18" charset="0"/>
              </a:rPr>
              <a:t>Centre su inspección visual en áreas como los </a:t>
            </a:r>
            <a:r>
              <a:rPr lang="es-ES_tradnl" sz="900" smtClean="0">
                <a:solidFill>
                  <a:srgbClr val="000000"/>
                </a:solidFill>
                <a:cs typeface="Arial" charset="0"/>
                <a:sym typeface="Times New Roman" pitchFamily="18" charset="0"/>
              </a:rPr>
              <a:t>porches</a:t>
            </a:r>
            <a:r>
              <a:rPr lang="en-US" sz="900" smtClean="0">
                <a:solidFill>
                  <a:srgbClr val="000000"/>
                </a:solidFill>
                <a:cs typeface="Arial" charset="0"/>
                <a:sym typeface="Times New Roman" pitchFamily="18" charset="0"/>
              </a:rPr>
              <a:t> exteriores, áreas de juego del exterior, </a:t>
            </a:r>
            <a:r>
              <a:rPr lang="es-ES_tradnl" sz="900" smtClean="0">
                <a:solidFill>
                  <a:srgbClr val="000000"/>
                </a:solidFill>
                <a:cs typeface="Arial" charset="0"/>
                <a:sym typeface="Times New Roman" pitchFamily="18" charset="0"/>
              </a:rPr>
              <a:t>suelos y terrenos sin cubrir</a:t>
            </a:r>
            <a:r>
              <a:rPr lang="en-US" sz="900" smtClean="0">
                <a:solidFill>
                  <a:srgbClr val="000000"/>
                </a:solidFill>
                <a:cs typeface="Arial" charset="0"/>
                <a:sym typeface="Times New Roman" pitchFamily="18" charset="0"/>
              </a:rPr>
              <a:t>, y antepechos de ventanas, pero no ignore otras áreas.</a:t>
            </a:r>
          </a:p>
        </p:txBody>
      </p:sp>
    </p:spTree>
    <p:extLst>
      <p:ext uri="{BB962C8B-B14F-4D97-AF65-F5344CB8AC3E}">
        <p14:creationId xmlns:p14="http://schemas.microsoft.com/office/powerpoint/2010/main" val="21338178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xfrm>
            <a:off x="292100" y="200025"/>
            <a:ext cx="6184900" cy="463550"/>
          </a:xfrm>
          <a:noFill/>
        </p:spPr>
        <p:txBody>
          <a:bodyPr/>
          <a:lstStyle/>
          <a:p>
            <a:r>
              <a:rPr lang="es-ES_tradnl" smtClean="0"/>
              <a:t>Prácticas seguras para trabajar con el plomo</a:t>
            </a:r>
            <a:r>
              <a:rPr lang="en-US" smtClean="0"/>
              <a:t> en labores de renovación, reparación y pintura</a:t>
            </a:r>
          </a:p>
        </p:txBody>
      </p:sp>
      <p:sp>
        <p:nvSpPr>
          <p:cNvPr id="22531" name="Rectangle 3"/>
          <p:cNvSpPr>
            <a:spLocks noGrp="1" noChangeArrowheads="1"/>
          </p:cNvSpPr>
          <p:nvPr>
            <p:ph type="dt" sz="quarter" idx="1"/>
          </p:nvPr>
        </p:nvSpPr>
        <p:spPr>
          <a:noFill/>
        </p:spPr>
        <p:txBody>
          <a:bodyPr/>
          <a:lstStyle/>
          <a:p>
            <a:r>
              <a:rPr lang="en-US" smtClean="0"/>
              <a:t>Octubre de 2011</a:t>
            </a:r>
          </a:p>
        </p:txBody>
      </p:sp>
      <p:sp>
        <p:nvSpPr>
          <p:cNvPr id="22532" name="Rectangle 7"/>
          <p:cNvSpPr>
            <a:spLocks noGrp="1" noChangeArrowheads="1"/>
          </p:cNvSpPr>
          <p:nvPr>
            <p:ph type="sldNum" sz="quarter" idx="5"/>
          </p:nvPr>
        </p:nvSpPr>
        <p:spPr>
          <a:noFill/>
        </p:spPr>
        <p:txBody>
          <a:bodyPr/>
          <a:lstStyle/>
          <a:p>
            <a:r>
              <a:rPr lang="en-US" smtClean="0"/>
              <a:t>6-</a:t>
            </a:r>
            <a:fld id="{A0C5A1EC-3FC1-4537-AD9A-0FB481B55018}" type="slidenum">
              <a:rPr lang="en-US" smtClean="0"/>
              <a:pPr/>
              <a:t>75</a:t>
            </a:fld>
            <a:endParaRPr lang="en-US" smtClean="0"/>
          </a:p>
        </p:txBody>
      </p:sp>
      <p:sp>
        <p:nvSpPr>
          <p:cNvPr id="22533" name="Rectangle 2"/>
          <p:cNvSpPr>
            <a:spLocks noGrp="1" noRot="1" noChangeAspect="1" noChangeArrowheads="1" noTextEdit="1"/>
          </p:cNvSpPr>
          <p:nvPr>
            <p:ph type="sldImg"/>
          </p:nvPr>
        </p:nvSpPr>
        <p:spPr>
          <a:xfrm>
            <a:off x="1217613" y="663575"/>
            <a:ext cx="4648200" cy="3486150"/>
          </a:xfrm>
          <a:ln/>
        </p:spPr>
      </p:sp>
      <p:sp>
        <p:nvSpPr>
          <p:cNvPr id="22534" name="Rectangle 3"/>
          <p:cNvSpPr>
            <a:spLocks noGrp="1" noChangeArrowheads="1"/>
          </p:cNvSpPr>
          <p:nvPr>
            <p:ph type="body" idx="1"/>
          </p:nvPr>
        </p:nvSpPr>
        <p:spPr>
          <a:xfrm>
            <a:off x="828675" y="4357688"/>
            <a:ext cx="5503863" cy="2578100"/>
          </a:xfrm>
          <a:noFill/>
          <a:ln/>
        </p:spPr>
        <p:txBody>
          <a:bodyPr/>
          <a:lstStyle/>
          <a:p>
            <a:pPr>
              <a:spcBef>
                <a:spcPct val="10000"/>
              </a:spcBef>
            </a:pPr>
            <a:r>
              <a:rPr lang="en-US" b="1" smtClean="0">
                <a:solidFill>
                  <a:srgbClr val="000000"/>
                </a:solidFill>
                <a:cs typeface="Arial" charset="0"/>
                <a:sym typeface="Times New Roman" pitchFamily="18" charset="0"/>
              </a:rPr>
              <a:t>Verificación del trabajo</a:t>
            </a:r>
          </a:p>
          <a:p>
            <a:pPr>
              <a:spcBef>
                <a:spcPct val="10000"/>
              </a:spcBef>
              <a:buFontTx/>
              <a:buChar char="•"/>
            </a:pPr>
            <a:r>
              <a:rPr lang="en-US" sz="1000" smtClean="0">
                <a:solidFill>
                  <a:srgbClr val="000000"/>
                </a:solidFill>
                <a:cs typeface="Arial" charset="0"/>
                <a:sym typeface="Times New Roman" pitchFamily="18" charset="0"/>
              </a:rPr>
              <a:t>La parte más importante de la verificación de su limpieza después de un trabajo en exteriores es una meticulosa inspección visual. Debe recoger y eliminar todas las cáscaras de pintura, astillas y escombros que se encuentren durante la inspección visual.  </a:t>
            </a:r>
          </a:p>
          <a:p>
            <a:pPr>
              <a:spcBef>
                <a:spcPct val="10000"/>
              </a:spcBef>
              <a:buFontTx/>
              <a:buChar char="•"/>
            </a:pPr>
            <a:r>
              <a:rPr lang="en-US" sz="1000" smtClean="0">
                <a:solidFill>
                  <a:srgbClr val="000000"/>
                </a:solidFill>
                <a:cs typeface="Arial" charset="0"/>
                <a:sym typeface="Times New Roman" pitchFamily="18" charset="0"/>
              </a:rPr>
              <a:t>La inspección visual </a:t>
            </a:r>
            <a:r>
              <a:rPr lang="es-ES_tradnl" sz="1000" smtClean="0">
                <a:solidFill>
                  <a:srgbClr val="000000"/>
                </a:solidFill>
                <a:cs typeface="Arial" charset="0"/>
                <a:sym typeface="Times New Roman" pitchFamily="18" charset="0"/>
              </a:rPr>
              <a:t>debe </a:t>
            </a:r>
            <a:r>
              <a:rPr lang="en-US" sz="1000" smtClean="0">
                <a:solidFill>
                  <a:srgbClr val="000000"/>
                </a:solidFill>
                <a:cs typeface="Arial" charset="0"/>
                <a:sym typeface="Times New Roman" pitchFamily="18" charset="0"/>
              </a:rPr>
              <a:t>realiza</a:t>
            </a:r>
            <a:r>
              <a:rPr lang="es-ES_tradnl" sz="1000" smtClean="0">
                <a:solidFill>
                  <a:srgbClr val="000000"/>
                </a:solidFill>
                <a:cs typeface="Arial" charset="0"/>
                <a:sym typeface="Times New Roman" pitchFamily="18" charset="0"/>
              </a:rPr>
              <a:t>rse</a:t>
            </a:r>
            <a:r>
              <a:rPr lang="en-US" sz="1000" smtClean="0">
                <a:solidFill>
                  <a:srgbClr val="000000"/>
                </a:solidFill>
                <a:cs typeface="Arial" charset="0"/>
                <a:sym typeface="Times New Roman" pitchFamily="18" charset="0"/>
              </a:rPr>
              <a:t> después de completar la limpieza, para verificar su trabajo. </a:t>
            </a:r>
          </a:p>
          <a:p>
            <a:pPr>
              <a:spcBef>
                <a:spcPct val="10000"/>
              </a:spcBef>
              <a:buFontTx/>
              <a:buChar char="•"/>
            </a:pPr>
            <a:r>
              <a:rPr lang="en-US" sz="1000" smtClean="0">
                <a:solidFill>
                  <a:srgbClr val="000000"/>
                </a:solidFill>
                <a:cs typeface="Arial" charset="0"/>
                <a:sym typeface="Times New Roman" pitchFamily="18" charset="0"/>
              </a:rPr>
              <a:t>El renovador certificado debe realizar la inspección visual para determinar si existe la presencia de polvo, escombros o residuos en el área de trabajo o bajo ella, lo que incluye los antepechos de ventanas y el suelo.</a:t>
            </a:r>
          </a:p>
          <a:p>
            <a:pPr>
              <a:spcBef>
                <a:spcPct val="10000"/>
              </a:spcBef>
              <a:buFontTx/>
              <a:buChar char="•"/>
            </a:pPr>
            <a:r>
              <a:rPr lang="en-US" sz="1000" smtClean="0">
                <a:solidFill>
                  <a:srgbClr val="000000"/>
                </a:solidFill>
                <a:cs typeface="Arial" charset="0"/>
                <a:sym typeface="Times New Roman" pitchFamily="18" charset="0"/>
              </a:rPr>
              <a:t>Si hubiese polvo o residuos, limpie nuevamente y repita la inspección visual.</a:t>
            </a:r>
          </a:p>
          <a:p>
            <a:pPr>
              <a:spcBef>
                <a:spcPct val="10000"/>
              </a:spcBef>
              <a:buFontTx/>
              <a:buChar char="•"/>
            </a:pPr>
            <a:r>
              <a:rPr lang="en-US" sz="1000" smtClean="0">
                <a:solidFill>
                  <a:srgbClr val="000000"/>
                </a:solidFill>
                <a:cs typeface="Arial" charset="0"/>
                <a:sym typeface="Times New Roman" pitchFamily="18" charset="0"/>
              </a:rPr>
              <a:t>Los letreros de advertencia se pueden quitar después de aprobar una inspección visual.</a:t>
            </a:r>
          </a:p>
        </p:txBody>
      </p:sp>
      <p:sp>
        <p:nvSpPr>
          <p:cNvPr id="22535" name="Text Box 4"/>
          <p:cNvSpPr txBox="1">
            <a:spLocks noChangeArrowheads="1"/>
          </p:cNvSpPr>
          <p:nvPr/>
        </p:nvSpPr>
        <p:spPr bwMode="auto">
          <a:xfrm>
            <a:off x="876300" y="7561263"/>
            <a:ext cx="5330825" cy="1031875"/>
          </a:xfrm>
          <a:prstGeom prst="rect">
            <a:avLst/>
          </a:prstGeom>
          <a:solidFill>
            <a:srgbClr val="EAEAEA"/>
          </a:solidFill>
          <a:ln w="9525">
            <a:solidFill>
              <a:schemeClr val="tx1"/>
            </a:solidFill>
            <a:miter lim="800000"/>
            <a:headEnd/>
            <a:tailEnd/>
          </a:ln>
        </p:spPr>
        <p:txBody>
          <a:bodyPr lIns="93151" tIns="46577" rIns="93151" bIns="46577">
            <a:spAutoFit/>
          </a:bodyPr>
          <a:lstStyle/>
          <a:p>
            <a:pPr marL="931863" lvl="2" algn="l" defTabSz="931863">
              <a:spcBef>
                <a:spcPct val="50000"/>
              </a:spcBef>
              <a:buSzPct val="100000"/>
            </a:pPr>
            <a:r>
              <a:rPr lang="en-US" sz="1000" b="1">
                <a:solidFill>
                  <a:srgbClr val="000000"/>
                </a:solidFill>
                <a:cs typeface="Arial" charset="0"/>
                <a:sym typeface="Times New Roman" pitchFamily="18" charset="0"/>
              </a:rPr>
              <a:t>Permisos para trabajos en exteriores.</a:t>
            </a:r>
            <a:r>
              <a:rPr lang="en-US" sz="1000">
                <a:solidFill>
                  <a:srgbClr val="000000"/>
                </a:solidFill>
                <a:cs typeface="Arial" charset="0"/>
                <a:sym typeface="Times New Roman" pitchFamily="18" charset="0"/>
              </a:rPr>
              <a:t>  Para aprobar permisos de trabajos en exteriores, el Departamento de Vivienda y Urbanismo necesita sólo una evaluación visual del área de trabajo. No se necesitan pruebas de polvo ni de suelo. Si usted sigue los procedimientos que se enseñan en este curso, cumplirá </a:t>
            </a:r>
            <a:r>
              <a:rPr lang="es-ES_tradnl" sz="1000">
                <a:solidFill>
                  <a:srgbClr val="000000"/>
                </a:solidFill>
                <a:cs typeface="Arial" charset="0"/>
                <a:sym typeface="Times New Roman" pitchFamily="18" charset="0"/>
              </a:rPr>
              <a:t>con </a:t>
            </a:r>
            <a:r>
              <a:rPr lang="en-US" sz="1000">
                <a:solidFill>
                  <a:srgbClr val="000000"/>
                </a:solidFill>
                <a:cs typeface="Arial" charset="0"/>
                <a:sym typeface="Times New Roman" pitchFamily="18" charset="0"/>
              </a:rPr>
              <a:t>los requisitos del Departamento de Vivienda y Urbanismo.</a:t>
            </a:r>
            <a:r>
              <a:rPr lang="en-US" sz="1100">
                <a:solidFill>
                  <a:srgbClr val="000000"/>
                </a:solidFill>
                <a:cs typeface="Arial" charset="0"/>
                <a:sym typeface="Times New Roman" pitchFamily="18" charset="0"/>
              </a:rPr>
              <a:t> </a:t>
            </a:r>
          </a:p>
        </p:txBody>
      </p:sp>
      <p:pic>
        <p:nvPicPr>
          <p:cNvPr id="22536" name="Picture 6" descr="HUD-seal-color 300 DPI"/>
          <p:cNvPicPr>
            <a:picLocks noChangeAspect="1" noChangeArrowheads="1"/>
          </p:cNvPicPr>
          <p:nvPr/>
        </p:nvPicPr>
        <p:blipFill>
          <a:blip r:embed="rId3"/>
          <a:srcRect/>
          <a:stretch>
            <a:fillRect/>
          </a:stretch>
        </p:blipFill>
        <p:spPr bwMode="auto">
          <a:xfrm>
            <a:off x="1095375" y="7708900"/>
            <a:ext cx="365125" cy="368300"/>
          </a:xfrm>
          <a:prstGeom prst="rect">
            <a:avLst/>
          </a:prstGeom>
          <a:noFill/>
          <a:ln w="9525">
            <a:noFill/>
            <a:miter lim="800000"/>
            <a:headEnd/>
            <a:tailEnd/>
          </a:ln>
        </p:spPr>
      </p:pic>
    </p:spTree>
    <p:extLst>
      <p:ext uri="{BB962C8B-B14F-4D97-AF65-F5344CB8AC3E}">
        <p14:creationId xmlns:p14="http://schemas.microsoft.com/office/powerpoint/2010/main" val="28172383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292100" y="200025"/>
            <a:ext cx="6261100" cy="463550"/>
          </a:xfrm>
          <a:noFill/>
        </p:spPr>
        <p:txBody>
          <a:bodyPr/>
          <a:lstStyle/>
          <a:p>
            <a:r>
              <a:rPr lang="es-ES_tradnl" smtClean="0"/>
              <a:t>Prácticas seguras para trabajar con el plomo</a:t>
            </a:r>
            <a:r>
              <a:rPr lang="en-US" smtClean="0"/>
              <a:t> en labores de renovación, reparación y pintura</a:t>
            </a:r>
          </a:p>
        </p:txBody>
      </p:sp>
      <p:sp>
        <p:nvSpPr>
          <p:cNvPr id="23555" name="Rectangle 3"/>
          <p:cNvSpPr>
            <a:spLocks noGrp="1" noChangeArrowheads="1"/>
          </p:cNvSpPr>
          <p:nvPr>
            <p:ph type="dt" sz="quarter" idx="1"/>
          </p:nvPr>
        </p:nvSpPr>
        <p:spPr>
          <a:noFill/>
        </p:spPr>
        <p:txBody>
          <a:bodyPr/>
          <a:lstStyle/>
          <a:p>
            <a:r>
              <a:rPr lang="en-US" smtClean="0"/>
              <a:t>Octubre de 2011</a:t>
            </a:r>
          </a:p>
        </p:txBody>
      </p:sp>
      <p:sp>
        <p:nvSpPr>
          <p:cNvPr id="23556" name="Rectangle 7"/>
          <p:cNvSpPr>
            <a:spLocks noGrp="1" noChangeArrowheads="1"/>
          </p:cNvSpPr>
          <p:nvPr>
            <p:ph type="sldNum" sz="quarter" idx="5"/>
          </p:nvPr>
        </p:nvSpPr>
        <p:spPr>
          <a:noFill/>
        </p:spPr>
        <p:txBody>
          <a:bodyPr/>
          <a:lstStyle/>
          <a:p>
            <a:r>
              <a:rPr lang="en-US" smtClean="0"/>
              <a:t>6-</a:t>
            </a:r>
            <a:fld id="{3A5D9D3C-8337-4D07-9926-61F61EBEE49E}" type="slidenum">
              <a:rPr lang="en-US" smtClean="0"/>
              <a:pPr/>
              <a:t>76</a:t>
            </a:fld>
            <a:endParaRPr lang="en-US" smtClean="0"/>
          </a:p>
        </p:txBody>
      </p:sp>
      <p:sp>
        <p:nvSpPr>
          <p:cNvPr id="23557" name="Rectangle 2"/>
          <p:cNvSpPr>
            <a:spLocks noGrp="1" noRot="1" noChangeAspect="1" noChangeArrowheads="1" noTextEdit="1"/>
          </p:cNvSpPr>
          <p:nvPr>
            <p:ph type="sldImg"/>
          </p:nvPr>
        </p:nvSpPr>
        <p:spPr>
          <a:xfrm>
            <a:off x="1217613" y="663575"/>
            <a:ext cx="4648200" cy="3486150"/>
          </a:xfrm>
          <a:ln/>
        </p:spPr>
      </p:sp>
      <p:sp>
        <p:nvSpPr>
          <p:cNvPr id="23558" name="Rectangle 3"/>
          <p:cNvSpPr>
            <a:spLocks noGrp="1" noChangeArrowheads="1"/>
          </p:cNvSpPr>
          <p:nvPr>
            <p:ph type="body" idx="1"/>
          </p:nvPr>
        </p:nvSpPr>
        <p:spPr>
          <a:xfrm>
            <a:off x="698500" y="4178300"/>
            <a:ext cx="5715000" cy="4483100"/>
          </a:xfrm>
          <a:noFill/>
          <a:ln/>
        </p:spPr>
        <p:txBody>
          <a:bodyPr/>
          <a:lstStyle/>
          <a:p>
            <a:r>
              <a:rPr lang="en-US" sz="900" b="1" dirty="0" smtClean="0">
                <a:solidFill>
                  <a:srgbClr val="000000"/>
                </a:solidFill>
                <a:cs typeface="Times New Roman" pitchFamily="18" charset="0"/>
                <a:sym typeface="Times New Roman" pitchFamily="18" charset="0"/>
              </a:rPr>
              <a:t>En la </a:t>
            </a:r>
            <a:r>
              <a:rPr lang="en-US" sz="900" b="1" dirty="0" err="1" smtClean="0">
                <a:solidFill>
                  <a:srgbClr val="000000"/>
                </a:solidFill>
                <a:cs typeface="Times New Roman" pitchFamily="18" charset="0"/>
                <a:sym typeface="Times New Roman" pitchFamily="18" charset="0"/>
              </a:rPr>
              <a:t>obra</a:t>
            </a:r>
            <a:r>
              <a:rPr lang="en-US" sz="900" b="1" dirty="0" smtClean="0">
                <a:solidFill>
                  <a:srgbClr val="000000"/>
                </a:solidFill>
                <a:cs typeface="Times New Roman" pitchFamily="18" charset="0"/>
                <a:sym typeface="Times New Roman" pitchFamily="18" charset="0"/>
              </a:rPr>
              <a:t>  </a:t>
            </a:r>
          </a:p>
          <a:p>
            <a:pPr>
              <a:buFontTx/>
              <a:buChar char="•"/>
            </a:pPr>
            <a:r>
              <a:rPr lang="en-US" sz="900" dirty="0" err="1" smtClean="0">
                <a:solidFill>
                  <a:srgbClr val="000000"/>
                </a:solidFill>
                <a:cs typeface="Times New Roman" pitchFamily="18" charset="0"/>
                <a:sym typeface="Times New Roman" pitchFamily="18" charset="0"/>
              </a:rPr>
              <a:t>Recoja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siempre</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todos</a:t>
            </a:r>
            <a:r>
              <a:rPr lang="en-US" sz="900" dirty="0" smtClean="0">
                <a:solidFill>
                  <a:srgbClr val="000000"/>
                </a:solidFill>
                <a:cs typeface="Times New Roman" pitchFamily="18" charset="0"/>
                <a:sym typeface="Times New Roman" pitchFamily="18" charset="0"/>
              </a:rPr>
              <a:t> los </a:t>
            </a:r>
            <a:r>
              <a:rPr lang="en-US" sz="900" dirty="0" err="1" smtClean="0">
                <a:solidFill>
                  <a:srgbClr val="000000"/>
                </a:solidFill>
                <a:cs typeface="Times New Roman" pitchFamily="18" charset="0"/>
                <a:sym typeface="Times New Roman" pitchFamily="18" charset="0"/>
              </a:rPr>
              <a:t>desperdicios</a:t>
            </a:r>
            <a:r>
              <a:rPr lang="en-US" sz="900" dirty="0" smtClean="0">
                <a:solidFill>
                  <a:srgbClr val="000000"/>
                </a:solidFill>
                <a:cs typeface="Times New Roman" pitchFamily="18" charset="0"/>
                <a:sym typeface="Times New Roman" pitchFamily="18" charset="0"/>
              </a:rPr>
              <a:t> en la </a:t>
            </a:r>
            <a:r>
              <a:rPr lang="en-US" sz="900" dirty="0" err="1" smtClean="0">
                <a:solidFill>
                  <a:srgbClr val="000000"/>
                </a:solidFill>
                <a:cs typeface="Times New Roman" pitchFamily="18" charset="0"/>
                <a:sym typeface="Times New Roman" pitchFamily="18" charset="0"/>
              </a:rPr>
              <a:t>obra</a:t>
            </a:r>
            <a:r>
              <a:rPr lang="en-US" sz="900" dirty="0" smtClean="0">
                <a:solidFill>
                  <a:srgbClr val="000000"/>
                </a:solidFill>
                <a:cs typeface="Times New Roman" pitchFamily="18" charset="0"/>
                <a:sym typeface="Times New Roman" pitchFamily="18" charset="0"/>
              </a:rPr>
              <a:t> y en el </a:t>
            </a:r>
            <a:r>
              <a:rPr lang="en-US" sz="900" dirty="0" err="1" smtClean="0">
                <a:solidFill>
                  <a:srgbClr val="000000"/>
                </a:solidFill>
                <a:latin typeface="Times New Roman" pitchFamily="18" charset="0"/>
                <a:cs typeface="Times New Roman" pitchFamily="18" charset="0"/>
                <a:sym typeface="Times New Roman" pitchFamily="18" charset="0"/>
              </a:rPr>
              <a:t>á</a:t>
            </a:r>
            <a:r>
              <a:rPr lang="en-US" sz="900" dirty="0" err="1" smtClean="0">
                <a:solidFill>
                  <a:srgbClr val="000000"/>
                </a:solidFill>
                <a:cs typeface="Times New Roman" pitchFamily="18" charset="0"/>
                <a:sym typeface="Times New Roman" pitchFamily="18" charset="0"/>
              </a:rPr>
              <a:t>rea</a:t>
            </a:r>
            <a:r>
              <a:rPr lang="en-US" sz="900" dirty="0" smtClean="0">
                <a:solidFill>
                  <a:srgbClr val="000000"/>
                </a:solidFill>
                <a:cs typeface="Times New Roman" pitchFamily="18" charset="0"/>
                <a:sym typeface="Times New Roman" pitchFamily="18" charset="0"/>
              </a:rPr>
              <a:t> de </a:t>
            </a:r>
            <a:r>
              <a:rPr lang="en-US" sz="900" dirty="0" err="1" smtClean="0">
                <a:solidFill>
                  <a:srgbClr val="000000"/>
                </a:solidFill>
                <a:cs typeface="Times New Roman" pitchFamily="18" charset="0"/>
                <a:sym typeface="Times New Roman" pitchFamily="18" charset="0"/>
              </a:rPr>
              <a:t>trabajo</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col</a:t>
            </a:r>
            <a:r>
              <a:rPr lang="en-US" sz="900" dirty="0" err="1" smtClean="0">
                <a:solidFill>
                  <a:srgbClr val="000000"/>
                </a:solidFill>
                <a:latin typeface="Times New Roman" pitchFamily="18" charset="0"/>
                <a:cs typeface="Times New Roman" pitchFamily="18" charset="0"/>
                <a:sym typeface="Times New Roman" pitchFamily="18" charset="0"/>
              </a:rPr>
              <a:t>ó</a:t>
            </a:r>
            <a:r>
              <a:rPr lang="en-US" sz="900" dirty="0" err="1" smtClean="0">
                <a:solidFill>
                  <a:srgbClr val="000000"/>
                </a:solidFill>
                <a:cs typeface="Times New Roman" pitchFamily="18" charset="0"/>
                <a:sym typeface="Times New Roman" pitchFamily="18" charset="0"/>
              </a:rPr>
              <a:t>quelos</a:t>
            </a:r>
            <a:r>
              <a:rPr lang="en-US" sz="900" dirty="0" smtClean="0">
                <a:solidFill>
                  <a:srgbClr val="000000"/>
                </a:solidFill>
                <a:cs typeface="Times New Roman" pitchFamily="18" charset="0"/>
                <a:sym typeface="Times New Roman" pitchFamily="18" charset="0"/>
              </a:rPr>
              <a:t> en </a:t>
            </a:r>
            <a:r>
              <a:rPr lang="en-US" sz="900" dirty="0" err="1" smtClean="0">
                <a:solidFill>
                  <a:srgbClr val="000000"/>
                </a:solidFill>
                <a:cs typeface="Times New Roman" pitchFamily="18" charset="0"/>
                <a:sym typeface="Times New Roman" pitchFamily="18" charset="0"/>
              </a:rPr>
              <a:t>una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bolsa</a:t>
            </a:r>
            <a:r>
              <a:rPr lang="en-US" sz="900" dirty="0" smtClean="0">
                <a:solidFill>
                  <a:srgbClr val="000000"/>
                </a:solidFill>
                <a:cs typeface="Times New Roman" pitchFamily="18" charset="0"/>
                <a:sym typeface="Times New Roman" pitchFamily="18" charset="0"/>
              </a:rPr>
              <a:t> y </a:t>
            </a:r>
            <a:r>
              <a:rPr lang="en-US" sz="900" dirty="0" err="1" smtClean="0">
                <a:solidFill>
                  <a:srgbClr val="000000"/>
                </a:solidFill>
                <a:cs typeface="Times New Roman" pitchFamily="18" charset="0"/>
                <a:sym typeface="Times New Roman" pitchFamily="18" charset="0"/>
              </a:rPr>
              <a:t>s</a:t>
            </a:r>
            <a:r>
              <a:rPr lang="en-US" sz="900" dirty="0" err="1" smtClean="0">
                <a:solidFill>
                  <a:srgbClr val="000000"/>
                </a:solidFill>
                <a:latin typeface="Times New Roman" pitchFamily="18" charset="0"/>
                <a:cs typeface="Times New Roman" pitchFamily="18" charset="0"/>
                <a:sym typeface="Times New Roman" pitchFamily="18" charset="0"/>
              </a:rPr>
              <a:t>é</a:t>
            </a:r>
            <a:r>
              <a:rPr lang="en-US" sz="900" dirty="0" err="1" smtClean="0">
                <a:solidFill>
                  <a:srgbClr val="000000"/>
                </a:solidFill>
                <a:cs typeface="Times New Roman" pitchFamily="18" charset="0"/>
                <a:sym typeface="Times New Roman" pitchFamily="18" charset="0"/>
              </a:rPr>
              <a:t>llela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Limpie</a:t>
            </a:r>
            <a:r>
              <a:rPr lang="en-US" sz="900" dirty="0" smtClean="0">
                <a:solidFill>
                  <a:srgbClr val="000000"/>
                </a:solidFill>
                <a:cs typeface="Times New Roman" pitchFamily="18" charset="0"/>
                <a:sym typeface="Times New Roman" pitchFamily="18" charset="0"/>
              </a:rPr>
              <a:t> el exterior de </a:t>
            </a:r>
            <a:r>
              <a:rPr lang="en-US" sz="900" dirty="0" err="1" smtClean="0">
                <a:solidFill>
                  <a:srgbClr val="000000"/>
                </a:solidFill>
                <a:cs typeface="Times New Roman" pitchFamily="18" charset="0"/>
                <a:sym typeface="Times New Roman" pitchFamily="18" charset="0"/>
              </a:rPr>
              <a:t>las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bolsas</a:t>
            </a:r>
            <a:r>
              <a:rPr lang="en-US" sz="900" dirty="0" smtClean="0">
                <a:solidFill>
                  <a:srgbClr val="000000"/>
                </a:solidFill>
                <a:cs typeface="Times New Roman" pitchFamily="18" charset="0"/>
                <a:sym typeface="Times New Roman" pitchFamily="18" charset="0"/>
              </a:rPr>
              <a:t> de </a:t>
            </a:r>
            <a:r>
              <a:rPr lang="en-US" sz="900" dirty="0" err="1" smtClean="0">
                <a:solidFill>
                  <a:srgbClr val="000000"/>
                </a:solidFill>
                <a:cs typeface="Times New Roman" pitchFamily="18" charset="0"/>
                <a:sym typeface="Times New Roman" pitchFamily="18" charset="0"/>
              </a:rPr>
              <a:t>desperdicio</a:t>
            </a:r>
            <a:r>
              <a:rPr lang="en-US" sz="900" dirty="0" smtClean="0">
                <a:solidFill>
                  <a:srgbClr val="000000"/>
                </a:solidFill>
                <a:cs typeface="Times New Roman" pitchFamily="18" charset="0"/>
                <a:sym typeface="Times New Roman" pitchFamily="18" charset="0"/>
              </a:rPr>
              <a:t> con </a:t>
            </a:r>
            <a:r>
              <a:rPr lang="en-US" sz="900" dirty="0" err="1" smtClean="0">
                <a:solidFill>
                  <a:srgbClr val="000000"/>
                </a:solidFill>
                <a:cs typeface="Times New Roman" pitchFamily="18" charset="0"/>
                <a:sym typeface="Times New Roman" pitchFamily="18" charset="0"/>
              </a:rPr>
              <a:t>una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aspiradora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aprobada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por</a:t>
            </a:r>
            <a:r>
              <a:rPr lang="en-US" sz="900" dirty="0" smtClean="0">
                <a:solidFill>
                  <a:srgbClr val="000000"/>
                </a:solidFill>
                <a:cs typeface="Times New Roman" pitchFamily="18" charset="0"/>
                <a:sym typeface="Times New Roman" pitchFamily="18" charset="0"/>
              </a:rPr>
              <a:t> HEPA o con un </a:t>
            </a:r>
            <a:r>
              <a:rPr lang="en-US" sz="900" dirty="0" err="1" smtClean="0">
                <a:solidFill>
                  <a:srgbClr val="000000"/>
                </a:solidFill>
                <a:cs typeface="Times New Roman" pitchFamily="18" charset="0"/>
                <a:sym typeface="Times New Roman" pitchFamily="18" charset="0"/>
              </a:rPr>
              <a:t>pa</a:t>
            </a:r>
            <a:r>
              <a:rPr lang="en-US" sz="900" dirty="0" err="1" smtClean="0">
                <a:solidFill>
                  <a:srgbClr val="000000"/>
                </a:solidFill>
                <a:latin typeface="Times New Roman" pitchFamily="18" charset="0"/>
                <a:cs typeface="Times New Roman" pitchFamily="18" charset="0"/>
                <a:sym typeface="Times New Roman" pitchFamily="18" charset="0"/>
              </a:rPr>
              <a:t>ñ</a:t>
            </a:r>
            <a:r>
              <a:rPr lang="en-US" sz="900" dirty="0" err="1" smtClean="0">
                <a:solidFill>
                  <a:srgbClr val="000000"/>
                </a:solidFill>
                <a:cs typeface="Times New Roman" pitchFamily="18" charset="0"/>
                <a:sym typeface="Times New Roman" pitchFamily="18" charset="0"/>
              </a:rPr>
              <a:t>o</a:t>
            </a:r>
            <a:r>
              <a:rPr lang="en-US" sz="900" dirty="0" smtClean="0">
                <a:solidFill>
                  <a:srgbClr val="000000"/>
                </a:solidFill>
                <a:cs typeface="Times New Roman" pitchFamily="18" charset="0"/>
                <a:sym typeface="Times New Roman" pitchFamily="18" charset="0"/>
              </a:rPr>
              <a:t> antes de </a:t>
            </a:r>
            <a:r>
              <a:rPr lang="en-US" sz="900" dirty="0" err="1" smtClean="0">
                <a:solidFill>
                  <a:srgbClr val="000000"/>
                </a:solidFill>
                <a:cs typeface="Times New Roman" pitchFamily="18" charset="0"/>
                <a:sym typeface="Times New Roman" pitchFamily="18" charset="0"/>
              </a:rPr>
              <a:t>sacarlas</a:t>
            </a:r>
            <a:r>
              <a:rPr lang="en-US" sz="900" dirty="0" smtClean="0">
                <a:solidFill>
                  <a:srgbClr val="000000"/>
                </a:solidFill>
                <a:cs typeface="Times New Roman" pitchFamily="18" charset="0"/>
                <a:sym typeface="Times New Roman" pitchFamily="18" charset="0"/>
              </a:rPr>
              <a:t> del </a:t>
            </a:r>
            <a:r>
              <a:rPr lang="en-US" sz="900" dirty="0" err="1" smtClean="0">
                <a:solidFill>
                  <a:srgbClr val="000000"/>
                </a:solidFill>
                <a:latin typeface="Times New Roman" pitchFamily="18" charset="0"/>
                <a:cs typeface="Times New Roman" pitchFamily="18" charset="0"/>
                <a:sym typeface="Times New Roman" pitchFamily="18" charset="0"/>
              </a:rPr>
              <a:t>á</a:t>
            </a:r>
            <a:r>
              <a:rPr lang="en-US" sz="900" dirty="0" err="1" smtClean="0">
                <a:solidFill>
                  <a:srgbClr val="000000"/>
                </a:solidFill>
                <a:cs typeface="Times New Roman" pitchFamily="18" charset="0"/>
                <a:sym typeface="Times New Roman" pitchFamily="18" charset="0"/>
              </a:rPr>
              <a:t>rea</a:t>
            </a:r>
            <a:r>
              <a:rPr lang="en-US" sz="900" dirty="0" smtClean="0">
                <a:solidFill>
                  <a:srgbClr val="000000"/>
                </a:solidFill>
                <a:cs typeface="Times New Roman" pitchFamily="18" charset="0"/>
                <a:sym typeface="Times New Roman" pitchFamily="18" charset="0"/>
              </a:rPr>
              <a:t> de </a:t>
            </a:r>
            <a:r>
              <a:rPr lang="en-US" sz="900" dirty="0" err="1" smtClean="0">
                <a:solidFill>
                  <a:srgbClr val="000000"/>
                </a:solidFill>
                <a:cs typeface="Times New Roman" pitchFamily="18" charset="0"/>
                <a:sym typeface="Times New Roman" pitchFamily="18" charset="0"/>
              </a:rPr>
              <a:t>trabajo</a:t>
            </a:r>
            <a:r>
              <a:rPr lang="en-US" sz="900" dirty="0" smtClean="0">
                <a:solidFill>
                  <a:srgbClr val="000000"/>
                </a:solidFill>
                <a:cs typeface="Times New Roman" pitchFamily="18" charset="0"/>
                <a:sym typeface="Times New Roman" pitchFamily="18" charset="0"/>
              </a:rPr>
              <a:t>. No </a:t>
            </a:r>
            <a:r>
              <a:rPr lang="en-US" sz="900" dirty="0" err="1" smtClean="0">
                <a:solidFill>
                  <a:srgbClr val="000000"/>
                </a:solidFill>
                <a:cs typeface="Times New Roman" pitchFamily="18" charset="0"/>
                <a:sym typeface="Times New Roman" pitchFamily="18" charset="0"/>
              </a:rPr>
              <a:t>lleve</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sus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desperdicios</a:t>
            </a:r>
            <a:r>
              <a:rPr lang="en-US" sz="900" dirty="0" smtClean="0">
                <a:solidFill>
                  <a:srgbClr val="000000"/>
                </a:solidFill>
                <a:cs typeface="Times New Roman" pitchFamily="18" charset="0"/>
                <a:sym typeface="Times New Roman" pitchFamily="18" charset="0"/>
              </a:rPr>
              <a:t> a </a:t>
            </a:r>
            <a:r>
              <a:rPr lang="en-US" sz="900" dirty="0" err="1" smtClean="0">
                <a:solidFill>
                  <a:srgbClr val="000000"/>
                </a:solidFill>
                <a:cs typeface="Times New Roman" pitchFamily="18" charset="0"/>
                <a:sym typeface="Times New Roman" pitchFamily="18" charset="0"/>
              </a:rPr>
              <a:t>otra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habitaci</a:t>
            </a:r>
            <a:r>
              <a:rPr lang="en-US" sz="900" dirty="0" err="1" smtClean="0">
                <a:solidFill>
                  <a:srgbClr val="000000"/>
                </a:solidFill>
                <a:latin typeface="Times New Roman" pitchFamily="18" charset="0"/>
                <a:cs typeface="Times New Roman" pitchFamily="18" charset="0"/>
                <a:sym typeface="Times New Roman" pitchFamily="18" charset="0"/>
              </a:rPr>
              <a:t>ó</a:t>
            </a:r>
            <a:r>
              <a:rPr lang="en-US" sz="900" dirty="0" err="1" smtClean="0">
                <a:solidFill>
                  <a:srgbClr val="000000"/>
                </a:solidFill>
                <a:cs typeface="Times New Roman" pitchFamily="18" charset="0"/>
                <a:sym typeface="Times New Roman" pitchFamily="18" charset="0"/>
              </a:rPr>
              <a:t>n</a:t>
            </a:r>
            <a:r>
              <a:rPr lang="en-US" sz="900" dirty="0" smtClean="0">
                <a:solidFill>
                  <a:srgbClr val="000000"/>
                </a:solidFill>
                <a:cs typeface="Times New Roman" pitchFamily="18" charset="0"/>
                <a:sym typeface="Times New Roman" pitchFamily="18" charset="0"/>
              </a:rPr>
              <a:t> o </a:t>
            </a:r>
            <a:r>
              <a:rPr lang="en-US" sz="900" dirty="0" err="1" smtClean="0">
                <a:solidFill>
                  <a:srgbClr val="000000"/>
                </a:solidFill>
                <a:latin typeface="Times New Roman" pitchFamily="18" charset="0"/>
                <a:cs typeface="Times New Roman" pitchFamily="18" charset="0"/>
                <a:sym typeface="Times New Roman" pitchFamily="18" charset="0"/>
              </a:rPr>
              <a:t>á</a:t>
            </a:r>
            <a:r>
              <a:rPr lang="en-US" sz="900" dirty="0" err="1" smtClean="0">
                <a:solidFill>
                  <a:srgbClr val="000000"/>
                </a:solidFill>
                <a:cs typeface="Times New Roman" pitchFamily="18" charset="0"/>
                <a:sym typeface="Times New Roman" pitchFamily="18" charset="0"/>
              </a:rPr>
              <a:t>rea</a:t>
            </a:r>
            <a:r>
              <a:rPr lang="en-US" sz="900" dirty="0" smtClean="0">
                <a:solidFill>
                  <a:srgbClr val="000000"/>
                </a:solidFill>
                <a:cs typeface="Times New Roman" pitchFamily="18" charset="0"/>
                <a:sym typeface="Times New Roman" pitchFamily="18" charset="0"/>
              </a:rPr>
              <a:t> antes de </a:t>
            </a:r>
            <a:r>
              <a:rPr lang="en-US" sz="900" dirty="0" err="1" smtClean="0">
                <a:solidFill>
                  <a:srgbClr val="000000"/>
                </a:solidFill>
                <a:cs typeface="Times New Roman" pitchFamily="18" charset="0"/>
                <a:sym typeface="Times New Roman" pitchFamily="18" charset="0"/>
              </a:rPr>
              <a:t>envolverlos</a:t>
            </a:r>
            <a:r>
              <a:rPr lang="en-US" sz="900" dirty="0" smtClean="0">
                <a:solidFill>
                  <a:srgbClr val="000000"/>
                </a:solidFill>
                <a:cs typeface="Times New Roman" pitchFamily="18" charset="0"/>
                <a:sym typeface="Times New Roman" pitchFamily="18" charset="0"/>
              </a:rPr>
              <a:t> en </a:t>
            </a:r>
            <a:r>
              <a:rPr lang="en-US" sz="900" dirty="0" err="1" smtClean="0">
                <a:solidFill>
                  <a:srgbClr val="000000"/>
                </a:solidFill>
                <a:cs typeface="Times New Roman" pitchFamily="18" charset="0"/>
                <a:sym typeface="Times New Roman" pitchFamily="18" charset="0"/>
              </a:rPr>
              <a:t>una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bolsa</a:t>
            </a:r>
            <a:r>
              <a:rPr lang="en-US" sz="900" dirty="0" smtClean="0">
                <a:solidFill>
                  <a:srgbClr val="000000"/>
                </a:solidFill>
                <a:cs typeface="Times New Roman" pitchFamily="18" charset="0"/>
                <a:sym typeface="Times New Roman" pitchFamily="18" charset="0"/>
              </a:rPr>
              <a:t> y </a:t>
            </a:r>
            <a:r>
              <a:rPr lang="en-US" sz="900" dirty="0" err="1" smtClean="0">
                <a:solidFill>
                  <a:srgbClr val="000000"/>
                </a:solidFill>
                <a:cs typeface="Times New Roman" pitchFamily="18" charset="0"/>
                <a:sym typeface="Times New Roman" pitchFamily="18" charset="0"/>
              </a:rPr>
              <a:t>sellarla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Acumule</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todos</a:t>
            </a:r>
            <a:r>
              <a:rPr lang="en-US" sz="900" dirty="0" smtClean="0">
                <a:solidFill>
                  <a:srgbClr val="000000"/>
                </a:solidFill>
                <a:cs typeface="Times New Roman" pitchFamily="18" charset="0"/>
                <a:sym typeface="Times New Roman" pitchFamily="18" charset="0"/>
              </a:rPr>
              <a:t> los </a:t>
            </a:r>
            <a:r>
              <a:rPr lang="en-US" sz="900" dirty="0" err="1" smtClean="0">
                <a:solidFill>
                  <a:srgbClr val="000000"/>
                </a:solidFill>
                <a:cs typeface="Times New Roman" pitchFamily="18" charset="0"/>
                <a:sym typeface="Times New Roman" pitchFamily="18" charset="0"/>
              </a:rPr>
              <a:t>desechos</a:t>
            </a:r>
            <a:r>
              <a:rPr lang="en-US" sz="900" dirty="0" smtClean="0">
                <a:solidFill>
                  <a:srgbClr val="000000"/>
                </a:solidFill>
                <a:cs typeface="Times New Roman" pitchFamily="18" charset="0"/>
                <a:sym typeface="Times New Roman" pitchFamily="18" charset="0"/>
              </a:rPr>
              <a:t> en un </a:t>
            </a:r>
            <a:r>
              <a:rPr lang="en-US" sz="900" dirty="0" err="1" smtClean="0">
                <a:solidFill>
                  <a:srgbClr val="000000"/>
                </a:solidFill>
                <a:cs typeface="Times New Roman" pitchFamily="18" charset="0"/>
                <a:sym typeface="Times New Roman" pitchFamily="18" charset="0"/>
              </a:rPr>
              <a:t>recipiente</a:t>
            </a:r>
            <a:r>
              <a:rPr lang="en-US" sz="900" dirty="0" smtClean="0">
                <a:solidFill>
                  <a:srgbClr val="000000"/>
                </a:solidFill>
                <a:cs typeface="Times New Roman" pitchFamily="18" charset="0"/>
                <a:sym typeface="Times New Roman" pitchFamily="18" charset="0"/>
              </a:rPr>
              <a:t> o </a:t>
            </a:r>
            <a:r>
              <a:rPr lang="en-US" sz="900" dirty="0" err="1" smtClean="0">
                <a:solidFill>
                  <a:srgbClr val="000000"/>
                </a:solidFill>
                <a:cs typeface="Times New Roman" pitchFamily="18" charset="0"/>
                <a:sym typeface="Times New Roman" pitchFamily="18" charset="0"/>
              </a:rPr>
              <a:t>contenedor</a:t>
            </a:r>
            <a:r>
              <a:rPr lang="en-US" sz="900" dirty="0" smtClean="0">
                <a:solidFill>
                  <a:srgbClr val="000000"/>
                </a:solidFill>
                <a:cs typeface="Times New Roman" pitchFamily="18" charset="0"/>
                <a:sym typeface="Times New Roman" pitchFamily="18" charset="0"/>
              </a:rPr>
              <a:t> de </a:t>
            </a:r>
            <a:r>
              <a:rPr lang="en-US" sz="900" dirty="0" err="1" smtClean="0">
                <a:solidFill>
                  <a:srgbClr val="000000"/>
                </a:solidFill>
                <a:cs typeface="Times New Roman" pitchFamily="18" charset="0"/>
                <a:sym typeface="Times New Roman" pitchFamily="18" charset="0"/>
              </a:rPr>
              <a:t>escombros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seguro</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hasta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su</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eliminaci</a:t>
            </a:r>
            <a:r>
              <a:rPr lang="en-US" sz="900" dirty="0" err="1" smtClean="0">
                <a:solidFill>
                  <a:srgbClr val="000000"/>
                </a:solidFill>
                <a:latin typeface="Times New Roman" pitchFamily="18" charset="0"/>
                <a:cs typeface="Times New Roman" pitchFamily="18" charset="0"/>
                <a:sym typeface="Times New Roman" pitchFamily="18" charset="0"/>
              </a:rPr>
              <a:t>ó</a:t>
            </a:r>
            <a:r>
              <a:rPr lang="en-US" sz="900" dirty="0" err="1" smtClean="0">
                <a:solidFill>
                  <a:srgbClr val="000000"/>
                </a:solidFill>
                <a:cs typeface="Times New Roman" pitchFamily="18" charset="0"/>
                <a:sym typeface="Times New Roman" pitchFamily="18" charset="0"/>
              </a:rPr>
              <a:t>n</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Limite</a:t>
            </a:r>
            <a:r>
              <a:rPr lang="en-US" sz="900" dirty="0" smtClean="0">
                <a:solidFill>
                  <a:srgbClr val="000000"/>
                </a:solidFill>
                <a:cs typeface="Times New Roman" pitchFamily="18" charset="0"/>
                <a:sym typeface="Times New Roman" pitchFamily="18" charset="0"/>
              </a:rPr>
              <a:t> el </a:t>
            </a:r>
            <a:r>
              <a:rPr lang="en-US" sz="900" dirty="0" err="1" smtClean="0">
                <a:solidFill>
                  <a:srgbClr val="000000"/>
                </a:solidFill>
                <a:cs typeface="Times New Roman" pitchFamily="18" charset="0"/>
                <a:sym typeface="Times New Roman" pitchFamily="18" charset="0"/>
              </a:rPr>
              <a:t>tiempo</a:t>
            </a:r>
            <a:r>
              <a:rPr lang="en-US" sz="900" dirty="0" smtClean="0">
                <a:solidFill>
                  <a:srgbClr val="000000"/>
                </a:solidFill>
                <a:cs typeface="Times New Roman" pitchFamily="18" charset="0"/>
                <a:sym typeface="Times New Roman" pitchFamily="18" charset="0"/>
              </a:rPr>
              <a:t> de </a:t>
            </a:r>
            <a:r>
              <a:rPr lang="en-US" sz="900" dirty="0" err="1" smtClean="0">
                <a:solidFill>
                  <a:srgbClr val="000000"/>
                </a:solidFill>
                <a:cs typeface="Times New Roman" pitchFamily="18" charset="0"/>
                <a:sym typeface="Times New Roman" pitchFamily="18" charset="0"/>
              </a:rPr>
              <a:t>almacenamiento</a:t>
            </a:r>
            <a:r>
              <a:rPr lang="en-US" sz="900" dirty="0" smtClean="0">
                <a:solidFill>
                  <a:srgbClr val="000000"/>
                </a:solidFill>
                <a:cs typeface="Times New Roman" pitchFamily="18" charset="0"/>
                <a:sym typeface="Times New Roman" pitchFamily="18" charset="0"/>
              </a:rPr>
              <a:t> en la </a:t>
            </a:r>
            <a:r>
              <a:rPr lang="en-US" sz="900" dirty="0" err="1" smtClean="0">
                <a:solidFill>
                  <a:srgbClr val="000000"/>
                </a:solidFill>
                <a:cs typeface="Times New Roman" pitchFamily="18" charset="0"/>
                <a:sym typeface="Times New Roman" pitchFamily="18" charset="0"/>
              </a:rPr>
              <a:t>obra</a:t>
            </a:r>
            <a:r>
              <a:rPr lang="en-US" sz="900" dirty="0" smtClean="0">
                <a:solidFill>
                  <a:srgbClr val="000000"/>
                </a:solidFill>
                <a:cs typeface="Times New Roman" pitchFamily="18" charset="0"/>
                <a:sym typeface="Times New Roman" pitchFamily="18" charset="0"/>
              </a:rPr>
              <a:t>. </a:t>
            </a:r>
            <a:r>
              <a:rPr lang="es-ES_tradnl" sz="900" dirty="0" smtClean="0">
                <a:solidFill>
                  <a:srgbClr val="000000"/>
                </a:solidFill>
                <a:cs typeface="Times New Roman" pitchFamily="18" charset="0"/>
                <a:sym typeface="Times New Roman" pitchFamily="18" charset="0"/>
              </a:rPr>
              <a:t>No </a:t>
            </a:r>
            <a:r>
              <a:rPr lang="en-US" sz="900" dirty="0" smtClean="0">
                <a:solidFill>
                  <a:srgbClr val="000000"/>
                </a:solidFill>
                <a:cs typeface="Times New Roman" pitchFamily="18" charset="0"/>
                <a:sym typeface="Times New Roman" pitchFamily="18" charset="0"/>
              </a:rPr>
              <a:t>transport</a:t>
            </a:r>
            <a:r>
              <a:rPr lang="es-ES_tradnl" sz="900" dirty="0" smtClean="0">
                <a:solidFill>
                  <a:srgbClr val="000000"/>
                </a:solidFill>
                <a:cs typeface="Times New Roman" pitchFamily="18" charset="0"/>
                <a:sym typeface="Times New Roman" pitchFamily="18" charset="0"/>
              </a:rPr>
              <a:t>e</a:t>
            </a:r>
            <a:r>
              <a:rPr lang="en-US" sz="900" dirty="0" smtClean="0">
                <a:solidFill>
                  <a:srgbClr val="000000"/>
                </a:solidFill>
                <a:cs typeface="Times New Roman" pitchFamily="18" charset="0"/>
                <a:sym typeface="Times New Roman" pitchFamily="18" charset="0"/>
              </a:rPr>
              <a:t> </a:t>
            </a:r>
            <a:r>
              <a:rPr lang="es-ES_tradnl" sz="900" dirty="0" smtClean="0">
                <a:solidFill>
                  <a:srgbClr val="000000"/>
                </a:solidFill>
                <a:cs typeface="Times New Roman" pitchFamily="18" charset="0"/>
                <a:sym typeface="Times New Roman" pitchFamily="18" charset="0"/>
              </a:rPr>
              <a:t>los </a:t>
            </a:r>
            <a:r>
              <a:rPr lang="en-US" sz="900" dirty="0" err="1" smtClean="0">
                <a:solidFill>
                  <a:srgbClr val="000000"/>
                </a:solidFill>
                <a:cs typeface="Times New Roman" pitchFamily="18" charset="0"/>
                <a:sym typeface="Times New Roman" pitchFamily="18" charset="0"/>
              </a:rPr>
              <a:t>desperdicios</a:t>
            </a:r>
            <a:r>
              <a:rPr lang="en-US" sz="900" dirty="0" smtClean="0">
                <a:solidFill>
                  <a:srgbClr val="000000"/>
                </a:solidFill>
                <a:cs typeface="Times New Roman" pitchFamily="18" charset="0"/>
                <a:sym typeface="Times New Roman" pitchFamily="18" charset="0"/>
              </a:rPr>
              <a:t> en un </a:t>
            </a:r>
            <a:r>
              <a:rPr lang="en-US" sz="900" dirty="0" err="1" smtClean="0">
                <a:solidFill>
                  <a:srgbClr val="000000"/>
                </a:solidFill>
                <a:cs typeface="Times New Roman" pitchFamily="18" charset="0"/>
                <a:sym typeface="Times New Roman" pitchFamily="18" charset="0"/>
              </a:rPr>
              <a:t>cami</a:t>
            </a:r>
            <a:r>
              <a:rPr lang="en-US" sz="900" dirty="0" err="1" smtClean="0">
                <a:solidFill>
                  <a:srgbClr val="000000"/>
                </a:solidFill>
                <a:latin typeface="Times New Roman" pitchFamily="18" charset="0"/>
                <a:cs typeface="Times New Roman" pitchFamily="18" charset="0"/>
                <a:sym typeface="Times New Roman" pitchFamily="18" charset="0"/>
              </a:rPr>
              <a:t>ó</a:t>
            </a:r>
            <a:r>
              <a:rPr lang="en-US" sz="900" dirty="0" err="1" smtClean="0">
                <a:solidFill>
                  <a:srgbClr val="000000"/>
                </a:solidFill>
                <a:cs typeface="Times New Roman" pitchFamily="18" charset="0"/>
                <a:sym typeface="Times New Roman" pitchFamily="18" charset="0"/>
              </a:rPr>
              <a:t>n</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abierto</a:t>
            </a:r>
            <a:r>
              <a:rPr lang="en-US" sz="900" dirty="0" smtClean="0">
                <a:solidFill>
                  <a:srgbClr val="000000"/>
                </a:solidFill>
                <a:cs typeface="Times New Roman" pitchFamily="18" charset="0"/>
                <a:sym typeface="Times New Roman" pitchFamily="18" charset="0"/>
              </a:rPr>
              <a:t> o en un </a:t>
            </a:r>
            <a:r>
              <a:rPr lang="en-US" sz="900" dirty="0" err="1" smtClean="0">
                <a:solidFill>
                  <a:srgbClr val="000000"/>
                </a:solidFill>
                <a:cs typeface="Times New Roman" pitchFamily="18" charset="0"/>
                <a:sym typeface="Times New Roman" pitchFamily="18" charset="0"/>
              </a:rPr>
              <a:t>veh</a:t>
            </a:r>
            <a:r>
              <a:rPr lang="en-US" sz="900" dirty="0" err="1" smtClean="0">
                <a:solidFill>
                  <a:srgbClr val="000000"/>
                </a:solidFill>
                <a:latin typeface="Times New Roman" pitchFamily="18" charset="0"/>
                <a:cs typeface="Times New Roman" pitchFamily="18" charset="0"/>
                <a:sym typeface="Times New Roman" pitchFamily="18" charset="0"/>
              </a:rPr>
              <a:t>í</a:t>
            </a:r>
            <a:r>
              <a:rPr lang="en-US" sz="900" dirty="0" err="1" smtClean="0">
                <a:solidFill>
                  <a:srgbClr val="000000"/>
                </a:solidFill>
                <a:cs typeface="Times New Roman" pitchFamily="18" charset="0"/>
                <a:sym typeface="Times New Roman" pitchFamily="18" charset="0"/>
              </a:rPr>
              <a:t>culo</a:t>
            </a:r>
            <a:r>
              <a:rPr lang="en-US" sz="900" dirty="0" smtClean="0">
                <a:solidFill>
                  <a:srgbClr val="000000"/>
                </a:solidFill>
                <a:cs typeface="Times New Roman" pitchFamily="18" charset="0"/>
                <a:sym typeface="Times New Roman" pitchFamily="18" charset="0"/>
              </a:rPr>
              <a:t> personal. </a:t>
            </a:r>
            <a:r>
              <a:rPr lang="en-US" sz="900" dirty="0" err="1" smtClean="0">
                <a:solidFill>
                  <a:srgbClr val="000000"/>
                </a:solidFill>
                <a:cs typeface="Times New Roman" pitchFamily="18" charset="0"/>
                <a:sym typeface="Times New Roman" pitchFamily="18" charset="0"/>
              </a:rPr>
              <a:t>Algunos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ejemplos</a:t>
            </a:r>
            <a:r>
              <a:rPr lang="en-US" sz="900" dirty="0" smtClean="0">
                <a:solidFill>
                  <a:srgbClr val="000000"/>
                </a:solidFill>
                <a:cs typeface="Times New Roman" pitchFamily="18" charset="0"/>
                <a:sym typeface="Times New Roman" pitchFamily="18" charset="0"/>
              </a:rPr>
              <a:t> de </a:t>
            </a:r>
            <a:r>
              <a:rPr lang="en-US" sz="900" dirty="0" err="1" smtClean="0">
                <a:solidFill>
                  <a:srgbClr val="000000"/>
                </a:solidFill>
                <a:cs typeface="Times New Roman" pitchFamily="18" charset="0"/>
                <a:sym typeface="Times New Roman" pitchFamily="18" charset="0"/>
              </a:rPr>
              <a:t>desperdicios</a:t>
            </a:r>
            <a:r>
              <a:rPr lang="en-US" sz="900" dirty="0" smtClean="0">
                <a:solidFill>
                  <a:srgbClr val="000000"/>
                </a:solidFill>
                <a:cs typeface="Times New Roman" pitchFamily="18" charset="0"/>
                <a:sym typeface="Times New Roman" pitchFamily="18" charset="0"/>
              </a:rPr>
              <a:t> son </a:t>
            </a:r>
            <a:r>
              <a:rPr lang="en-US" sz="900" dirty="0" err="1" smtClean="0">
                <a:solidFill>
                  <a:srgbClr val="000000"/>
                </a:solidFill>
                <a:cs typeface="Times New Roman" pitchFamily="18" charset="0"/>
                <a:sym typeface="Times New Roman" pitchFamily="18" charset="0"/>
              </a:rPr>
              <a:t>las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l</a:t>
            </a:r>
            <a:r>
              <a:rPr lang="en-US" sz="900" dirty="0" err="1" smtClean="0">
                <a:solidFill>
                  <a:srgbClr val="000000"/>
                </a:solidFill>
                <a:latin typeface="Times New Roman" pitchFamily="18" charset="0"/>
                <a:cs typeface="Times New Roman" pitchFamily="18" charset="0"/>
                <a:sym typeface="Times New Roman" pitchFamily="18" charset="0"/>
              </a:rPr>
              <a:t>á</a:t>
            </a:r>
            <a:r>
              <a:rPr lang="en-US" sz="900" dirty="0" err="1" smtClean="0">
                <a:solidFill>
                  <a:srgbClr val="000000"/>
                </a:solidFill>
                <a:cs typeface="Times New Roman" pitchFamily="18" charset="0"/>
                <a:sym typeface="Times New Roman" pitchFamily="18" charset="0"/>
              </a:rPr>
              <a:t>minas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protectoras</a:t>
            </a:r>
            <a:r>
              <a:rPr lang="en-US" sz="900" dirty="0" smtClean="0">
                <a:solidFill>
                  <a:srgbClr val="000000"/>
                </a:solidFill>
                <a:cs typeface="Times New Roman" pitchFamily="18" charset="0"/>
                <a:sym typeface="Times New Roman" pitchFamily="18" charset="0"/>
              </a:rPr>
              <a:t>, los </a:t>
            </a:r>
            <a:r>
              <a:rPr lang="en-US" sz="900" dirty="0" err="1" smtClean="0">
                <a:solidFill>
                  <a:srgbClr val="000000"/>
                </a:solidFill>
                <a:cs typeface="Times New Roman" pitchFamily="18" charset="0"/>
                <a:sym typeface="Times New Roman" pitchFamily="18" charset="0"/>
              </a:rPr>
              <a:t>filtros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aprobados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por</a:t>
            </a:r>
            <a:r>
              <a:rPr lang="en-US" sz="900" dirty="0" smtClean="0">
                <a:solidFill>
                  <a:srgbClr val="000000"/>
                </a:solidFill>
                <a:cs typeface="Times New Roman" pitchFamily="18" charset="0"/>
                <a:sym typeface="Times New Roman" pitchFamily="18" charset="0"/>
              </a:rPr>
              <a:t> HEPA, </a:t>
            </a:r>
            <a:r>
              <a:rPr lang="en-US" sz="900" dirty="0" err="1" smtClean="0">
                <a:solidFill>
                  <a:srgbClr val="000000"/>
                </a:solidFill>
                <a:cs typeface="Times New Roman" pitchFamily="18" charset="0"/>
                <a:sym typeface="Times New Roman" pitchFamily="18" charset="0"/>
              </a:rPr>
              <a:t>c</a:t>
            </a:r>
            <a:r>
              <a:rPr lang="en-US" sz="900" dirty="0" err="1" smtClean="0">
                <a:solidFill>
                  <a:srgbClr val="000000"/>
                </a:solidFill>
                <a:latin typeface="Times New Roman" pitchFamily="18" charset="0"/>
                <a:cs typeface="Times New Roman" pitchFamily="18" charset="0"/>
                <a:sym typeface="Times New Roman" pitchFamily="18" charset="0"/>
              </a:rPr>
              <a:t>á</a:t>
            </a:r>
            <a:r>
              <a:rPr lang="en-US" sz="900" dirty="0" err="1" smtClean="0">
                <a:solidFill>
                  <a:srgbClr val="000000"/>
                </a:solidFill>
                <a:cs typeface="Times New Roman" pitchFamily="18" charset="0"/>
                <a:sym typeface="Times New Roman" pitchFamily="18" charset="0"/>
              </a:rPr>
              <a:t>scaras</a:t>
            </a:r>
            <a:r>
              <a:rPr lang="en-US" sz="900" dirty="0" smtClean="0">
                <a:solidFill>
                  <a:srgbClr val="000000"/>
                </a:solidFill>
                <a:cs typeface="Times New Roman" pitchFamily="18" charset="0"/>
                <a:sym typeface="Times New Roman" pitchFamily="18" charset="0"/>
              </a:rPr>
              <a:t> de </a:t>
            </a:r>
            <a:r>
              <a:rPr lang="en-US" sz="900" dirty="0" err="1" smtClean="0">
                <a:solidFill>
                  <a:srgbClr val="000000"/>
                </a:solidFill>
                <a:cs typeface="Times New Roman" pitchFamily="18" charset="0"/>
                <a:sym typeface="Times New Roman" pitchFamily="18" charset="0"/>
              </a:rPr>
              <a:t>pintura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polvo</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agua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sucia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pa</a:t>
            </a:r>
            <a:r>
              <a:rPr lang="en-US" sz="900" dirty="0" err="1" smtClean="0">
                <a:solidFill>
                  <a:srgbClr val="000000"/>
                </a:solidFill>
                <a:latin typeface="Times New Roman" pitchFamily="18" charset="0"/>
                <a:cs typeface="Times New Roman" pitchFamily="18" charset="0"/>
                <a:sym typeface="Times New Roman" pitchFamily="18" charset="0"/>
              </a:rPr>
              <a:t>ñ</a:t>
            </a:r>
            <a:r>
              <a:rPr lang="en-US" sz="900" dirty="0" err="1" smtClean="0">
                <a:solidFill>
                  <a:srgbClr val="000000"/>
                </a:solidFill>
                <a:cs typeface="Times New Roman" pitchFamily="18" charset="0"/>
                <a:sym typeface="Times New Roman" pitchFamily="18" charset="0"/>
              </a:rPr>
              <a:t>os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usados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cabezas</a:t>
            </a:r>
            <a:r>
              <a:rPr lang="en-US" sz="900" dirty="0" smtClean="0">
                <a:solidFill>
                  <a:srgbClr val="000000"/>
                </a:solidFill>
                <a:cs typeface="Times New Roman" pitchFamily="18" charset="0"/>
                <a:sym typeface="Times New Roman" pitchFamily="18" charset="0"/>
              </a:rPr>
              <a:t> de </a:t>
            </a:r>
            <a:r>
              <a:rPr lang="es-ES_tradnl" sz="900" dirty="0" smtClean="0">
                <a:solidFill>
                  <a:srgbClr val="000000"/>
                </a:solidFill>
                <a:cs typeface="Times New Roman" pitchFamily="18" charset="0"/>
                <a:sym typeface="Times New Roman" pitchFamily="18" charset="0"/>
              </a:rPr>
              <a:t>trapeador</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usad</a:t>
            </a:r>
            <a:r>
              <a:rPr lang="es-ES_tradnl" sz="900" dirty="0" smtClean="0">
                <a:solidFill>
                  <a:srgbClr val="000000"/>
                </a:solidFill>
                <a:cs typeface="Times New Roman" pitchFamily="18" charset="0"/>
                <a:sym typeface="Times New Roman" pitchFamily="18" charset="0"/>
              </a:rPr>
              <a:t>a</a:t>
            </a:r>
            <a:r>
              <a:rPr lang="en-US" sz="900" dirty="0" smtClean="0">
                <a:solidFill>
                  <a:srgbClr val="000000"/>
                </a:solidFill>
                <a:cs typeface="Times New Roman" pitchFamily="18" charset="0"/>
                <a:sym typeface="Times New Roman" pitchFamily="18" charset="0"/>
              </a:rPr>
              <a:t>s, </a:t>
            </a:r>
            <a:r>
              <a:rPr lang="en-US" sz="900" dirty="0" err="1" smtClean="0">
                <a:solidFill>
                  <a:srgbClr val="000000"/>
                </a:solidFill>
                <a:cs typeface="Times New Roman" pitchFamily="18" charset="0"/>
                <a:sym typeface="Times New Roman" pitchFamily="18" charset="0"/>
              </a:rPr>
              <a:t>prendas</a:t>
            </a:r>
            <a:r>
              <a:rPr lang="en-US" sz="900" dirty="0" smtClean="0">
                <a:solidFill>
                  <a:srgbClr val="000000"/>
                </a:solidFill>
                <a:cs typeface="Times New Roman" pitchFamily="18" charset="0"/>
                <a:sym typeface="Times New Roman" pitchFamily="18" charset="0"/>
              </a:rPr>
              <a:t> de </a:t>
            </a:r>
            <a:r>
              <a:rPr lang="en-US" sz="900" dirty="0" err="1" smtClean="0">
                <a:solidFill>
                  <a:srgbClr val="000000"/>
                </a:solidFill>
                <a:cs typeface="Times New Roman" pitchFamily="18" charset="0"/>
                <a:sym typeface="Times New Roman" pitchFamily="18" charset="0"/>
              </a:rPr>
              <a:t>vestir</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protectoras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mascarillas</a:t>
            </a:r>
            <a:r>
              <a:rPr lang="en-US" sz="900" dirty="0" smtClean="0">
                <a:solidFill>
                  <a:srgbClr val="000000"/>
                </a:solidFill>
                <a:cs typeface="Times New Roman" pitchFamily="18" charset="0"/>
                <a:sym typeface="Times New Roman" pitchFamily="18" charset="0"/>
              </a:rPr>
              <a:t> de </a:t>
            </a:r>
            <a:r>
              <a:rPr lang="en-US" sz="900" dirty="0" err="1" smtClean="0">
                <a:solidFill>
                  <a:srgbClr val="000000"/>
                </a:solidFill>
                <a:cs typeface="Times New Roman" pitchFamily="18" charset="0"/>
                <a:sym typeface="Times New Roman" pitchFamily="18" charset="0"/>
              </a:rPr>
              <a:t>respiraci</a:t>
            </a:r>
            <a:r>
              <a:rPr lang="en-US" sz="900" dirty="0" err="1" smtClean="0">
                <a:solidFill>
                  <a:srgbClr val="000000"/>
                </a:solidFill>
                <a:latin typeface="Times New Roman" pitchFamily="18" charset="0"/>
                <a:cs typeface="Times New Roman" pitchFamily="18" charset="0"/>
                <a:sym typeface="Times New Roman" pitchFamily="18" charset="0"/>
              </a:rPr>
              <a:t>ó</a:t>
            </a:r>
            <a:r>
              <a:rPr lang="en-US" sz="900" dirty="0" err="1" smtClean="0">
                <a:solidFill>
                  <a:srgbClr val="000000"/>
                </a:solidFill>
                <a:cs typeface="Times New Roman" pitchFamily="18" charset="0"/>
                <a:sym typeface="Times New Roman" pitchFamily="18" charset="0"/>
              </a:rPr>
              <a:t>n</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usadas</a:t>
            </a:r>
            <a:r>
              <a:rPr lang="en-US" sz="900" dirty="0" smtClean="0">
                <a:solidFill>
                  <a:srgbClr val="000000"/>
                </a:solidFill>
                <a:cs typeface="Times New Roman" pitchFamily="18" charset="0"/>
                <a:sym typeface="Times New Roman" pitchFamily="18" charset="0"/>
              </a:rPr>
              <a:t> y </a:t>
            </a:r>
            <a:r>
              <a:rPr lang="en-US" sz="900" dirty="0" err="1" smtClean="0">
                <a:solidFill>
                  <a:srgbClr val="000000"/>
                </a:solidFill>
                <a:cs typeface="Times New Roman" pitchFamily="18" charset="0"/>
                <a:sym typeface="Times New Roman" pitchFamily="18" charset="0"/>
              </a:rPr>
              <a:t>componentes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arquitect</a:t>
            </a:r>
            <a:r>
              <a:rPr lang="en-US" sz="900" dirty="0" err="1" smtClean="0">
                <a:solidFill>
                  <a:srgbClr val="000000"/>
                </a:solidFill>
                <a:latin typeface="Times New Roman" pitchFamily="18" charset="0"/>
                <a:cs typeface="Times New Roman" pitchFamily="18" charset="0"/>
                <a:sym typeface="Times New Roman" pitchFamily="18" charset="0"/>
              </a:rPr>
              <a:t>ó</a:t>
            </a:r>
            <a:r>
              <a:rPr lang="en-US" sz="900" dirty="0" err="1" smtClean="0">
                <a:solidFill>
                  <a:srgbClr val="000000"/>
                </a:solidFill>
                <a:cs typeface="Times New Roman" pitchFamily="18" charset="0"/>
                <a:sym typeface="Times New Roman" pitchFamily="18" charset="0"/>
              </a:rPr>
              <a:t>nicos</a:t>
            </a:r>
            <a:r>
              <a:rPr lang="en-US" sz="900" dirty="0" smtClean="0">
                <a:solidFill>
                  <a:srgbClr val="000000"/>
                </a:solidFill>
                <a:cs typeface="Times New Roman" pitchFamily="18" charset="0"/>
                <a:sym typeface="Times New Roman" pitchFamily="18" charset="0"/>
              </a:rPr>
              <a:t>. Los </a:t>
            </a:r>
            <a:r>
              <a:rPr lang="en-US" sz="900" dirty="0" err="1" smtClean="0">
                <a:solidFill>
                  <a:srgbClr val="000000"/>
                </a:solidFill>
                <a:cs typeface="Times New Roman" pitchFamily="18" charset="0"/>
                <a:sym typeface="Times New Roman" pitchFamily="18" charset="0"/>
              </a:rPr>
              <a:t>componentes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arquitect</a:t>
            </a:r>
            <a:r>
              <a:rPr lang="en-US" sz="900" dirty="0" err="1" smtClean="0">
                <a:solidFill>
                  <a:srgbClr val="000000"/>
                </a:solidFill>
                <a:latin typeface="Times New Roman" pitchFamily="18" charset="0"/>
                <a:cs typeface="Times New Roman" pitchFamily="18" charset="0"/>
                <a:sym typeface="Times New Roman" pitchFamily="18" charset="0"/>
              </a:rPr>
              <a:t>ó</a:t>
            </a:r>
            <a:r>
              <a:rPr lang="en-US" sz="900" dirty="0" err="1" smtClean="0">
                <a:solidFill>
                  <a:srgbClr val="000000"/>
                </a:solidFill>
                <a:cs typeface="Times New Roman" pitchFamily="18" charset="0"/>
                <a:sym typeface="Times New Roman" pitchFamily="18" charset="0"/>
              </a:rPr>
              <a:t>nicos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que</a:t>
            </a:r>
            <a:r>
              <a:rPr lang="en-US" sz="900" dirty="0" smtClean="0">
                <a:solidFill>
                  <a:srgbClr val="000000"/>
                </a:solidFill>
                <a:cs typeface="Times New Roman" pitchFamily="18" charset="0"/>
                <a:sym typeface="Times New Roman" pitchFamily="18" charset="0"/>
              </a:rPr>
              <a:t> son </a:t>
            </a:r>
            <a:r>
              <a:rPr lang="en-US" sz="900" dirty="0" err="1" smtClean="0">
                <a:solidFill>
                  <a:srgbClr val="000000"/>
                </a:solidFill>
                <a:cs typeface="Times New Roman" pitchFamily="18" charset="0"/>
                <a:sym typeface="Times New Roman" pitchFamily="18" charset="0"/>
              </a:rPr>
              <a:t>demasiado</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grandes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como</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para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colocar</a:t>
            </a:r>
            <a:r>
              <a:rPr lang="en-US" sz="900" dirty="0" smtClean="0">
                <a:solidFill>
                  <a:srgbClr val="000000"/>
                </a:solidFill>
                <a:cs typeface="Times New Roman" pitchFamily="18" charset="0"/>
                <a:sym typeface="Times New Roman" pitchFamily="18" charset="0"/>
              </a:rPr>
              <a:t> en </a:t>
            </a:r>
            <a:r>
              <a:rPr lang="en-US" sz="900" dirty="0" err="1" smtClean="0">
                <a:solidFill>
                  <a:srgbClr val="000000"/>
                </a:solidFill>
                <a:cs typeface="Times New Roman" pitchFamily="18" charset="0"/>
                <a:sym typeface="Times New Roman" pitchFamily="18" charset="0"/>
              </a:rPr>
              <a:t>bolsas</a:t>
            </a:r>
            <a:r>
              <a:rPr lang="en-US" sz="900" dirty="0" smtClean="0">
                <a:solidFill>
                  <a:srgbClr val="000000"/>
                </a:solidFill>
                <a:cs typeface="Times New Roman" pitchFamily="18" charset="0"/>
                <a:sym typeface="Times New Roman" pitchFamily="18" charset="0"/>
              </a:rPr>
              <a:t> se </a:t>
            </a:r>
            <a:r>
              <a:rPr lang="en-US" sz="900" dirty="0" err="1" smtClean="0">
                <a:solidFill>
                  <a:srgbClr val="000000"/>
                </a:solidFill>
                <a:cs typeface="Times New Roman" pitchFamily="18" charset="0"/>
                <a:sym typeface="Times New Roman" pitchFamily="18" charset="0"/>
              </a:rPr>
              <a:t>deben</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envolver</a:t>
            </a:r>
            <a:r>
              <a:rPr lang="en-US" sz="900" dirty="0" smtClean="0">
                <a:solidFill>
                  <a:srgbClr val="000000"/>
                </a:solidFill>
                <a:cs typeface="Times New Roman" pitchFamily="18" charset="0"/>
                <a:sym typeface="Times New Roman" pitchFamily="18" charset="0"/>
              </a:rPr>
              <a:t> en </a:t>
            </a:r>
            <a:r>
              <a:rPr lang="en-US" sz="900" dirty="0" err="1" smtClean="0">
                <a:solidFill>
                  <a:srgbClr val="000000"/>
                </a:solidFill>
                <a:cs typeface="Times New Roman" pitchFamily="18" charset="0"/>
                <a:sym typeface="Times New Roman" pitchFamily="18" charset="0"/>
              </a:rPr>
              <a:t>pl</a:t>
            </a:r>
            <a:r>
              <a:rPr lang="en-US" sz="900" dirty="0" err="1" smtClean="0">
                <a:solidFill>
                  <a:srgbClr val="000000"/>
                </a:solidFill>
                <a:latin typeface="Times New Roman" pitchFamily="18" charset="0"/>
                <a:cs typeface="Times New Roman" pitchFamily="18" charset="0"/>
                <a:sym typeface="Times New Roman" pitchFamily="18" charset="0"/>
              </a:rPr>
              <a:t>á</a:t>
            </a:r>
            <a:r>
              <a:rPr lang="en-US" sz="900" dirty="0" err="1" smtClean="0">
                <a:solidFill>
                  <a:srgbClr val="000000"/>
                </a:solidFill>
                <a:cs typeface="Times New Roman" pitchFamily="18" charset="0"/>
                <a:sym typeface="Times New Roman" pitchFamily="18" charset="0"/>
              </a:rPr>
              <a:t>stico</a:t>
            </a:r>
            <a:r>
              <a:rPr lang="en-US" sz="900" dirty="0" smtClean="0">
                <a:solidFill>
                  <a:srgbClr val="000000"/>
                </a:solidFill>
                <a:cs typeface="Times New Roman" pitchFamily="18" charset="0"/>
                <a:sym typeface="Times New Roman" pitchFamily="18" charset="0"/>
              </a:rPr>
              <a:t> y </a:t>
            </a:r>
            <a:r>
              <a:rPr lang="en-US" sz="900" dirty="0" err="1" smtClean="0">
                <a:solidFill>
                  <a:srgbClr val="000000"/>
                </a:solidFill>
                <a:cs typeface="Times New Roman" pitchFamily="18" charset="0"/>
                <a:sym typeface="Times New Roman" pitchFamily="18" charset="0"/>
              </a:rPr>
              <a:t>sellar</a:t>
            </a:r>
            <a:r>
              <a:rPr lang="en-US" sz="900" dirty="0" smtClean="0">
                <a:solidFill>
                  <a:srgbClr val="000000"/>
                </a:solidFill>
                <a:cs typeface="Times New Roman" pitchFamily="18" charset="0"/>
                <a:sym typeface="Times New Roman" pitchFamily="18" charset="0"/>
              </a:rPr>
              <a:t> con </a:t>
            </a:r>
            <a:r>
              <a:rPr lang="en-US" sz="900" dirty="0" err="1" smtClean="0">
                <a:solidFill>
                  <a:srgbClr val="000000"/>
                </a:solidFill>
                <a:cs typeface="Times New Roman" pitchFamily="18" charset="0"/>
                <a:sym typeface="Times New Roman" pitchFamily="18" charset="0"/>
              </a:rPr>
              <a:t>cinta</a:t>
            </a:r>
            <a:r>
              <a:rPr lang="en-US" sz="900" dirty="0" smtClean="0">
                <a:solidFill>
                  <a:srgbClr val="000000"/>
                </a:solidFill>
                <a:cs typeface="Times New Roman" pitchFamily="18" charset="0"/>
                <a:sym typeface="Times New Roman" pitchFamily="18" charset="0"/>
              </a:rPr>
              <a:t> antes de </a:t>
            </a:r>
            <a:r>
              <a:rPr lang="en-US" sz="900" dirty="0" err="1" smtClean="0">
                <a:solidFill>
                  <a:srgbClr val="000000"/>
                </a:solidFill>
                <a:cs typeface="Times New Roman" pitchFamily="18" charset="0"/>
                <a:sym typeface="Times New Roman" pitchFamily="18" charset="0"/>
              </a:rPr>
              <a:t>sacarlos</a:t>
            </a:r>
            <a:r>
              <a:rPr lang="en-US" sz="900" dirty="0" smtClean="0">
                <a:solidFill>
                  <a:srgbClr val="000000"/>
                </a:solidFill>
                <a:cs typeface="Times New Roman" pitchFamily="18" charset="0"/>
                <a:sym typeface="Times New Roman" pitchFamily="18" charset="0"/>
              </a:rPr>
              <a:t> del </a:t>
            </a:r>
            <a:r>
              <a:rPr lang="en-US" sz="900" dirty="0" err="1" smtClean="0">
                <a:solidFill>
                  <a:srgbClr val="000000"/>
                </a:solidFill>
                <a:latin typeface="Times New Roman" pitchFamily="18" charset="0"/>
                <a:cs typeface="Times New Roman" pitchFamily="18" charset="0"/>
                <a:sym typeface="Times New Roman" pitchFamily="18" charset="0"/>
              </a:rPr>
              <a:t>á</a:t>
            </a:r>
            <a:r>
              <a:rPr lang="en-US" sz="900" dirty="0" err="1" smtClean="0">
                <a:solidFill>
                  <a:srgbClr val="000000"/>
                </a:solidFill>
                <a:cs typeface="Times New Roman" pitchFamily="18" charset="0"/>
                <a:sym typeface="Times New Roman" pitchFamily="18" charset="0"/>
              </a:rPr>
              <a:t>rea</a:t>
            </a:r>
            <a:r>
              <a:rPr lang="en-US" sz="900" dirty="0" smtClean="0">
                <a:solidFill>
                  <a:srgbClr val="000000"/>
                </a:solidFill>
                <a:cs typeface="Times New Roman" pitchFamily="18" charset="0"/>
                <a:sym typeface="Times New Roman" pitchFamily="18" charset="0"/>
              </a:rPr>
              <a:t> de </a:t>
            </a:r>
            <a:r>
              <a:rPr lang="en-US" sz="900" dirty="0" err="1" smtClean="0">
                <a:solidFill>
                  <a:srgbClr val="000000"/>
                </a:solidFill>
                <a:cs typeface="Times New Roman" pitchFamily="18" charset="0"/>
                <a:sym typeface="Times New Roman" pitchFamily="18" charset="0"/>
              </a:rPr>
              <a:t>trabajo</a:t>
            </a:r>
            <a:r>
              <a:rPr lang="en-US" sz="900" dirty="0" smtClean="0">
                <a:solidFill>
                  <a:srgbClr val="000000"/>
                </a:solidFill>
                <a:cs typeface="Times New Roman" pitchFamily="18" charset="0"/>
                <a:sym typeface="Times New Roman" pitchFamily="18" charset="0"/>
              </a:rPr>
              <a:t>. Si </a:t>
            </a:r>
            <a:r>
              <a:rPr lang="en-US" sz="900" dirty="0" err="1" smtClean="0">
                <a:solidFill>
                  <a:srgbClr val="000000"/>
                </a:solidFill>
                <a:cs typeface="Times New Roman" pitchFamily="18" charset="0"/>
                <a:sym typeface="Times New Roman" pitchFamily="18" charset="0"/>
              </a:rPr>
              <a:t>es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necesario</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utilice</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bolsas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dobles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para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depositar</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sus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desechos</a:t>
            </a:r>
            <a:r>
              <a:rPr lang="en-US" sz="900" dirty="0" smtClean="0">
                <a:solidFill>
                  <a:srgbClr val="000000"/>
                </a:solidFill>
                <a:cs typeface="Times New Roman" pitchFamily="18" charset="0"/>
                <a:sym typeface="Times New Roman" pitchFamily="18" charset="0"/>
              </a:rPr>
              <a:t> y </a:t>
            </a:r>
            <a:r>
              <a:rPr lang="en-US" sz="900" dirty="0" err="1" smtClean="0">
                <a:solidFill>
                  <a:srgbClr val="000000"/>
                </a:solidFill>
                <a:cs typeface="Times New Roman" pitchFamily="18" charset="0"/>
                <a:sym typeface="Times New Roman" pitchFamily="18" charset="0"/>
              </a:rPr>
              <a:t>evitar</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que</a:t>
            </a:r>
            <a:r>
              <a:rPr lang="en-US" sz="900" dirty="0" smtClean="0">
                <a:solidFill>
                  <a:srgbClr val="000000"/>
                </a:solidFill>
                <a:cs typeface="Times New Roman" pitchFamily="18" charset="0"/>
                <a:sym typeface="Times New Roman" pitchFamily="18" charset="0"/>
              </a:rPr>
              <a:t> se </a:t>
            </a:r>
            <a:r>
              <a:rPr lang="en-US" sz="900" dirty="0" err="1" smtClean="0">
                <a:solidFill>
                  <a:srgbClr val="000000"/>
                </a:solidFill>
                <a:cs typeface="Times New Roman" pitchFamily="18" charset="0"/>
                <a:sym typeface="Times New Roman" pitchFamily="18" charset="0"/>
              </a:rPr>
              <a:t>escapen</a:t>
            </a:r>
            <a:r>
              <a:rPr lang="en-US" sz="900" dirty="0" smtClean="0">
                <a:solidFill>
                  <a:srgbClr val="000000"/>
                </a:solidFill>
                <a:cs typeface="Times New Roman" pitchFamily="18" charset="0"/>
                <a:sym typeface="Times New Roman" pitchFamily="18" charset="0"/>
              </a:rPr>
              <a:t> en </a:t>
            </a:r>
            <a:r>
              <a:rPr lang="en-US" sz="900" dirty="0" err="1" smtClean="0">
                <a:solidFill>
                  <a:srgbClr val="000000"/>
                </a:solidFill>
                <a:cs typeface="Times New Roman" pitchFamily="18" charset="0"/>
                <a:sym typeface="Times New Roman" pitchFamily="18" charset="0"/>
              </a:rPr>
              <a:t>caso</a:t>
            </a:r>
            <a:r>
              <a:rPr lang="en-US" sz="900" dirty="0" smtClean="0">
                <a:solidFill>
                  <a:srgbClr val="000000"/>
                </a:solidFill>
                <a:cs typeface="Times New Roman" pitchFamily="18" charset="0"/>
                <a:sym typeface="Times New Roman" pitchFamily="18" charset="0"/>
              </a:rPr>
              <a:t> de </a:t>
            </a:r>
            <a:r>
              <a:rPr lang="en-US" sz="900" dirty="0" err="1" smtClean="0">
                <a:solidFill>
                  <a:srgbClr val="000000"/>
                </a:solidFill>
                <a:cs typeface="Times New Roman" pitchFamily="18" charset="0"/>
                <a:sym typeface="Times New Roman" pitchFamily="18" charset="0"/>
              </a:rPr>
              <a:t>que</a:t>
            </a:r>
            <a:r>
              <a:rPr lang="en-US" sz="900" dirty="0" smtClean="0">
                <a:solidFill>
                  <a:srgbClr val="000000"/>
                </a:solidFill>
                <a:cs typeface="Times New Roman" pitchFamily="18" charset="0"/>
                <a:sym typeface="Times New Roman" pitchFamily="18" charset="0"/>
              </a:rPr>
              <a:t> la </a:t>
            </a:r>
            <a:r>
              <a:rPr lang="en-US" sz="900" dirty="0" err="1" smtClean="0">
                <a:solidFill>
                  <a:srgbClr val="000000"/>
                </a:solidFill>
                <a:cs typeface="Times New Roman" pitchFamily="18" charset="0"/>
                <a:sym typeface="Times New Roman" pitchFamily="18" charset="0"/>
              </a:rPr>
              <a:t>bolsa</a:t>
            </a:r>
            <a:r>
              <a:rPr lang="en-US" sz="900" dirty="0" smtClean="0">
                <a:solidFill>
                  <a:srgbClr val="000000"/>
                </a:solidFill>
                <a:cs typeface="Times New Roman" pitchFamily="18" charset="0"/>
                <a:sym typeface="Times New Roman" pitchFamily="18" charset="0"/>
              </a:rPr>
              <a:t> se </a:t>
            </a:r>
            <a:r>
              <a:rPr lang="en-US" sz="900" dirty="0" err="1" smtClean="0">
                <a:solidFill>
                  <a:srgbClr val="000000"/>
                </a:solidFill>
                <a:cs typeface="Times New Roman" pitchFamily="18" charset="0"/>
                <a:sym typeface="Times New Roman" pitchFamily="18" charset="0"/>
              </a:rPr>
              <a:t>corte</a:t>
            </a:r>
            <a:r>
              <a:rPr lang="en-US" sz="900" dirty="0" smtClean="0">
                <a:solidFill>
                  <a:srgbClr val="000000"/>
                </a:solidFill>
                <a:cs typeface="Times New Roman" pitchFamily="18" charset="0"/>
                <a:sym typeface="Times New Roman" pitchFamily="18" charset="0"/>
              </a:rPr>
              <a:t> o se </a:t>
            </a:r>
            <a:r>
              <a:rPr lang="en-US" sz="900" dirty="0" err="1" smtClean="0">
                <a:solidFill>
                  <a:srgbClr val="000000"/>
                </a:solidFill>
                <a:cs typeface="Times New Roman" pitchFamily="18" charset="0"/>
                <a:sym typeface="Times New Roman" pitchFamily="18" charset="0"/>
              </a:rPr>
              <a:t>rasgue</a:t>
            </a:r>
            <a:r>
              <a:rPr lang="en-US" sz="900" dirty="0" smtClean="0">
                <a:solidFill>
                  <a:srgbClr val="000000"/>
                </a:solidFill>
                <a:cs typeface="Times New Roman" pitchFamily="18" charset="0"/>
                <a:sym typeface="Times New Roman" pitchFamily="18" charset="0"/>
              </a:rPr>
              <a:t>.</a:t>
            </a:r>
          </a:p>
          <a:p>
            <a:endParaRPr lang="en-US" sz="900" dirty="0" smtClean="0">
              <a:solidFill>
                <a:srgbClr val="000000"/>
              </a:solidFill>
              <a:cs typeface="Times New Roman" pitchFamily="18" charset="0"/>
              <a:sym typeface="Times New Roman" pitchFamily="18" charset="0"/>
            </a:endParaRPr>
          </a:p>
          <a:p>
            <a:r>
              <a:rPr lang="en-US" sz="900" b="1" dirty="0" err="1" smtClean="0">
                <a:solidFill>
                  <a:srgbClr val="000000"/>
                </a:solidFill>
                <a:cs typeface="Times New Roman" pitchFamily="18" charset="0"/>
                <a:sym typeface="Times New Roman" pitchFamily="18" charset="0"/>
              </a:rPr>
              <a:t>Aguas</a:t>
            </a:r>
            <a:r>
              <a:rPr lang="en-US" sz="900" b="1" dirty="0" smtClean="0">
                <a:solidFill>
                  <a:srgbClr val="000000"/>
                </a:solidFill>
                <a:cs typeface="Times New Roman" pitchFamily="18" charset="0"/>
                <a:sym typeface="Times New Roman" pitchFamily="18" charset="0"/>
              </a:rPr>
              <a:t> </a:t>
            </a:r>
            <a:r>
              <a:rPr lang="en-US" sz="900" b="1" dirty="0" err="1" smtClean="0">
                <a:solidFill>
                  <a:srgbClr val="000000"/>
                </a:solidFill>
                <a:cs typeface="Times New Roman" pitchFamily="18" charset="0"/>
                <a:sym typeface="Times New Roman" pitchFamily="18" charset="0"/>
              </a:rPr>
              <a:t>residuales</a:t>
            </a:r>
            <a:r>
              <a:rPr lang="en-US" sz="900" b="1" dirty="0" smtClean="0">
                <a:solidFill>
                  <a:srgbClr val="000000"/>
                </a:solidFill>
                <a:cs typeface="Times New Roman" pitchFamily="18" charset="0"/>
                <a:sym typeface="Times New Roman" pitchFamily="18" charset="0"/>
              </a:rPr>
              <a:t> </a:t>
            </a:r>
          </a:p>
          <a:p>
            <a:pPr>
              <a:buFontTx/>
              <a:buChar char="•"/>
            </a:pPr>
            <a:r>
              <a:rPr lang="en-US" sz="900" dirty="0" smtClean="0">
                <a:solidFill>
                  <a:srgbClr val="000000"/>
                </a:solidFill>
                <a:cs typeface="Times New Roman" pitchFamily="18" charset="0"/>
                <a:sym typeface="Times New Roman" pitchFamily="18" charset="0"/>
              </a:rPr>
              <a:t>Las </a:t>
            </a:r>
            <a:r>
              <a:rPr lang="en-US" sz="900" dirty="0" err="1" smtClean="0">
                <a:solidFill>
                  <a:srgbClr val="000000"/>
                </a:solidFill>
                <a:cs typeface="Times New Roman" pitchFamily="18" charset="0"/>
                <a:sym typeface="Times New Roman" pitchFamily="18" charset="0"/>
              </a:rPr>
              <a:t>aguas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que</a:t>
            </a:r>
            <a:r>
              <a:rPr lang="en-US" sz="900" dirty="0" smtClean="0">
                <a:solidFill>
                  <a:srgbClr val="000000"/>
                </a:solidFill>
                <a:cs typeface="Times New Roman" pitchFamily="18" charset="0"/>
                <a:sym typeface="Times New Roman" pitchFamily="18" charset="0"/>
              </a:rPr>
              <a:t> se </a:t>
            </a:r>
            <a:r>
              <a:rPr lang="en-US" sz="900" dirty="0" err="1" smtClean="0">
                <a:solidFill>
                  <a:srgbClr val="000000"/>
                </a:solidFill>
                <a:cs typeface="Times New Roman" pitchFamily="18" charset="0"/>
                <a:sym typeface="Times New Roman" pitchFamily="18" charset="0"/>
              </a:rPr>
              <a:t>utilizaron</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durante</a:t>
            </a:r>
            <a:r>
              <a:rPr lang="en-US" sz="900" dirty="0" smtClean="0">
                <a:solidFill>
                  <a:srgbClr val="000000"/>
                </a:solidFill>
                <a:cs typeface="Times New Roman" pitchFamily="18" charset="0"/>
                <a:sym typeface="Times New Roman" pitchFamily="18" charset="0"/>
              </a:rPr>
              <a:t> la </a:t>
            </a:r>
            <a:r>
              <a:rPr lang="en-US" sz="900" dirty="0" err="1" smtClean="0">
                <a:solidFill>
                  <a:srgbClr val="000000"/>
                </a:solidFill>
                <a:cs typeface="Times New Roman" pitchFamily="18" charset="0"/>
                <a:sym typeface="Times New Roman" pitchFamily="18" charset="0"/>
              </a:rPr>
              <a:t>limpieza</a:t>
            </a:r>
            <a:r>
              <a:rPr lang="en-US" sz="900" dirty="0" smtClean="0">
                <a:solidFill>
                  <a:srgbClr val="000000"/>
                </a:solidFill>
                <a:cs typeface="Times New Roman" pitchFamily="18" charset="0"/>
                <a:sym typeface="Times New Roman" pitchFamily="18" charset="0"/>
              </a:rPr>
              <a:t> se </a:t>
            </a:r>
            <a:r>
              <a:rPr lang="en-US" sz="900" dirty="0" err="1" smtClean="0">
                <a:solidFill>
                  <a:srgbClr val="000000"/>
                </a:solidFill>
                <a:cs typeface="Times New Roman" pitchFamily="18" charset="0"/>
                <a:sym typeface="Times New Roman" pitchFamily="18" charset="0"/>
              </a:rPr>
              <a:t>deben</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filtrar</a:t>
            </a:r>
            <a:r>
              <a:rPr lang="en-US" sz="900" dirty="0" smtClean="0">
                <a:solidFill>
                  <a:srgbClr val="000000"/>
                </a:solidFill>
                <a:cs typeface="Times New Roman" pitchFamily="18" charset="0"/>
                <a:sym typeface="Times New Roman" pitchFamily="18" charset="0"/>
              </a:rPr>
              <a:t> y </a:t>
            </a:r>
            <a:r>
              <a:rPr lang="en-US" sz="900" dirty="0" err="1" smtClean="0">
                <a:solidFill>
                  <a:srgbClr val="000000"/>
                </a:solidFill>
                <a:cs typeface="Times New Roman" pitchFamily="18" charset="0"/>
                <a:sym typeface="Times New Roman" pitchFamily="18" charset="0"/>
              </a:rPr>
              <a:t>verter</a:t>
            </a:r>
            <a:r>
              <a:rPr lang="en-US" sz="900" dirty="0" smtClean="0">
                <a:solidFill>
                  <a:srgbClr val="000000"/>
                </a:solidFill>
                <a:cs typeface="Times New Roman" pitchFamily="18" charset="0"/>
                <a:sym typeface="Times New Roman" pitchFamily="18" charset="0"/>
              </a:rPr>
              <a:t> en un </a:t>
            </a:r>
            <a:r>
              <a:rPr lang="en-US" sz="900" dirty="0" err="1" smtClean="0">
                <a:solidFill>
                  <a:srgbClr val="000000"/>
                </a:solidFill>
                <a:cs typeface="Times New Roman" pitchFamily="18" charset="0"/>
                <a:sym typeface="Times New Roman" pitchFamily="18" charset="0"/>
              </a:rPr>
              <a:t>inodoro</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si</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as</a:t>
            </a:r>
            <a:r>
              <a:rPr lang="en-US" sz="900" dirty="0" err="1" smtClean="0">
                <a:solidFill>
                  <a:srgbClr val="000000"/>
                </a:solidFill>
                <a:latin typeface="Times New Roman" pitchFamily="18" charset="0"/>
                <a:cs typeface="Times New Roman" pitchFamily="18" charset="0"/>
                <a:sym typeface="Times New Roman" pitchFamily="18" charset="0"/>
              </a:rPr>
              <a:t>í</a:t>
            </a:r>
            <a:r>
              <a:rPr lang="en-US" sz="900" dirty="0" smtClean="0">
                <a:solidFill>
                  <a:srgbClr val="000000"/>
                </a:solidFill>
                <a:cs typeface="Times New Roman" pitchFamily="18" charset="0"/>
                <a:sym typeface="Times New Roman" pitchFamily="18" charset="0"/>
              </a:rPr>
              <a:t> lo </a:t>
            </a:r>
            <a:r>
              <a:rPr lang="en-US" sz="900" dirty="0" err="1" smtClean="0">
                <a:solidFill>
                  <a:srgbClr val="000000"/>
                </a:solidFill>
                <a:cs typeface="Times New Roman" pitchFamily="18" charset="0"/>
                <a:sym typeface="Times New Roman" pitchFamily="18" charset="0"/>
              </a:rPr>
              <a:t>permiten</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las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reglas</a:t>
            </a:r>
            <a:r>
              <a:rPr lang="en-US" sz="900" dirty="0" smtClean="0">
                <a:solidFill>
                  <a:srgbClr val="000000"/>
                </a:solidFill>
                <a:cs typeface="Times New Roman" pitchFamily="18" charset="0"/>
                <a:sym typeface="Times New Roman" pitchFamily="18" charset="0"/>
              </a:rPr>
              <a:t> locales. </a:t>
            </a:r>
            <a:r>
              <a:rPr lang="es-ES_tradnl" sz="900" dirty="0" smtClean="0">
                <a:solidFill>
                  <a:srgbClr val="000000"/>
                </a:solidFill>
                <a:cs typeface="Times New Roman" pitchFamily="18" charset="0"/>
                <a:sym typeface="Times New Roman" pitchFamily="18" charset="0"/>
              </a:rPr>
              <a:t>No vierta n</a:t>
            </a:r>
            <a:r>
              <a:rPr lang="en-US" sz="900" dirty="0" err="1" smtClean="0">
                <a:solidFill>
                  <a:srgbClr val="000000"/>
                </a:solidFill>
                <a:cs typeface="Times New Roman" pitchFamily="18" charset="0"/>
                <a:sym typeface="Times New Roman" pitchFamily="18" charset="0"/>
              </a:rPr>
              <a:t>unca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estas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aguas</a:t>
            </a:r>
            <a:r>
              <a:rPr lang="en-US" sz="900" dirty="0" smtClean="0">
                <a:solidFill>
                  <a:srgbClr val="000000"/>
                </a:solidFill>
                <a:cs typeface="Times New Roman" pitchFamily="18" charset="0"/>
                <a:sym typeface="Times New Roman" pitchFamily="18" charset="0"/>
              </a:rPr>
              <a:t> en un </a:t>
            </a:r>
            <a:r>
              <a:rPr lang="en-US" sz="900" dirty="0" err="1" smtClean="0">
                <a:solidFill>
                  <a:srgbClr val="000000"/>
                </a:solidFill>
                <a:cs typeface="Times New Roman" pitchFamily="18" charset="0"/>
                <a:sym typeface="Times New Roman" pitchFamily="18" charset="0"/>
              </a:rPr>
              <a:t>sumidero</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tina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desag</a:t>
            </a:r>
            <a:r>
              <a:rPr lang="en-US" sz="900" dirty="0" err="1" smtClean="0">
                <a:solidFill>
                  <a:srgbClr val="000000"/>
                </a:solidFill>
                <a:latin typeface="Times New Roman" pitchFamily="18" charset="0"/>
                <a:cs typeface="Times New Roman" pitchFamily="18" charset="0"/>
                <a:sym typeface="Times New Roman" pitchFamily="18" charset="0"/>
              </a:rPr>
              <a:t>ü</a:t>
            </a:r>
            <a:r>
              <a:rPr lang="en-US" sz="900" dirty="0" err="1" smtClean="0">
                <a:solidFill>
                  <a:srgbClr val="000000"/>
                </a:solidFill>
                <a:cs typeface="Times New Roman" pitchFamily="18" charset="0"/>
                <a:sym typeface="Times New Roman" pitchFamily="18" charset="0"/>
              </a:rPr>
              <a:t>e</a:t>
            </a:r>
            <a:r>
              <a:rPr lang="en-US" sz="900" dirty="0" smtClean="0">
                <a:solidFill>
                  <a:srgbClr val="000000"/>
                </a:solidFill>
                <a:cs typeface="Times New Roman" pitchFamily="18" charset="0"/>
                <a:sym typeface="Times New Roman" pitchFamily="18" charset="0"/>
              </a:rPr>
              <a:t> de </a:t>
            </a:r>
            <a:r>
              <a:rPr lang="en-US" sz="900" dirty="0" err="1" smtClean="0">
                <a:solidFill>
                  <a:srgbClr val="000000"/>
                </a:solidFill>
                <a:cs typeface="Times New Roman" pitchFamily="18" charset="0"/>
                <a:sym typeface="Times New Roman" pitchFamily="18" charset="0"/>
              </a:rPr>
              <a:t>aguas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pluviales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ni</a:t>
            </a:r>
            <a:r>
              <a:rPr lang="en-US" sz="900" dirty="0" smtClean="0">
                <a:solidFill>
                  <a:srgbClr val="000000"/>
                </a:solidFill>
                <a:cs typeface="Times New Roman" pitchFamily="18" charset="0"/>
                <a:sym typeface="Times New Roman" pitchFamily="18" charset="0"/>
              </a:rPr>
              <a:t> en el </a:t>
            </a:r>
            <a:r>
              <a:rPr lang="en-US" sz="900" dirty="0" err="1" smtClean="0">
                <a:solidFill>
                  <a:srgbClr val="000000"/>
                </a:solidFill>
                <a:cs typeface="Times New Roman" pitchFamily="18" charset="0"/>
                <a:sym typeface="Times New Roman" pitchFamily="18" charset="0"/>
              </a:rPr>
              <a:t>suelo</a:t>
            </a:r>
            <a:r>
              <a:rPr lang="en-US" sz="900" dirty="0" smtClean="0">
                <a:solidFill>
                  <a:srgbClr val="000000"/>
                </a:solidFill>
                <a:cs typeface="Times New Roman" pitchFamily="18" charset="0"/>
                <a:sym typeface="Times New Roman" pitchFamily="18" charset="0"/>
              </a:rPr>
              <a:t>. En el </a:t>
            </a:r>
            <a:r>
              <a:rPr lang="en-US" sz="900" dirty="0" err="1" smtClean="0">
                <a:solidFill>
                  <a:srgbClr val="000000"/>
                </a:solidFill>
                <a:cs typeface="Times New Roman" pitchFamily="18" charset="0"/>
                <a:sym typeface="Times New Roman" pitchFamily="18" charset="0"/>
              </a:rPr>
              <a:t>caso</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que</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pueda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existir</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una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contaminaci</a:t>
            </a:r>
            <a:r>
              <a:rPr lang="en-US" sz="900" dirty="0" err="1" smtClean="0">
                <a:solidFill>
                  <a:srgbClr val="000000"/>
                </a:solidFill>
                <a:latin typeface="Times New Roman" pitchFamily="18" charset="0"/>
                <a:cs typeface="Times New Roman" pitchFamily="18" charset="0"/>
                <a:sym typeface="Times New Roman" pitchFamily="18" charset="0"/>
              </a:rPr>
              <a:t>ó</a:t>
            </a:r>
            <a:r>
              <a:rPr lang="en-US" sz="900" dirty="0" err="1" smtClean="0">
                <a:solidFill>
                  <a:srgbClr val="000000"/>
                </a:solidFill>
                <a:cs typeface="Times New Roman" pitchFamily="18" charset="0"/>
                <a:sym typeface="Times New Roman" pitchFamily="18" charset="0"/>
              </a:rPr>
              <a:t>n</a:t>
            </a:r>
            <a:r>
              <a:rPr lang="en-US" sz="900" dirty="0" smtClean="0">
                <a:solidFill>
                  <a:srgbClr val="000000"/>
                </a:solidFill>
                <a:cs typeface="Times New Roman" pitchFamily="18" charset="0"/>
                <a:sym typeface="Times New Roman" pitchFamily="18" charset="0"/>
              </a:rPr>
              <a:t> de </a:t>
            </a:r>
            <a:r>
              <a:rPr lang="en-US" sz="900" dirty="0" err="1" smtClean="0">
                <a:solidFill>
                  <a:srgbClr val="000000"/>
                </a:solidFill>
                <a:cs typeface="Times New Roman" pitchFamily="18" charset="0"/>
                <a:sym typeface="Times New Roman" pitchFamily="18" charset="0"/>
              </a:rPr>
              <a:t>plomo</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como</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c</a:t>
            </a:r>
            <a:r>
              <a:rPr lang="en-US" sz="900" dirty="0" err="1" smtClean="0">
                <a:solidFill>
                  <a:srgbClr val="000000"/>
                </a:solidFill>
                <a:latin typeface="Times New Roman" pitchFamily="18" charset="0"/>
                <a:cs typeface="Times New Roman" pitchFamily="18" charset="0"/>
                <a:sym typeface="Times New Roman" pitchFamily="18" charset="0"/>
              </a:rPr>
              <a:t>á</a:t>
            </a:r>
            <a:r>
              <a:rPr lang="en-US" sz="900" dirty="0" err="1" smtClean="0">
                <a:solidFill>
                  <a:srgbClr val="000000"/>
                </a:solidFill>
                <a:cs typeface="Times New Roman" pitchFamily="18" charset="0"/>
                <a:sym typeface="Times New Roman" pitchFamily="18" charset="0"/>
              </a:rPr>
              <a:t>scaras</a:t>
            </a:r>
            <a:r>
              <a:rPr lang="en-US" sz="900" dirty="0" smtClean="0">
                <a:solidFill>
                  <a:srgbClr val="000000"/>
                </a:solidFill>
                <a:cs typeface="Times New Roman" pitchFamily="18" charset="0"/>
                <a:sym typeface="Times New Roman" pitchFamily="18" charset="0"/>
              </a:rPr>
              <a:t> de </a:t>
            </a:r>
            <a:r>
              <a:rPr lang="en-US" sz="900" dirty="0" err="1" smtClean="0">
                <a:solidFill>
                  <a:srgbClr val="000000"/>
                </a:solidFill>
                <a:cs typeface="Times New Roman" pitchFamily="18" charset="0"/>
                <a:sym typeface="Times New Roman" pitchFamily="18" charset="0"/>
              </a:rPr>
              <a:t>pintura</a:t>
            </a:r>
            <a:r>
              <a:rPr lang="en-US" sz="900" dirty="0" smtClean="0">
                <a:solidFill>
                  <a:srgbClr val="000000"/>
                </a:solidFill>
                <a:cs typeface="Times New Roman" pitchFamily="18" charset="0"/>
                <a:sym typeface="Times New Roman" pitchFamily="18" charset="0"/>
              </a:rPr>
              <a:t> y </a:t>
            </a:r>
            <a:r>
              <a:rPr lang="en-US" sz="900" dirty="0" err="1" smtClean="0">
                <a:solidFill>
                  <a:srgbClr val="000000"/>
                </a:solidFill>
                <a:cs typeface="Times New Roman" pitchFamily="18" charset="0"/>
                <a:sym typeface="Times New Roman" pitchFamily="18" charset="0"/>
              </a:rPr>
              <a:t>polvo</a:t>
            </a:r>
            <a:r>
              <a:rPr lang="en-US" sz="900" dirty="0" smtClean="0">
                <a:solidFill>
                  <a:srgbClr val="000000"/>
                </a:solidFill>
                <a:cs typeface="Times New Roman" pitchFamily="18" charset="0"/>
                <a:sym typeface="Times New Roman" pitchFamily="18" charset="0"/>
              </a:rPr>
              <a:t>) en el </a:t>
            </a:r>
            <a:r>
              <a:rPr lang="en-US" sz="900" dirty="0" err="1" smtClean="0">
                <a:solidFill>
                  <a:srgbClr val="000000"/>
                </a:solidFill>
                <a:cs typeface="Times New Roman" pitchFamily="18" charset="0"/>
                <a:sym typeface="Times New Roman" pitchFamily="18" charset="0"/>
              </a:rPr>
              <a:t>agua</a:t>
            </a:r>
            <a:r>
              <a:rPr lang="en-US" sz="900" dirty="0" smtClean="0">
                <a:solidFill>
                  <a:srgbClr val="000000"/>
                </a:solidFill>
                <a:cs typeface="Times New Roman" pitchFamily="18" charset="0"/>
                <a:sym typeface="Times New Roman" pitchFamily="18" charset="0"/>
              </a:rPr>
              <a:t>, </a:t>
            </a:r>
            <a:r>
              <a:rPr lang="es-ES_tradnl" sz="900" dirty="0" smtClean="0">
                <a:solidFill>
                  <a:srgbClr val="000000"/>
                </a:solidFill>
                <a:cs typeface="Times New Roman" pitchFamily="18" charset="0"/>
                <a:sym typeface="Times New Roman" pitchFamily="18" charset="0"/>
              </a:rPr>
              <a:t>tal vez</a:t>
            </a:r>
            <a:r>
              <a:rPr lang="en-US" sz="900" dirty="0" smtClean="0">
                <a:solidFill>
                  <a:srgbClr val="000000"/>
                </a:solidFill>
                <a:cs typeface="Times New Roman" pitchFamily="18" charset="0"/>
                <a:sym typeface="Times New Roman" pitchFamily="18" charset="0"/>
              </a:rPr>
              <a:t> se</a:t>
            </a:r>
            <a:r>
              <a:rPr lang="es-ES_tradnl" sz="900" dirty="0" smtClean="0">
                <a:solidFill>
                  <a:srgbClr val="000000"/>
                </a:solidFill>
                <a:cs typeface="Times New Roman" pitchFamily="18" charset="0"/>
                <a:sym typeface="Times New Roman" pitchFamily="18" charset="0"/>
              </a:rPr>
              <a:t>a</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necesario</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filtrar</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las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aguas</a:t>
            </a:r>
            <a:r>
              <a:rPr lang="en-US" sz="900" dirty="0" smtClean="0">
                <a:solidFill>
                  <a:srgbClr val="000000"/>
                </a:solidFill>
                <a:cs typeface="Times New Roman" pitchFamily="18" charset="0"/>
                <a:sym typeface="Times New Roman" pitchFamily="18" charset="0"/>
              </a:rPr>
              <a:t> </a:t>
            </a:r>
            <a:r>
              <a:rPr lang="en-US" sz="900" dirty="0" err="1" smtClean="0">
                <a:solidFill>
                  <a:srgbClr val="000000"/>
                </a:solidFill>
                <a:cs typeface="Times New Roman" pitchFamily="18" charset="0"/>
                <a:sym typeface="Times New Roman" pitchFamily="18" charset="0"/>
              </a:rPr>
              <a:t>residuales</a:t>
            </a:r>
            <a:r>
              <a:rPr lang="en-US" sz="900" dirty="0" smtClean="0">
                <a:solidFill>
                  <a:srgbClr val="000000"/>
                </a:solidFill>
                <a:cs typeface="Times New Roman" pitchFamily="18" charset="0"/>
                <a:sym typeface="Times New Roman" pitchFamily="18" charset="0"/>
              </a:rPr>
              <a:t> con un </a:t>
            </a:r>
            <a:r>
              <a:rPr lang="en-US" sz="900" dirty="0" err="1" smtClean="0">
                <a:solidFill>
                  <a:srgbClr val="000000"/>
                </a:solidFill>
                <a:cs typeface="Times New Roman" pitchFamily="18" charset="0"/>
                <a:sym typeface="Times New Roman" pitchFamily="18" charset="0"/>
              </a:rPr>
              <a:t>filtro</a:t>
            </a:r>
            <a:r>
              <a:rPr lang="en-US" sz="900" dirty="0" smtClean="0">
                <a:solidFill>
                  <a:srgbClr val="000000"/>
                </a:solidFill>
                <a:cs typeface="Times New Roman" pitchFamily="18" charset="0"/>
                <a:sym typeface="Times New Roman" pitchFamily="18" charset="0"/>
              </a:rPr>
              <a:t> de 5 </a:t>
            </a:r>
            <a:r>
              <a:rPr lang="en-US" sz="900" dirty="0" err="1" smtClean="0">
                <a:solidFill>
                  <a:srgbClr val="000000"/>
                </a:solidFill>
                <a:cs typeface="Times New Roman" pitchFamily="18" charset="0"/>
                <a:sym typeface="Times New Roman" pitchFamily="18" charset="0"/>
              </a:rPr>
              <a:t>micr</a:t>
            </a:r>
            <a:r>
              <a:rPr lang="es-ES_tradnl" sz="900" dirty="0" smtClean="0">
                <a:solidFill>
                  <a:srgbClr val="000000"/>
                </a:solidFill>
                <a:cs typeface="Times New Roman" pitchFamily="18" charset="0"/>
                <a:sym typeface="Times New Roman" pitchFamily="18" charset="0"/>
              </a:rPr>
              <a:t>a</a:t>
            </a:r>
            <a:r>
              <a:rPr lang="en-US" sz="900" dirty="0" smtClean="0">
                <a:solidFill>
                  <a:srgbClr val="000000"/>
                </a:solidFill>
                <a:cs typeface="Times New Roman" pitchFamily="18" charset="0"/>
                <a:sym typeface="Times New Roman" pitchFamily="18" charset="0"/>
              </a:rPr>
              <a:t>.</a:t>
            </a:r>
            <a:r>
              <a:rPr lang="en-US" sz="900" b="1" dirty="0" smtClean="0">
                <a:solidFill>
                  <a:srgbClr val="000000"/>
                </a:solidFill>
                <a:cs typeface="Times New Roman" pitchFamily="18" charset="0"/>
                <a:sym typeface="Times New Roman" pitchFamily="18" charset="0"/>
              </a:rPr>
              <a:t> Para mayor </a:t>
            </a:r>
            <a:r>
              <a:rPr lang="en-US" sz="900" b="1" dirty="0" err="1" smtClean="0">
                <a:solidFill>
                  <a:srgbClr val="000000"/>
                </a:solidFill>
                <a:cs typeface="Times New Roman" pitchFamily="18" charset="0"/>
                <a:sym typeface="Times New Roman" pitchFamily="18" charset="0"/>
              </a:rPr>
              <a:t>informaci</a:t>
            </a:r>
            <a:r>
              <a:rPr lang="en-US" sz="900" b="1" dirty="0" err="1" smtClean="0">
                <a:solidFill>
                  <a:srgbClr val="000000"/>
                </a:solidFill>
                <a:latin typeface="Times New Roman" pitchFamily="18" charset="0"/>
                <a:cs typeface="Times New Roman" pitchFamily="18" charset="0"/>
                <a:sym typeface="Times New Roman" pitchFamily="18" charset="0"/>
              </a:rPr>
              <a:t>ó</a:t>
            </a:r>
            <a:r>
              <a:rPr lang="en-US" sz="900" b="1" dirty="0" err="1" smtClean="0">
                <a:solidFill>
                  <a:srgbClr val="000000"/>
                </a:solidFill>
                <a:cs typeface="Times New Roman" pitchFamily="18" charset="0"/>
                <a:sym typeface="Times New Roman" pitchFamily="18" charset="0"/>
              </a:rPr>
              <a:t>n</a:t>
            </a:r>
            <a:r>
              <a:rPr lang="en-US" sz="900" b="1" dirty="0" smtClean="0">
                <a:solidFill>
                  <a:srgbClr val="000000"/>
                </a:solidFill>
                <a:cs typeface="Times New Roman" pitchFamily="18" charset="0"/>
                <a:sym typeface="Times New Roman" pitchFamily="18" charset="0"/>
              </a:rPr>
              <a:t>, </a:t>
            </a:r>
            <a:r>
              <a:rPr lang="en-US" sz="900" b="1" dirty="0" err="1" smtClean="0">
                <a:solidFill>
                  <a:srgbClr val="000000"/>
                </a:solidFill>
                <a:cs typeface="Times New Roman" pitchFamily="18" charset="0"/>
                <a:sym typeface="Times New Roman" pitchFamily="18" charset="0"/>
              </a:rPr>
              <a:t>consulte</a:t>
            </a:r>
            <a:r>
              <a:rPr lang="en-US" sz="900" b="1" dirty="0" smtClean="0">
                <a:solidFill>
                  <a:srgbClr val="000000"/>
                </a:solidFill>
                <a:cs typeface="Times New Roman" pitchFamily="18" charset="0"/>
                <a:sym typeface="Times New Roman" pitchFamily="18" charset="0"/>
              </a:rPr>
              <a:t> con </a:t>
            </a:r>
            <a:r>
              <a:rPr lang="en-US" sz="900" b="1" dirty="0" err="1" smtClean="0">
                <a:solidFill>
                  <a:srgbClr val="000000"/>
                </a:solidFill>
                <a:cs typeface="Times New Roman" pitchFamily="18" charset="0"/>
                <a:sym typeface="Times New Roman" pitchFamily="18" charset="0"/>
              </a:rPr>
              <a:t>su</a:t>
            </a:r>
            <a:r>
              <a:rPr lang="en-US" sz="900" b="1" dirty="0" smtClean="0">
                <a:solidFill>
                  <a:srgbClr val="000000"/>
                </a:solidFill>
                <a:cs typeface="Times New Roman" pitchFamily="18" charset="0"/>
                <a:sym typeface="Times New Roman" pitchFamily="18" charset="0"/>
              </a:rPr>
              <a:t> </a:t>
            </a:r>
            <a:r>
              <a:rPr lang="en-US" sz="900" b="1" dirty="0" err="1" smtClean="0">
                <a:solidFill>
                  <a:srgbClr val="000000"/>
                </a:solidFill>
                <a:cs typeface="Times New Roman" pitchFamily="18" charset="0"/>
                <a:sym typeface="Times New Roman" pitchFamily="18" charset="0"/>
              </a:rPr>
              <a:t>autoridad</a:t>
            </a:r>
            <a:r>
              <a:rPr lang="en-US" sz="900" b="1" dirty="0" smtClean="0">
                <a:solidFill>
                  <a:srgbClr val="000000"/>
                </a:solidFill>
                <a:cs typeface="Times New Roman" pitchFamily="18" charset="0"/>
                <a:sym typeface="Times New Roman" pitchFamily="18" charset="0"/>
              </a:rPr>
              <a:t> local de </a:t>
            </a:r>
            <a:r>
              <a:rPr lang="en-US" sz="900" b="1" dirty="0" err="1" smtClean="0">
                <a:solidFill>
                  <a:srgbClr val="000000"/>
                </a:solidFill>
                <a:cs typeface="Times New Roman" pitchFamily="18" charset="0"/>
                <a:sym typeface="Times New Roman" pitchFamily="18" charset="0"/>
              </a:rPr>
              <a:t>tratamiento</a:t>
            </a:r>
            <a:r>
              <a:rPr lang="en-US" sz="900" b="1" dirty="0" smtClean="0">
                <a:solidFill>
                  <a:srgbClr val="000000"/>
                </a:solidFill>
                <a:cs typeface="Times New Roman" pitchFamily="18" charset="0"/>
                <a:sym typeface="Times New Roman" pitchFamily="18" charset="0"/>
              </a:rPr>
              <a:t> de </a:t>
            </a:r>
            <a:r>
              <a:rPr lang="en-US" sz="900" b="1" dirty="0" err="1" smtClean="0">
                <a:solidFill>
                  <a:srgbClr val="000000"/>
                </a:solidFill>
                <a:cs typeface="Times New Roman" pitchFamily="18" charset="0"/>
                <a:sym typeface="Times New Roman" pitchFamily="18" charset="0"/>
              </a:rPr>
              <a:t>aguas</a:t>
            </a:r>
            <a:r>
              <a:rPr lang="en-US" sz="900" b="1" dirty="0" smtClean="0">
                <a:solidFill>
                  <a:srgbClr val="000000"/>
                </a:solidFill>
                <a:cs typeface="Times New Roman" pitchFamily="18" charset="0"/>
                <a:sym typeface="Times New Roman" pitchFamily="18" charset="0"/>
              </a:rPr>
              <a:t> y en los </a:t>
            </a:r>
            <a:r>
              <a:rPr lang="en-US" sz="900" b="1" dirty="0" err="1" smtClean="0">
                <a:solidFill>
                  <a:srgbClr val="000000"/>
                </a:solidFill>
                <a:cs typeface="Times New Roman" pitchFamily="18" charset="0"/>
                <a:sym typeface="Times New Roman" pitchFamily="18" charset="0"/>
              </a:rPr>
              <a:t>reglamentos</a:t>
            </a:r>
            <a:r>
              <a:rPr lang="en-US" sz="900" b="1" dirty="0" smtClean="0">
                <a:solidFill>
                  <a:srgbClr val="000000"/>
                </a:solidFill>
                <a:cs typeface="Times New Roman" pitchFamily="18" charset="0"/>
                <a:sym typeface="Times New Roman" pitchFamily="18" charset="0"/>
              </a:rPr>
              <a:t> </a:t>
            </a:r>
            <a:r>
              <a:rPr lang="en-US" sz="900" b="1" dirty="0" err="1" smtClean="0">
                <a:solidFill>
                  <a:srgbClr val="000000"/>
                </a:solidFill>
                <a:cs typeface="Times New Roman" pitchFamily="18" charset="0"/>
                <a:sym typeface="Times New Roman" pitchFamily="18" charset="0"/>
              </a:rPr>
              <a:t>federales</a:t>
            </a:r>
            <a:r>
              <a:rPr lang="en-US" sz="900" b="1" dirty="0" smtClean="0">
                <a:solidFill>
                  <a:srgbClr val="000000"/>
                </a:solidFill>
                <a:cs typeface="Times New Roman" pitchFamily="18" charset="0"/>
                <a:sym typeface="Times New Roman" pitchFamily="18" charset="0"/>
              </a:rPr>
              <a:t> y </a:t>
            </a:r>
            <a:r>
              <a:rPr lang="en-US" sz="900" b="1" dirty="0" err="1" smtClean="0">
                <a:solidFill>
                  <a:srgbClr val="000000"/>
                </a:solidFill>
                <a:cs typeface="Times New Roman" pitchFamily="18" charset="0"/>
                <a:sym typeface="Times New Roman" pitchFamily="18" charset="0"/>
              </a:rPr>
              <a:t>estatales</a:t>
            </a:r>
            <a:r>
              <a:rPr lang="en-US" sz="900" b="1" dirty="0" smtClean="0">
                <a:solidFill>
                  <a:srgbClr val="000000"/>
                </a:solidFill>
                <a:cs typeface="Times New Roman" pitchFamily="18" charset="0"/>
                <a:sym typeface="Times New Roman" pitchFamily="18" charset="0"/>
              </a:rPr>
              <a:t>.</a:t>
            </a:r>
          </a:p>
          <a:p>
            <a:endParaRPr lang="en-US" sz="900" b="1" dirty="0" smtClean="0">
              <a:solidFill>
                <a:srgbClr val="000000"/>
              </a:solidFill>
              <a:cs typeface="Times New Roman" pitchFamily="18" charset="0"/>
              <a:sym typeface="Times New Roman" pitchFamily="18" charset="0"/>
            </a:endParaRPr>
          </a:p>
          <a:p>
            <a:r>
              <a:rPr lang="es-ES_tradnl" sz="900" b="1" u="sng" dirty="0" smtClean="0">
                <a:solidFill>
                  <a:srgbClr val="000000"/>
                </a:solidFill>
                <a:cs typeface="Times New Roman" pitchFamily="18" charset="0"/>
                <a:sym typeface="Times New Roman" pitchFamily="18" charset="0"/>
              </a:rPr>
              <a:t>E</a:t>
            </a:r>
            <a:r>
              <a:rPr lang="en-US" sz="900" b="1" u="sng" dirty="0" err="1" smtClean="0">
                <a:solidFill>
                  <a:srgbClr val="000000"/>
                </a:solidFill>
                <a:cs typeface="Times New Roman" pitchFamily="18" charset="0"/>
                <a:sym typeface="Times New Roman" pitchFamily="18" charset="0"/>
              </a:rPr>
              <a:t>limine</a:t>
            </a:r>
            <a:r>
              <a:rPr lang="en-US" sz="900" b="1" u="sng" dirty="0" smtClean="0">
                <a:solidFill>
                  <a:srgbClr val="000000"/>
                </a:solidFill>
                <a:cs typeface="Times New Roman" pitchFamily="18" charset="0"/>
                <a:sym typeface="Times New Roman" pitchFamily="18" charset="0"/>
              </a:rPr>
              <a:t> </a:t>
            </a:r>
            <a:r>
              <a:rPr lang="es-ES_tradnl" sz="900" b="1" u="sng" dirty="0" smtClean="0">
                <a:solidFill>
                  <a:srgbClr val="000000"/>
                </a:solidFill>
                <a:cs typeface="Times New Roman" pitchFamily="18" charset="0"/>
                <a:sym typeface="Times New Roman" pitchFamily="18" charset="0"/>
              </a:rPr>
              <a:t>siempre </a:t>
            </a:r>
            <a:r>
              <a:rPr lang="en-US" sz="900" b="1" u="sng" dirty="0" err="1" smtClean="0">
                <a:solidFill>
                  <a:srgbClr val="000000"/>
                </a:solidFill>
                <a:cs typeface="Times New Roman" pitchFamily="18" charset="0"/>
                <a:sym typeface="Times New Roman" pitchFamily="18" charset="0"/>
              </a:rPr>
              <a:t>las</a:t>
            </a:r>
            <a:r>
              <a:rPr lang="en-US" sz="900" b="1" u="sng" dirty="0" smtClean="0">
                <a:solidFill>
                  <a:srgbClr val="000000"/>
                </a:solidFill>
                <a:cs typeface="Times New Roman" pitchFamily="18" charset="0"/>
                <a:sym typeface="Times New Roman" pitchFamily="18" charset="0"/>
              </a:rPr>
              <a:t> </a:t>
            </a:r>
            <a:r>
              <a:rPr lang="en-US" sz="900" b="1" u="sng" dirty="0" err="1" smtClean="0">
                <a:solidFill>
                  <a:srgbClr val="000000"/>
                </a:solidFill>
                <a:cs typeface="Times New Roman" pitchFamily="18" charset="0"/>
                <a:sym typeface="Times New Roman" pitchFamily="18" charset="0"/>
              </a:rPr>
              <a:t>aguas</a:t>
            </a:r>
            <a:r>
              <a:rPr lang="en-US" sz="900" b="1" u="sng" dirty="0" smtClean="0">
                <a:solidFill>
                  <a:srgbClr val="000000"/>
                </a:solidFill>
                <a:cs typeface="Times New Roman" pitchFamily="18" charset="0"/>
                <a:sym typeface="Times New Roman" pitchFamily="18" charset="0"/>
              </a:rPr>
              <a:t> </a:t>
            </a:r>
            <a:r>
              <a:rPr lang="en-US" sz="900" b="1" u="sng" dirty="0" err="1" smtClean="0">
                <a:solidFill>
                  <a:srgbClr val="000000"/>
                </a:solidFill>
                <a:cs typeface="Times New Roman" pitchFamily="18" charset="0"/>
                <a:sym typeface="Times New Roman" pitchFamily="18" charset="0"/>
              </a:rPr>
              <a:t>residuales</a:t>
            </a:r>
            <a:r>
              <a:rPr lang="en-US" sz="900" b="1" u="sng" dirty="0" smtClean="0">
                <a:solidFill>
                  <a:srgbClr val="000000"/>
                </a:solidFill>
                <a:cs typeface="Times New Roman" pitchFamily="18" charset="0"/>
                <a:sym typeface="Times New Roman" pitchFamily="18" charset="0"/>
              </a:rPr>
              <a:t> de </a:t>
            </a:r>
            <a:r>
              <a:rPr lang="en-US" sz="900" b="1" u="sng" dirty="0" err="1" smtClean="0">
                <a:solidFill>
                  <a:srgbClr val="000000"/>
                </a:solidFill>
                <a:cs typeface="Times New Roman" pitchFamily="18" charset="0"/>
                <a:sym typeface="Times New Roman" pitchFamily="18" charset="0"/>
              </a:rPr>
              <a:t>acuerdo</a:t>
            </a:r>
            <a:r>
              <a:rPr lang="en-US" sz="900" b="1" u="sng" dirty="0" smtClean="0">
                <a:solidFill>
                  <a:srgbClr val="000000"/>
                </a:solidFill>
                <a:cs typeface="Times New Roman" pitchFamily="18" charset="0"/>
                <a:sym typeface="Times New Roman" pitchFamily="18" charset="0"/>
              </a:rPr>
              <a:t> con los </a:t>
            </a:r>
            <a:r>
              <a:rPr lang="en-US" sz="900" b="1" u="sng" dirty="0" err="1" smtClean="0">
                <a:solidFill>
                  <a:srgbClr val="000000"/>
                </a:solidFill>
                <a:cs typeface="Times New Roman" pitchFamily="18" charset="0"/>
                <a:sym typeface="Times New Roman" pitchFamily="18" charset="0"/>
              </a:rPr>
              <a:t>reglamentos</a:t>
            </a:r>
            <a:r>
              <a:rPr lang="en-US" sz="900" b="1" u="sng" dirty="0" smtClean="0">
                <a:solidFill>
                  <a:srgbClr val="000000"/>
                </a:solidFill>
                <a:cs typeface="Times New Roman" pitchFamily="18" charset="0"/>
                <a:sym typeface="Times New Roman" pitchFamily="18" charset="0"/>
              </a:rPr>
              <a:t> </a:t>
            </a:r>
            <a:r>
              <a:rPr lang="en-US" sz="900" b="1" u="sng" dirty="0" err="1" smtClean="0">
                <a:solidFill>
                  <a:srgbClr val="000000"/>
                </a:solidFill>
                <a:cs typeface="Times New Roman" pitchFamily="18" charset="0"/>
                <a:sym typeface="Times New Roman" pitchFamily="18" charset="0"/>
              </a:rPr>
              <a:t>federales</a:t>
            </a:r>
            <a:r>
              <a:rPr lang="en-US" sz="900" b="1" u="sng" dirty="0" smtClean="0">
                <a:solidFill>
                  <a:srgbClr val="000000"/>
                </a:solidFill>
                <a:cs typeface="Times New Roman" pitchFamily="18" charset="0"/>
                <a:sym typeface="Times New Roman" pitchFamily="18" charset="0"/>
              </a:rPr>
              <a:t>, </a:t>
            </a:r>
            <a:r>
              <a:rPr lang="en-US" sz="900" b="1" u="sng" dirty="0" err="1" smtClean="0">
                <a:solidFill>
                  <a:srgbClr val="000000"/>
                </a:solidFill>
                <a:cs typeface="Times New Roman" pitchFamily="18" charset="0"/>
                <a:sym typeface="Times New Roman" pitchFamily="18" charset="0"/>
              </a:rPr>
              <a:t>estatales</a:t>
            </a:r>
            <a:r>
              <a:rPr lang="en-US" sz="900" b="1" u="sng" dirty="0" smtClean="0">
                <a:solidFill>
                  <a:srgbClr val="000000"/>
                </a:solidFill>
                <a:cs typeface="Times New Roman" pitchFamily="18" charset="0"/>
                <a:sym typeface="Times New Roman" pitchFamily="18" charset="0"/>
              </a:rPr>
              <a:t> y</a:t>
            </a:r>
            <a:r>
              <a:rPr lang="en-US" sz="900" u="sng" dirty="0" smtClean="0">
                <a:solidFill>
                  <a:srgbClr val="000000"/>
                </a:solidFill>
                <a:cs typeface="Times New Roman" pitchFamily="18" charset="0"/>
                <a:sym typeface="Times New Roman" pitchFamily="18" charset="0"/>
              </a:rPr>
              <a:t> </a:t>
            </a:r>
            <a:r>
              <a:rPr lang="en-US" sz="900" b="1" u="sng" dirty="0" smtClean="0">
                <a:solidFill>
                  <a:srgbClr val="000000"/>
                </a:solidFill>
                <a:cs typeface="Times New Roman" pitchFamily="18" charset="0"/>
                <a:sym typeface="Times New Roman" pitchFamily="18" charset="0"/>
              </a:rPr>
              <a:t>locales. </a:t>
            </a:r>
          </a:p>
        </p:txBody>
      </p:sp>
      <p:sp>
        <p:nvSpPr>
          <p:cNvPr id="23559" name="Text Box 8"/>
          <p:cNvSpPr txBox="1">
            <a:spLocks noChangeArrowheads="1"/>
          </p:cNvSpPr>
          <p:nvPr/>
        </p:nvSpPr>
        <p:spPr bwMode="auto">
          <a:xfrm>
            <a:off x="803275" y="7967663"/>
            <a:ext cx="5330825" cy="647700"/>
          </a:xfrm>
          <a:prstGeom prst="rect">
            <a:avLst/>
          </a:prstGeom>
          <a:solidFill>
            <a:srgbClr val="EAEAEA"/>
          </a:solidFill>
          <a:ln w="9525">
            <a:solidFill>
              <a:schemeClr val="tx1"/>
            </a:solidFill>
            <a:miter lim="800000"/>
            <a:headEnd/>
            <a:tailEnd/>
          </a:ln>
        </p:spPr>
        <p:txBody>
          <a:bodyPr lIns="93151" tIns="46577" rIns="93151" bIns="46577">
            <a:spAutoFit/>
          </a:bodyPr>
          <a:lstStyle/>
          <a:p>
            <a:pPr marL="931863" lvl="2" algn="l" defTabSz="931863">
              <a:spcBef>
                <a:spcPct val="50000"/>
              </a:spcBef>
              <a:buSzPct val="100000"/>
            </a:pPr>
            <a:r>
              <a:rPr lang="en-US" sz="900">
                <a:solidFill>
                  <a:srgbClr val="000000"/>
                </a:solidFill>
                <a:cs typeface="Times New Roman" pitchFamily="18" charset="0"/>
                <a:sym typeface="Times New Roman" pitchFamily="18" charset="0"/>
              </a:rPr>
              <a:t>El Departamento de Vivienda y Urbanismo recomienda que si los componentes de construcci</a:t>
            </a:r>
            <a:r>
              <a:rPr lang="en-US" sz="900">
                <a:solidFill>
                  <a:srgbClr val="000000"/>
                </a:solidFill>
                <a:latin typeface="Times New Roman" pitchFamily="18" charset="0"/>
                <a:cs typeface="Times New Roman" pitchFamily="18" charset="0"/>
                <a:sym typeface="Times New Roman" pitchFamily="18" charset="0"/>
              </a:rPr>
              <a:t>ó</a:t>
            </a:r>
            <a:r>
              <a:rPr lang="en-US" sz="900">
                <a:solidFill>
                  <a:srgbClr val="000000"/>
                </a:solidFill>
                <a:cs typeface="Times New Roman" pitchFamily="18" charset="0"/>
                <a:sym typeface="Times New Roman" pitchFamily="18" charset="0"/>
              </a:rPr>
              <a:t>n se reciclan o venden, los que se hayan pintado se deben lavar antes de su reinstalaci</a:t>
            </a:r>
            <a:r>
              <a:rPr lang="en-US" sz="900">
                <a:solidFill>
                  <a:srgbClr val="000000"/>
                </a:solidFill>
                <a:latin typeface="Times New Roman" pitchFamily="18" charset="0"/>
                <a:cs typeface="Times New Roman" pitchFamily="18" charset="0"/>
                <a:sym typeface="Times New Roman" pitchFamily="18" charset="0"/>
              </a:rPr>
              <a:t>ó</a:t>
            </a:r>
            <a:r>
              <a:rPr lang="en-US" sz="900">
                <a:solidFill>
                  <a:srgbClr val="000000"/>
                </a:solidFill>
                <a:cs typeface="Times New Roman" pitchFamily="18" charset="0"/>
                <a:sym typeface="Times New Roman" pitchFamily="18" charset="0"/>
              </a:rPr>
              <a:t>n. Si no se lavan los componentes, nunca se debieran reinstalar en una vivienda.</a:t>
            </a:r>
          </a:p>
        </p:txBody>
      </p:sp>
      <p:pic>
        <p:nvPicPr>
          <p:cNvPr id="23560" name="Picture 11" descr="HUD-seal-color 300 DPI"/>
          <p:cNvPicPr>
            <a:picLocks noChangeAspect="1" noChangeArrowheads="1"/>
          </p:cNvPicPr>
          <p:nvPr/>
        </p:nvPicPr>
        <p:blipFill>
          <a:blip r:embed="rId3"/>
          <a:srcRect/>
          <a:stretch>
            <a:fillRect/>
          </a:stretch>
        </p:blipFill>
        <p:spPr bwMode="auto">
          <a:xfrm>
            <a:off x="1095375" y="8042275"/>
            <a:ext cx="365125" cy="366713"/>
          </a:xfrm>
          <a:prstGeom prst="rect">
            <a:avLst/>
          </a:prstGeom>
          <a:noFill/>
          <a:ln w="9525">
            <a:noFill/>
            <a:miter lim="800000"/>
            <a:headEnd/>
            <a:tailEnd/>
          </a:ln>
        </p:spPr>
      </p:pic>
    </p:spTree>
    <p:extLst>
      <p:ext uri="{BB962C8B-B14F-4D97-AF65-F5344CB8AC3E}">
        <p14:creationId xmlns:p14="http://schemas.microsoft.com/office/powerpoint/2010/main" val="15060756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292100" y="200025"/>
            <a:ext cx="6565900" cy="463550"/>
          </a:xfrm>
          <a:noFill/>
        </p:spPr>
        <p:txBody>
          <a:bodyPr/>
          <a:lstStyle/>
          <a:p>
            <a:r>
              <a:rPr lang="es-ES_tradnl" smtClean="0"/>
              <a:t>Prácticas seguras para trabajar con el plomo</a:t>
            </a:r>
            <a:r>
              <a:rPr lang="en-US" smtClean="0"/>
              <a:t> en labores de renovación, reparación y pintura</a:t>
            </a:r>
          </a:p>
        </p:txBody>
      </p:sp>
      <p:sp>
        <p:nvSpPr>
          <p:cNvPr id="24579" name="Rectangle 3"/>
          <p:cNvSpPr>
            <a:spLocks noGrp="1" noChangeArrowheads="1"/>
          </p:cNvSpPr>
          <p:nvPr>
            <p:ph type="dt" sz="quarter" idx="1"/>
          </p:nvPr>
        </p:nvSpPr>
        <p:spPr>
          <a:noFill/>
        </p:spPr>
        <p:txBody>
          <a:bodyPr/>
          <a:lstStyle/>
          <a:p>
            <a:r>
              <a:rPr lang="en-US" smtClean="0"/>
              <a:t>Octubre de 2011</a:t>
            </a:r>
          </a:p>
        </p:txBody>
      </p:sp>
      <p:sp>
        <p:nvSpPr>
          <p:cNvPr id="24580" name="Rectangle 7"/>
          <p:cNvSpPr>
            <a:spLocks noGrp="1" noChangeArrowheads="1"/>
          </p:cNvSpPr>
          <p:nvPr>
            <p:ph type="sldNum" sz="quarter" idx="5"/>
          </p:nvPr>
        </p:nvSpPr>
        <p:spPr>
          <a:noFill/>
        </p:spPr>
        <p:txBody>
          <a:bodyPr/>
          <a:lstStyle/>
          <a:p>
            <a:r>
              <a:rPr lang="en-US" smtClean="0"/>
              <a:t>6-</a:t>
            </a:r>
            <a:fld id="{DB0DA0C5-DE05-4D2A-81F5-B010DAB8DA85}" type="slidenum">
              <a:rPr lang="en-US" smtClean="0"/>
              <a:pPr/>
              <a:t>77</a:t>
            </a:fld>
            <a:endParaRPr lang="en-US" smtClean="0"/>
          </a:p>
        </p:txBody>
      </p:sp>
      <p:sp>
        <p:nvSpPr>
          <p:cNvPr id="24581" name="Rectangle 2"/>
          <p:cNvSpPr>
            <a:spLocks noGrp="1" noRot="1" noChangeAspect="1" noChangeArrowheads="1" noTextEdit="1"/>
          </p:cNvSpPr>
          <p:nvPr>
            <p:ph type="sldImg"/>
          </p:nvPr>
        </p:nvSpPr>
        <p:spPr>
          <a:xfrm>
            <a:off x="1363663" y="663575"/>
            <a:ext cx="4648200" cy="3486150"/>
          </a:xfrm>
          <a:ln/>
        </p:spPr>
      </p:sp>
      <p:sp>
        <p:nvSpPr>
          <p:cNvPr id="24582" name="Rectangle 3"/>
          <p:cNvSpPr>
            <a:spLocks noGrp="1" noChangeArrowheads="1"/>
          </p:cNvSpPr>
          <p:nvPr>
            <p:ph type="body" idx="1"/>
          </p:nvPr>
        </p:nvSpPr>
        <p:spPr>
          <a:xfrm>
            <a:off x="904875" y="4283075"/>
            <a:ext cx="5403850" cy="4327525"/>
          </a:xfrm>
          <a:noFill/>
          <a:ln/>
        </p:spPr>
        <p:txBody>
          <a:bodyPr/>
          <a:lstStyle/>
          <a:p>
            <a:pPr marL="0" indent="0"/>
            <a:r>
              <a:rPr lang="en-US" sz="1100" b="1" smtClean="0">
                <a:solidFill>
                  <a:srgbClr val="000000"/>
                </a:solidFill>
                <a:cs typeface="Times New Roman" pitchFamily="18" charset="0"/>
                <a:sym typeface="Times New Roman" pitchFamily="18" charset="0"/>
              </a:rPr>
              <a:t>Problemas con la eliminaci</a:t>
            </a:r>
            <a:r>
              <a:rPr lang="en-US" sz="1100" b="1" smtClean="0">
                <a:solidFill>
                  <a:srgbClr val="000000"/>
                </a:solidFill>
                <a:latin typeface="Times New Roman" pitchFamily="18" charset="0"/>
                <a:cs typeface="Times New Roman" pitchFamily="18" charset="0"/>
                <a:sym typeface="Times New Roman" pitchFamily="18" charset="0"/>
              </a:rPr>
              <a:t>ó</a:t>
            </a:r>
            <a:r>
              <a:rPr lang="en-US" sz="1100" b="1" smtClean="0">
                <a:solidFill>
                  <a:srgbClr val="000000"/>
                </a:solidFill>
                <a:cs typeface="Times New Roman" pitchFamily="18" charset="0"/>
                <a:sym typeface="Times New Roman" pitchFamily="18" charset="0"/>
              </a:rPr>
              <a:t>n de desechos</a:t>
            </a:r>
          </a:p>
          <a:p>
            <a:pPr marL="0" indent="0"/>
            <a:endParaRPr lang="en-US" sz="1100" b="1" smtClean="0">
              <a:solidFill>
                <a:srgbClr val="000000"/>
              </a:solidFill>
              <a:cs typeface="Times New Roman" pitchFamily="18" charset="0"/>
              <a:sym typeface="Times New Roman" pitchFamily="18" charset="0"/>
            </a:endParaRPr>
          </a:p>
          <a:p>
            <a:pPr marL="0" indent="0"/>
            <a:r>
              <a:rPr lang="en-US" sz="900" b="1" smtClean="0">
                <a:solidFill>
                  <a:srgbClr val="000000"/>
                </a:solidFill>
                <a:cs typeface="Times New Roman" pitchFamily="18" charset="0"/>
                <a:sym typeface="Times New Roman" pitchFamily="18" charset="0"/>
              </a:rPr>
              <a:t>Debido a que la EPA considera la mayor</a:t>
            </a:r>
            <a:r>
              <a:rPr lang="en-US" sz="900" b="1" smtClean="0">
                <a:solidFill>
                  <a:srgbClr val="000000"/>
                </a:solidFill>
                <a:latin typeface="Times New Roman" pitchFamily="18" charset="0"/>
                <a:cs typeface="Times New Roman" pitchFamily="18" charset="0"/>
                <a:sym typeface="Times New Roman" pitchFamily="18" charset="0"/>
              </a:rPr>
              <a:t>í</a:t>
            </a:r>
            <a:r>
              <a:rPr lang="en-US" sz="900" b="1" smtClean="0">
                <a:solidFill>
                  <a:srgbClr val="000000"/>
                </a:solidFill>
                <a:cs typeface="Times New Roman" pitchFamily="18" charset="0"/>
                <a:sym typeface="Times New Roman" pitchFamily="18" charset="0"/>
              </a:rPr>
              <a:t>a de las renovaciones y remodelaciones residenciales como "mantenimiento residencial de rutina", los desechos que se generan durante estas actividades est</a:t>
            </a:r>
            <a:r>
              <a:rPr lang="en-US" sz="900" b="1" smtClean="0">
                <a:solidFill>
                  <a:srgbClr val="000000"/>
                </a:solidFill>
                <a:latin typeface="Times New Roman" pitchFamily="18" charset="0"/>
                <a:cs typeface="Times New Roman" pitchFamily="18" charset="0"/>
                <a:sym typeface="Times New Roman" pitchFamily="18" charset="0"/>
              </a:rPr>
              <a:t>á</a:t>
            </a:r>
            <a:r>
              <a:rPr lang="en-US" sz="900" b="1" smtClean="0">
                <a:solidFill>
                  <a:srgbClr val="000000"/>
                </a:solidFill>
                <a:cs typeface="Times New Roman" pitchFamily="18" charset="0"/>
                <a:sym typeface="Times New Roman" pitchFamily="18" charset="0"/>
              </a:rPr>
              <a:t>n clasificados como desechos s</a:t>
            </a:r>
            <a:r>
              <a:rPr lang="en-US" sz="900" b="1" smtClean="0">
                <a:solidFill>
                  <a:srgbClr val="000000"/>
                </a:solidFill>
                <a:latin typeface="Times New Roman" pitchFamily="18" charset="0"/>
                <a:cs typeface="Times New Roman" pitchFamily="18" charset="0"/>
                <a:sym typeface="Times New Roman" pitchFamily="18" charset="0"/>
              </a:rPr>
              <a:t>ó</a:t>
            </a:r>
            <a:r>
              <a:rPr lang="en-US" sz="900" b="1" smtClean="0">
                <a:solidFill>
                  <a:srgbClr val="000000"/>
                </a:solidFill>
                <a:cs typeface="Times New Roman" pitchFamily="18" charset="0"/>
                <a:sym typeface="Times New Roman" pitchFamily="18" charset="0"/>
              </a:rPr>
              <a:t>lidos no peligrosos y se deben llevar a un vertedero de desechos s</a:t>
            </a:r>
            <a:r>
              <a:rPr lang="en-US" sz="900" b="1" smtClean="0">
                <a:solidFill>
                  <a:srgbClr val="000000"/>
                </a:solidFill>
                <a:latin typeface="Times New Roman" pitchFamily="18" charset="0"/>
                <a:cs typeface="Times New Roman" pitchFamily="18" charset="0"/>
                <a:sym typeface="Times New Roman" pitchFamily="18" charset="0"/>
              </a:rPr>
              <a:t>ó</a:t>
            </a:r>
            <a:r>
              <a:rPr lang="en-US" sz="900" b="1" smtClean="0">
                <a:solidFill>
                  <a:srgbClr val="000000"/>
                </a:solidFill>
                <a:cs typeface="Times New Roman" pitchFamily="18" charset="0"/>
                <a:sym typeface="Times New Roman" pitchFamily="18" charset="0"/>
              </a:rPr>
              <a:t>lidos. </a:t>
            </a:r>
            <a:r>
              <a:rPr lang="en-US" sz="900" b="1" u="sng" smtClean="0">
                <a:solidFill>
                  <a:srgbClr val="000000"/>
                </a:solidFill>
                <a:cs typeface="Times New Roman" pitchFamily="18" charset="0"/>
                <a:sym typeface="Times New Roman" pitchFamily="18" charset="0"/>
              </a:rPr>
              <a:t>Esto no es aplicable para instalaciones comerciales, p</a:t>
            </a:r>
            <a:r>
              <a:rPr lang="en-US" sz="900" b="1" u="sng" smtClean="0">
                <a:solidFill>
                  <a:srgbClr val="000000"/>
                </a:solidFill>
                <a:latin typeface="Times New Roman" pitchFamily="18" charset="0"/>
                <a:cs typeface="Times New Roman" pitchFamily="18" charset="0"/>
                <a:sym typeface="Times New Roman" pitchFamily="18" charset="0"/>
              </a:rPr>
              <a:t>ú</a:t>
            </a:r>
            <a:r>
              <a:rPr lang="en-US" sz="900" b="1" u="sng" smtClean="0">
                <a:solidFill>
                  <a:srgbClr val="000000"/>
                </a:solidFill>
                <a:cs typeface="Times New Roman" pitchFamily="18" charset="0"/>
                <a:sym typeface="Times New Roman" pitchFamily="18" charset="0"/>
              </a:rPr>
              <a:t>blicas u otras instalaciones no residenciales ocupadas por ni</a:t>
            </a:r>
            <a:r>
              <a:rPr lang="en-US" sz="900" b="1" u="sng" smtClean="0">
                <a:solidFill>
                  <a:srgbClr val="000000"/>
                </a:solidFill>
                <a:latin typeface="Times New Roman" pitchFamily="18" charset="0"/>
                <a:cs typeface="Times New Roman" pitchFamily="18" charset="0"/>
                <a:sym typeface="Times New Roman" pitchFamily="18" charset="0"/>
              </a:rPr>
              <a:t>ñ</a:t>
            </a:r>
            <a:r>
              <a:rPr lang="en-US" sz="900" b="1" u="sng" smtClean="0">
                <a:solidFill>
                  <a:srgbClr val="000000"/>
                </a:solidFill>
                <a:cs typeface="Times New Roman" pitchFamily="18" charset="0"/>
                <a:sym typeface="Times New Roman" pitchFamily="18" charset="0"/>
              </a:rPr>
              <a:t>os.</a:t>
            </a:r>
          </a:p>
          <a:p>
            <a:pPr marL="347663" lvl="1" indent="-233363">
              <a:buFontTx/>
              <a:buChar char="•"/>
            </a:pPr>
            <a:r>
              <a:rPr lang="en-US" sz="900" smtClean="0">
                <a:solidFill>
                  <a:srgbClr val="000000"/>
                </a:solidFill>
                <a:cs typeface="Times New Roman" pitchFamily="18" charset="0"/>
                <a:sym typeface="Times New Roman" pitchFamily="18" charset="0"/>
              </a:rPr>
              <a:t>En el caso que usted genere alg</a:t>
            </a:r>
            <a:r>
              <a:rPr lang="en-US" sz="900" smtClean="0">
                <a:solidFill>
                  <a:srgbClr val="000000"/>
                </a:solidFill>
                <a:latin typeface="Times New Roman" pitchFamily="18" charset="0"/>
                <a:cs typeface="Times New Roman" pitchFamily="18" charset="0"/>
                <a:sym typeface="Times New Roman" pitchFamily="18" charset="0"/>
              </a:rPr>
              <a:t>ú</a:t>
            </a:r>
            <a:r>
              <a:rPr lang="en-US" sz="900" smtClean="0">
                <a:solidFill>
                  <a:srgbClr val="000000"/>
                </a:solidFill>
                <a:cs typeface="Times New Roman" pitchFamily="18" charset="0"/>
                <a:sym typeface="Times New Roman" pitchFamily="18" charset="0"/>
              </a:rPr>
              <a:t>n desecho peligroso, debe determinar si genera </a:t>
            </a:r>
            <a:r>
              <a:rPr lang="en-US" sz="900" u="sng" smtClean="0">
                <a:solidFill>
                  <a:srgbClr val="000000"/>
                </a:solidFill>
                <a:cs typeface="Times New Roman" pitchFamily="18" charset="0"/>
                <a:sym typeface="Times New Roman" pitchFamily="18" charset="0"/>
              </a:rPr>
              <a:t>m</a:t>
            </a:r>
            <a:r>
              <a:rPr lang="en-US" sz="900" u="sng" smtClean="0">
                <a:solidFill>
                  <a:srgbClr val="000000"/>
                </a:solidFill>
                <a:latin typeface="Times New Roman" pitchFamily="18" charset="0"/>
                <a:cs typeface="Times New Roman" pitchFamily="18" charset="0"/>
                <a:sym typeface="Times New Roman" pitchFamily="18" charset="0"/>
              </a:rPr>
              <a:t>á</a:t>
            </a:r>
            <a:r>
              <a:rPr lang="en-US" sz="900" u="sng" smtClean="0">
                <a:solidFill>
                  <a:srgbClr val="000000"/>
                </a:solidFill>
                <a:cs typeface="Times New Roman" pitchFamily="18" charset="0"/>
                <a:sym typeface="Times New Roman" pitchFamily="18" charset="0"/>
              </a:rPr>
              <a:t>s de 220 libras de desecho</a:t>
            </a:r>
            <a:r>
              <a:rPr lang="es-ES_tradnl" sz="900" u="sng" smtClean="0">
                <a:solidFill>
                  <a:srgbClr val="000000"/>
                </a:solidFill>
                <a:cs typeface="Times New Roman" pitchFamily="18" charset="0"/>
                <a:sym typeface="Times New Roman" pitchFamily="18" charset="0"/>
              </a:rPr>
              <a:t>s</a:t>
            </a:r>
            <a:r>
              <a:rPr lang="en-US" sz="900" u="sng" smtClean="0">
                <a:solidFill>
                  <a:srgbClr val="000000"/>
                </a:solidFill>
                <a:cs typeface="Times New Roman" pitchFamily="18" charset="0"/>
                <a:sym typeface="Times New Roman" pitchFamily="18" charset="0"/>
              </a:rPr>
              <a:t> peligroso</a:t>
            </a:r>
            <a:r>
              <a:rPr lang="es-ES_tradnl" sz="900" u="sng" smtClean="0">
                <a:solidFill>
                  <a:srgbClr val="000000"/>
                </a:solidFill>
                <a:cs typeface="Times New Roman" pitchFamily="18" charset="0"/>
                <a:sym typeface="Times New Roman" pitchFamily="18" charset="0"/>
              </a:rPr>
              <a:t>s</a:t>
            </a:r>
            <a:r>
              <a:rPr lang="en-US" sz="900" u="sng" smtClean="0">
                <a:solidFill>
                  <a:srgbClr val="000000"/>
                </a:solidFill>
                <a:cs typeface="Times New Roman" pitchFamily="18" charset="0"/>
                <a:sym typeface="Times New Roman" pitchFamily="18" charset="0"/>
              </a:rPr>
              <a:t> mensuales por obra</a:t>
            </a:r>
            <a:r>
              <a:rPr lang="en-US" sz="900" smtClean="0">
                <a:solidFill>
                  <a:srgbClr val="000000"/>
                </a:solidFill>
                <a:cs typeface="Times New Roman" pitchFamily="18" charset="0"/>
                <a:sym typeface="Times New Roman" pitchFamily="18" charset="0"/>
              </a:rPr>
              <a:t>. Si tiene menos de 220 libras mensuales por obra, trate sus desechos como si fueran desechos s</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lidos y </a:t>
            </a:r>
            <a:r>
              <a:rPr lang="en-US" sz="900" u="sng" smtClean="0">
                <a:solidFill>
                  <a:srgbClr val="000000"/>
                </a:solidFill>
                <a:cs typeface="Times New Roman" pitchFamily="18" charset="0"/>
                <a:sym typeface="Times New Roman" pitchFamily="18" charset="0"/>
              </a:rPr>
              <a:t>no peligrosos</a:t>
            </a:r>
            <a:r>
              <a:rPr lang="en-US" sz="900" smtClean="0">
                <a:solidFill>
                  <a:srgbClr val="000000"/>
                </a:solidFill>
                <a:cs typeface="Times New Roman" pitchFamily="18" charset="0"/>
                <a:sym typeface="Times New Roman" pitchFamily="18" charset="0"/>
              </a:rPr>
              <a:t>. Si genera m</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s de 220 libras de desechos peligrosos, debe comunicarse con sus autoridades estatales y locales para averiguar c</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mo eliminar estos desechos apropiadamente.   </a:t>
            </a:r>
          </a:p>
          <a:p>
            <a:pPr marL="347663" lvl="1" indent="-233363">
              <a:buFontTx/>
              <a:buChar char="•"/>
            </a:pPr>
            <a:r>
              <a:rPr lang="en-US" sz="900" smtClean="0">
                <a:solidFill>
                  <a:srgbClr val="000000"/>
                </a:solidFill>
                <a:cs typeface="Times New Roman" pitchFamily="18" charset="0"/>
                <a:sym typeface="Times New Roman" pitchFamily="18" charset="0"/>
              </a:rPr>
              <a:t>Algunos ejemplos </a:t>
            </a:r>
            <a:r>
              <a:rPr lang="en-US" sz="900" b="1" smtClean="0">
                <a:solidFill>
                  <a:srgbClr val="000000"/>
                </a:solidFill>
                <a:cs typeface="Times New Roman" pitchFamily="18" charset="0"/>
                <a:sym typeface="Times New Roman" pitchFamily="18" charset="0"/>
              </a:rPr>
              <a:t>posibles</a:t>
            </a:r>
            <a:r>
              <a:rPr lang="en-US" sz="900" smtClean="0">
                <a:solidFill>
                  <a:srgbClr val="000000"/>
                </a:solidFill>
                <a:cs typeface="Times New Roman" pitchFamily="18" charset="0"/>
                <a:sym typeface="Times New Roman" pitchFamily="18" charset="0"/>
              </a:rPr>
              <a:t> de </a:t>
            </a:r>
            <a:r>
              <a:rPr lang="en-US" sz="900" b="1" smtClean="0">
                <a:solidFill>
                  <a:srgbClr val="000000"/>
                </a:solidFill>
                <a:cs typeface="Times New Roman" pitchFamily="18" charset="0"/>
                <a:sym typeface="Times New Roman" pitchFamily="18" charset="0"/>
              </a:rPr>
              <a:t>desechos peligrosos</a:t>
            </a:r>
            <a:r>
              <a:rPr lang="en-US" sz="900" smtClean="0">
                <a:solidFill>
                  <a:srgbClr val="000000"/>
                </a:solidFill>
                <a:cs typeface="Times New Roman" pitchFamily="18" charset="0"/>
                <a:sym typeface="Times New Roman" pitchFamily="18" charset="0"/>
              </a:rPr>
              <a:t> son: c</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scaras de pintura; escombros de aspiradora; lodo o desechos qu</a:t>
            </a:r>
            <a:r>
              <a:rPr lang="en-US" sz="900" smtClean="0">
                <a:solidFill>
                  <a:srgbClr val="000000"/>
                </a:solidFill>
                <a:latin typeface="Times New Roman" pitchFamily="18" charset="0"/>
                <a:cs typeface="Times New Roman" pitchFamily="18" charset="0"/>
                <a:sym typeface="Times New Roman" pitchFamily="18" charset="0"/>
              </a:rPr>
              <a:t>í</a:t>
            </a:r>
            <a:r>
              <a:rPr lang="en-US" sz="900" smtClean="0">
                <a:solidFill>
                  <a:srgbClr val="000000"/>
                </a:solidFill>
                <a:cs typeface="Times New Roman" pitchFamily="18" charset="0"/>
                <a:sym typeface="Times New Roman" pitchFamily="18" charset="0"/>
              </a:rPr>
              <a:t>micos de las m</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quinas extractoras y; filtros aprobados por HEPA. </a:t>
            </a:r>
          </a:p>
          <a:p>
            <a:pPr marL="347663" lvl="1" indent="-233363">
              <a:buFontTx/>
              <a:buChar char="•"/>
            </a:pPr>
            <a:r>
              <a:rPr lang="en-US" sz="900" smtClean="0">
                <a:solidFill>
                  <a:srgbClr val="000000"/>
                </a:solidFill>
                <a:cs typeface="Times New Roman" pitchFamily="18" charset="0"/>
                <a:sym typeface="Times New Roman" pitchFamily="18" charset="0"/>
              </a:rPr>
              <a:t>Algunos ejemplos </a:t>
            </a:r>
            <a:r>
              <a:rPr lang="en-US" sz="900" b="1" smtClean="0">
                <a:solidFill>
                  <a:srgbClr val="000000"/>
                </a:solidFill>
                <a:cs typeface="Times New Roman" pitchFamily="18" charset="0"/>
                <a:sym typeface="Times New Roman" pitchFamily="18" charset="0"/>
              </a:rPr>
              <a:t>posibles</a:t>
            </a:r>
            <a:r>
              <a:rPr lang="en-US" sz="900" smtClean="0">
                <a:solidFill>
                  <a:srgbClr val="000000"/>
                </a:solidFill>
                <a:cs typeface="Times New Roman" pitchFamily="18" charset="0"/>
                <a:sym typeface="Times New Roman" pitchFamily="18" charset="0"/>
              </a:rPr>
              <a:t> de </a:t>
            </a:r>
            <a:r>
              <a:rPr lang="en-US" sz="900" b="1" smtClean="0">
                <a:solidFill>
                  <a:srgbClr val="000000"/>
                </a:solidFill>
                <a:cs typeface="Times New Roman" pitchFamily="18" charset="0"/>
                <a:sym typeface="Times New Roman" pitchFamily="18" charset="0"/>
              </a:rPr>
              <a:t>desechos no peligrosos</a:t>
            </a:r>
            <a:r>
              <a:rPr lang="en-US" sz="900" smtClean="0">
                <a:solidFill>
                  <a:srgbClr val="000000"/>
                </a:solidFill>
                <a:cs typeface="Times New Roman" pitchFamily="18" charset="0"/>
                <a:sym typeface="Times New Roman" pitchFamily="18" charset="0"/>
              </a:rPr>
              <a:t> pueden ser: prendas de vestir desechables; filtros de mascarillas de respiraci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 alfombra</a:t>
            </a:r>
            <a:r>
              <a:rPr lang="es-ES_tradnl" sz="900" smtClean="0">
                <a:solidFill>
                  <a:srgbClr val="000000"/>
                </a:solidFill>
                <a:cs typeface="Times New Roman" pitchFamily="18" charset="0"/>
                <a:sym typeface="Times New Roman" pitchFamily="18" charset="0"/>
              </a:rPr>
              <a:t>dos</a:t>
            </a:r>
            <a:r>
              <a:rPr lang="en-US" sz="900" smtClean="0">
                <a:solidFill>
                  <a:srgbClr val="000000"/>
                </a:solidFill>
                <a:cs typeface="Times New Roman" pitchFamily="18" charset="0"/>
                <a:sym typeface="Times New Roman" pitchFamily="18" charset="0"/>
              </a:rPr>
              <a:t>; 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minas protectoras y; componentes s</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lidos sin pintura descascarada. </a:t>
            </a:r>
          </a:p>
          <a:p>
            <a:pPr marL="347663" lvl="1" indent="-233363">
              <a:buFontTx/>
              <a:buChar char="•"/>
            </a:pPr>
            <a:r>
              <a:rPr lang="en-US" sz="900" u="sng" smtClean="0">
                <a:solidFill>
                  <a:srgbClr val="000000"/>
                </a:solidFill>
                <a:cs typeface="Times New Roman" pitchFamily="18" charset="0"/>
                <a:sym typeface="Times New Roman" pitchFamily="18" charset="0"/>
              </a:rPr>
              <a:t>Todos los desechos se deben sellar en bolsas pl</a:t>
            </a:r>
            <a:r>
              <a:rPr lang="en-US" sz="900" u="sng" smtClean="0">
                <a:solidFill>
                  <a:srgbClr val="000000"/>
                </a:solidFill>
                <a:latin typeface="Times New Roman" pitchFamily="18" charset="0"/>
                <a:cs typeface="Times New Roman" pitchFamily="18" charset="0"/>
                <a:sym typeface="Times New Roman" pitchFamily="18" charset="0"/>
              </a:rPr>
              <a:t>á</a:t>
            </a:r>
            <a:r>
              <a:rPr lang="en-US" sz="900" u="sng" smtClean="0">
                <a:solidFill>
                  <a:srgbClr val="000000"/>
                </a:solidFill>
                <a:cs typeface="Times New Roman" pitchFamily="18" charset="0"/>
                <a:sym typeface="Times New Roman" pitchFamily="18" charset="0"/>
              </a:rPr>
              <a:t>sticas de alta resistencia y se deben manipular con precauci</a:t>
            </a:r>
            <a:r>
              <a:rPr lang="en-US" sz="900" u="sng" smtClean="0">
                <a:solidFill>
                  <a:srgbClr val="000000"/>
                </a:solidFill>
                <a:latin typeface="Times New Roman" pitchFamily="18" charset="0"/>
                <a:cs typeface="Times New Roman" pitchFamily="18" charset="0"/>
                <a:sym typeface="Times New Roman" pitchFamily="18" charset="0"/>
              </a:rPr>
              <a:t>ó</a:t>
            </a:r>
            <a:r>
              <a:rPr lang="en-US" sz="900" u="sng" smtClean="0">
                <a:solidFill>
                  <a:srgbClr val="000000"/>
                </a:solidFill>
                <a:cs typeface="Times New Roman" pitchFamily="18" charset="0"/>
                <a:sym typeface="Times New Roman" pitchFamily="18" charset="0"/>
              </a:rPr>
              <a:t>n</a:t>
            </a:r>
            <a:r>
              <a:rPr lang="en-US" sz="900" smtClean="0">
                <a:solidFill>
                  <a:srgbClr val="000000"/>
                </a:solidFill>
                <a:cs typeface="Times New Roman" pitchFamily="18" charset="0"/>
                <a:sym typeface="Times New Roman" pitchFamily="18" charset="0"/>
              </a:rPr>
              <a:t>.</a:t>
            </a:r>
          </a:p>
          <a:p>
            <a:pPr marL="347663" lvl="1" indent="-233363">
              <a:buFontTx/>
              <a:buChar char="•"/>
            </a:pPr>
            <a:r>
              <a:rPr lang="en-US" sz="900" smtClean="0">
                <a:solidFill>
                  <a:srgbClr val="000000"/>
                </a:solidFill>
                <a:cs typeface="Times New Roman" pitchFamily="18" charset="0"/>
                <a:sym typeface="Times New Roman" pitchFamily="18" charset="0"/>
              </a:rPr>
              <a:t>Los componentes arquitect</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cs typeface="Times New Roman" pitchFamily="18" charset="0"/>
                <a:sym typeface="Times New Roman" pitchFamily="18" charset="0"/>
              </a:rPr>
              <a:t>nicos grandes se deben envolver y sellar con 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minas pl</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cs typeface="Times New Roman" pitchFamily="18" charset="0"/>
                <a:sym typeface="Times New Roman" pitchFamily="18" charset="0"/>
              </a:rPr>
              <a:t>sticas para luego eliminarlos junto con otros desechos.</a:t>
            </a:r>
          </a:p>
          <a:p>
            <a:pPr marL="347663" lvl="1" indent="-233363">
              <a:buFontTx/>
              <a:buChar char="•"/>
            </a:pPr>
            <a:r>
              <a:rPr lang="en-US" sz="900" b="1" u="sng" smtClean="0">
                <a:solidFill>
                  <a:srgbClr val="000000"/>
                </a:solidFill>
                <a:cs typeface="Times New Roman" pitchFamily="18" charset="0"/>
                <a:sym typeface="Times New Roman" pitchFamily="18" charset="0"/>
              </a:rPr>
              <a:t>Verifique siempre los requisitos federales, estatales y locales antes de eliminar los desechos. Algunos estados han promulgado requisitos de gesti</a:t>
            </a:r>
            <a:r>
              <a:rPr lang="en-US" sz="900" b="1" u="sng" smtClean="0">
                <a:solidFill>
                  <a:srgbClr val="000000"/>
                </a:solidFill>
                <a:latin typeface="Times New Roman" pitchFamily="18" charset="0"/>
                <a:cs typeface="Times New Roman" pitchFamily="18" charset="0"/>
                <a:sym typeface="Times New Roman" pitchFamily="18" charset="0"/>
              </a:rPr>
              <a:t>ó</a:t>
            </a:r>
            <a:r>
              <a:rPr lang="en-US" sz="900" b="1" u="sng" smtClean="0">
                <a:solidFill>
                  <a:srgbClr val="000000"/>
                </a:solidFill>
                <a:cs typeface="Times New Roman" pitchFamily="18" charset="0"/>
                <a:sym typeface="Times New Roman" pitchFamily="18" charset="0"/>
              </a:rPr>
              <a:t>n y eliminaci</a:t>
            </a:r>
            <a:r>
              <a:rPr lang="en-US" sz="900" b="1" u="sng" smtClean="0">
                <a:solidFill>
                  <a:srgbClr val="000000"/>
                </a:solidFill>
                <a:latin typeface="Times New Roman" pitchFamily="18" charset="0"/>
                <a:cs typeface="Times New Roman" pitchFamily="18" charset="0"/>
                <a:sym typeface="Times New Roman" pitchFamily="18" charset="0"/>
              </a:rPr>
              <a:t>ó</a:t>
            </a:r>
            <a:r>
              <a:rPr lang="en-US" sz="900" b="1" u="sng" smtClean="0">
                <a:solidFill>
                  <a:srgbClr val="000000"/>
                </a:solidFill>
                <a:cs typeface="Times New Roman" pitchFamily="18" charset="0"/>
                <a:sym typeface="Times New Roman" pitchFamily="18" charset="0"/>
              </a:rPr>
              <a:t>n de desechos m</a:t>
            </a:r>
            <a:r>
              <a:rPr lang="en-US" sz="900" b="1" u="sng" smtClean="0">
                <a:solidFill>
                  <a:srgbClr val="000000"/>
                </a:solidFill>
                <a:latin typeface="Times New Roman" pitchFamily="18" charset="0"/>
                <a:cs typeface="Times New Roman" pitchFamily="18" charset="0"/>
                <a:sym typeface="Times New Roman" pitchFamily="18" charset="0"/>
              </a:rPr>
              <a:t>á</a:t>
            </a:r>
            <a:r>
              <a:rPr lang="en-US" sz="900" b="1" u="sng" smtClean="0">
                <a:solidFill>
                  <a:srgbClr val="000000"/>
                </a:solidFill>
                <a:cs typeface="Times New Roman" pitchFamily="18" charset="0"/>
                <a:sym typeface="Times New Roman" pitchFamily="18" charset="0"/>
              </a:rPr>
              <a:t>s estrictos que los reglamentos federales. Debe </a:t>
            </a:r>
            <a:r>
              <a:rPr lang="es-ES_tradnl" sz="900" b="1" u="sng" smtClean="0">
                <a:solidFill>
                  <a:srgbClr val="000000"/>
                </a:solidFill>
                <a:cs typeface="Times New Roman" pitchFamily="18" charset="0"/>
                <a:sym typeface="Times New Roman" pitchFamily="18" charset="0"/>
              </a:rPr>
              <a:t>averiguar </a:t>
            </a:r>
            <a:r>
              <a:rPr lang="en-US" sz="900" b="1" u="sng" smtClean="0">
                <a:solidFill>
                  <a:srgbClr val="000000"/>
                </a:solidFill>
                <a:cs typeface="Times New Roman" pitchFamily="18" charset="0"/>
                <a:sym typeface="Times New Roman" pitchFamily="18" charset="0"/>
              </a:rPr>
              <a:t>c</a:t>
            </a:r>
            <a:r>
              <a:rPr lang="en-US" sz="900" b="1" u="sng" smtClean="0">
                <a:solidFill>
                  <a:srgbClr val="000000"/>
                </a:solidFill>
                <a:latin typeface="Times New Roman" pitchFamily="18" charset="0"/>
                <a:cs typeface="Times New Roman" pitchFamily="18" charset="0"/>
                <a:sym typeface="Times New Roman" pitchFamily="18" charset="0"/>
              </a:rPr>
              <a:t>ó</a:t>
            </a:r>
            <a:r>
              <a:rPr lang="en-US" sz="900" b="1" u="sng" smtClean="0">
                <a:solidFill>
                  <a:srgbClr val="000000"/>
                </a:solidFill>
                <a:cs typeface="Times New Roman" pitchFamily="18" charset="0"/>
                <a:sym typeface="Times New Roman" pitchFamily="18" charset="0"/>
              </a:rPr>
              <a:t>mo los requisitos federales, estatales y locales afectan</a:t>
            </a:r>
            <a:r>
              <a:rPr lang="en-US" sz="900" smtClean="0">
                <a:solidFill>
                  <a:srgbClr val="000000"/>
                </a:solidFill>
                <a:cs typeface="Times New Roman" pitchFamily="18" charset="0"/>
                <a:sym typeface="Times New Roman" pitchFamily="18" charset="0"/>
              </a:rPr>
              <a:t> </a:t>
            </a:r>
            <a:r>
              <a:rPr lang="en-US" sz="900" b="1" u="sng" smtClean="0">
                <a:solidFill>
                  <a:srgbClr val="000000"/>
                </a:solidFill>
                <a:cs typeface="Times New Roman" pitchFamily="18" charset="0"/>
                <a:sym typeface="Times New Roman" pitchFamily="18" charset="0"/>
              </a:rPr>
              <a:t>la gesti</a:t>
            </a:r>
            <a:r>
              <a:rPr lang="en-US" sz="900" b="1" u="sng" smtClean="0">
                <a:solidFill>
                  <a:srgbClr val="000000"/>
                </a:solidFill>
                <a:latin typeface="Times New Roman" pitchFamily="18" charset="0"/>
                <a:cs typeface="Times New Roman" pitchFamily="18" charset="0"/>
                <a:sym typeface="Times New Roman" pitchFamily="18" charset="0"/>
              </a:rPr>
              <a:t>ó</a:t>
            </a:r>
            <a:r>
              <a:rPr lang="en-US" sz="900" b="1" u="sng" smtClean="0">
                <a:solidFill>
                  <a:srgbClr val="000000"/>
                </a:solidFill>
                <a:cs typeface="Times New Roman" pitchFamily="18" charset="0"/>
                <a:sym typeface="Times New Roman" pitchFamily="18" charset="0"/>
              </a:rPr>
              <a:t>n y eliminaci</a:t>
            </a:r>
            <a:r>
              <a:rPr lang="en-US" sz="900" b="1" u="sng" smtClean="0">
                <a:solidFill>
                  <a:srgbClr val="000000"/>
                </a:solidFill>
                <a:latin typeface="Times New Roman" pitchFamily="18" charset="0"/>
                <a:cs typeface="Times New Roman" pitchFamily="18" charset="0"/>
                <a:sym typeface="Times New Roman" pitchFamily="18" charset="0"/>
              </a:rPr>
              <a:t>ó</a:t>
            </a:r>
            <a:r>
              <a:rPr lang="en-US" sz="900" b="1" u="sng" smtClean="0">
                <a:solidFill>
                  <a:srgbClr val="000000"/>
                </a:solidFill>
                <a:cs typeface="Times New Roman" pitchFamily="18" charset="0"/>
                <a:sym typeface="Times New Roman" pitchFamily="18" charset="0"/>
              </a:rPr>
              <a:t>n de desechos de renovaci</a:t>
            </a:r>
            <a:r>
              <a:rPr lang="en-US" sz="900" b="1" u="sng" smtClean="0">
                <a:solidFill>
                  <a:srgbClr val="000000"/>
                </a:solidFill>
                <a:latin typeface="Times New Roman" pitchFamily="18" charset="0"/>
                <a:cs typeface="Times New Roman" pitchFamily="18" charset="0"/>
                <a:sym typeface="Times New Roman" pitchFamily="18" charset="0"/>
              </a:rPr>
              <a:t>ó</a:t>
            </a:r>
            <a:r>
              <a:rPr lang="en-US" sz="900" b="1" u="sng" smtClean="0">
                <a:solidFill>
                  <a:srgbClr val="000000"/>
                </a:solidFill>
                <a:cs typeface="Times New Roman" pitchFamily="18" charset="0"/>
                <a:sym typeface="Times New Roman" pitchFamily="18" charset="0"/>
              </a:rPr>
              <a:t>n en su </a:t>
            </a:r>
            <a:r>
              <a:rPr lang="en-US" sz="900" b="1" u="sng" smtClean="0">
                <a:solidFill>
                  <a:srgbClr val="000000"/>
                </a:solidFill>
                <a:latin typeface="Times New Roman" pitchFamily="18" charset="0"/>
                <a:cs typeface="Times New Roman" pitchFamily="18" charset="0"/>
                <a:sym typeface="Times New Roman" pitchFamily="18" charset="0"/>
              </a:rPr>
              <a:t>á</a:t>
            </a:r>
            <a:r>
              <a:rPr lang="en-US" sz="900" b="1" u="sng" smtClean="0">
                <a:solidFill>
                  <a:srgbClr val="000000"/>
                </a:solidFill>
                <a:cs typeface="Times New Roman" pitchFamily="18" charset="0"/>
                <a:sym typeface="Times New Roman" pitchFamily="18" charset="0"/>
              </a:rPr>
              <a:t>rea.</a:t>
            </a:r>
          </a:p>
        </p:txBody>
      </p:sp>
    </p:spTree>
    <p:extLst>
      <p:ext uri="{BB962C8B-B14F-4D97-AF65-F5344CB8AC3E}">
        <p14:creationId xmlns:p14="http://schemas.microsoft.com/office/powerpoint/2010/main" val="340549611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xfrm>
            <a:off x="292100" y="200025"/>
            <a:ext cx="6261100" cy="463550"/>
          </a:xfrm>
          <a:noFill/>
        </p:spPr>
        <p:txBody>
          <a:bodyPr/>
          <a:lstStyle/>
          <a:p>
            <a:r>
              <a:rPr lang="es-ES_tradnl" smtClean="0"/>
              <a:t>Prácticas seguras para trabajar con el plomo</a:t>
            </a:r>
            <a:r>
              <a:rPr lang="en-US" smtClean="0"/>
              <a:t> en labores de renovación, reparación y pintura</a:t>
            </a:r>
          </a:p>
        </p:txBody>
      </p:sp>
      <p:sp>
        <p:nvSpPr>
          <p:cNvPr id="25603" name="Rectangle 3"/>
          <p:cNvSpPr>
            <a:spLocks noGrp="1" noChangeArrowheads="1"/>
          </p:cNvSpPr>
          <p:nvPr>
            <p:ph type="dt" sz="quarter" idx="1"/>
          </p:nvPr>
        </p:nvSpPr>
        <p:spPr>
          <a:noFill/>
        </p:spPr>
        <p:txBody>
          <a:bodyPr/>
          <a:lstStyle/>
          <a:p>
            <a:r>
              <a:rPr lang="en-US" smtClean="0"/>
              <a:t>Octubre de 2011</a:t>
            </a:r>
          </a:p>
        </p:txBody>
      </p:sp>
      <p:sp>
        <p:nvSpPr>
          <p:cNvPr id="25604" name="Rectangle 7"/>
          <p:cNvSpPr>
            <a:spLocks noGrp="1" noChangeArrowheads="1"/>
          </p:cNvSpPr>
          <p:nvPr>
            <p:ph type="sldNum" sz="quarter" idx="5"/>
          </p:nvPr>
        </p:nvSpPr>
        <p:spPr>
          <a:noFill/>
        </p:spPr>
        <p:txBody>
          <a:bodyPr/>
          <a:lstStyle/>
          <a:p>
            <a:r>
              <a:rPr lang="en-US" smtClean="0"/>
              <a:t>6-</a:t>
            </a:r>
            <a:fld id="{EB0C7E9D-817C-4878-B124-5951867930E2}" type="slidenum">
              <a:rPr lang="en-US" smtClean="0"/>
              <a:pPr/>
              <a:t>78</a:t>
            </a:fld>
            <a:endParaRPr lang="en-US" smtClean="0"/>
          </a:p>
        </p:txBody>
      </p:sp>
      <p:sp>
        <p:nvSpPr>
          <p:cNvPr id="25605" name="Rectangle 2"/>
          <p:cNvSpPr>
            <a:spLocks noGrp="1" noRot="1" noChangeAspect="1" noChangeArrowheads="1" noTextEdit="1"/>
          </p:cNvSpPr>
          <p:nvPr>
            <p:ph type="sldImg"/>
          </p:nvPr>
        </p:nvSpPr>
        <p:spPr>
          <a:xfrm>
            <a:off x="1290638" y="663575"/>
            <a:ext cx="4648200" cy="3486150"/>
          </a:xfrm>
          <a:ln/>
        </p:spPr>
      </p:sp>
      <p:sp>
        <p:nvSpPr>
          <p:cNvPr id="25606" name="Rectangle 3"/>
          <p:cNvSpPr>
            <a:spLocks noGrp="1" noChangeArrowheads="1"/>
          </p:cNvSpPr>
          <p:nvPr>
            <p:ph type="body" idx="1"/>
          </p:nvPr>
        </p:nvSpPr>
        <p:spPr>
          <a:xfrm>
            <a:off x="931863" y="4427538"/>
            <a:ext cx="5257800" cy="4130675"/>
          </a:xfrm>
          <a:noFill/>
          <a:ln/>
        </p:spPr>
        <p:txBody>
          <a:bodyPr/>
          <a:lstStyle/>
          <a:p>
            <a:pPr marL="0" indent="0">
              <a:spcBef>
                <a:spcPct val="10000"/>
              </a:spcBef>
              <a:tabLst>
                <a:tab pos="346075" algn="l"/>
              </a:tabLst>
            </a:pPr>
            <a:r>
              <a:rPr lang="en-US" b="1" smtClean="0">
                <a:solidFill>
                  <a:srgbClr val="000000"/>
                </a:solidFill>
                <a:cs typeface="Times New Roman" pitchFamily="18" charset="0"/>
                <a:sym typeface="Times New Roman" pitchFamily="18" charset="0"/>
              </a:rPr>
              <a:t>Ejercicio: Limpieza y verificaci</a:t>
            </a:r>
            <a:r>
              <a:rPr lang="en-US" b="1" smtClean="0">
                <a:solidFill>
                  <a:srgbClr val="000000"/>
                </a:solidFill>
                <a:latin typeface="Times New Roman" pitchFamily="18" charset="0"/>
                <a:cs typeface="Times New Roman" pitchFamily="18" charset="0"/>
                <a:sym typeface="Times New Roman" pitchFamily="18" charset="0"/>
              </a:rPr>
              <a:t>ó</a:t>
            </a:r>
            <a:r>
              <a:rPr lang="en-US" b="1" smtClean="0">
                <a:solidFill>
                  <a:srgbClr val="000000"/>
                </a:solidFill>
                <a:cs typeface="Times New Roman" pitchFamily="18" charset="0"/>
                <a:sym typeface="Times New Roman" pitchFamily="18" charset="0"/>
              </a:rPr>
              <a:t>n de limpieza</a:t>
            </a:r>
          </a:p>
          <a:p>
            <a:pPr marL="0" indent="0">
              <a:spcBef>
                <a:spcPct val="10000"/>
              </a:spcBef>
              <a:tabLst>
                <a:tab pos="346075" algn="l"/>
              </a:tabLst>
            </a:pPr>
            <a:endParaRPr lang="en-US" b="1" smtClean="0">
              <a:solidFill>
                <a:srgbClr val="000000"/>
              </a:solidFill>
              <a:cs typeface="Times New Roman" pitchFamily="18" charset="0"/>
              <a:sym typeface="Times New Roman" pitchFamily="18" charset="0"/>
            </a:endParaRPr>
          </a:p>
          <a:p>
            <a:pPr marL="0" indent="0">
              <a:spcBef>
                <a:spcPct val="10000"/>
              </a:spcBef>
              <a:tabLst>
                <a:tab pos="346075" algn="l"/>
              </a:tabLst>
            </a:pPr>
            <a:r>
              <a:rPr lang="en-US" sz="1000" smtClean="0">
                <a:solidFill>
                  <a:srgbClr val="000000"/>
                </a:solidFill>
                <a:cs typeface="Times New Roman" pitchFamily="18" charset="0"/>
                <a:sym typeface="Times New Roman" pitchFamily="18" charset="0"/>
              </a:rPr>
              <a:t>Este ejercicio le brinda una oportunidad para demostrar las t</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cnicas de limpieza, evaluaci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visual, verificaci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 limpieza y reco</a:t>
            </a:r>
            <a:r>
              <a:rPr lang="es-ES_tradnl" sz="1000" smtClean="0">
                <a:solidFill>
                  <a:srgbClr val="000000"/>
                </a:solidFill>
                <a:cs typeface="Times New Roman" pitchFamily="18" charset="0"/>
                <a:sym typeface="Times New Roman" pitchFamily="18" charset="0"/>
              </a:rPr>
              <a:t>gida </a:t>
            </a:r>
            <a:r>
              <a:rPr lang="en-US" sz="1000" smtClean="0">
                <a:solidFill>
                  <a:srgbClr val="000000"/>
                </a:solidFill>
                <a:cs typeface="Times New Roman" pitchFamily="18" charset="0"/>
                <a:sym typeface="Times New Roman" pitchFamily="18" charset="0"/>
              </a:rPr>
              <a:t>apropiada de desechos en bolsas.  Esta diapositiva brinda una instrucci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a:t>
            </a:r>
          </a:p>
          <a:p>
            <a:pPr marL="0" indent="0">
              <a:spcBef>
                <a:spcPct val="10000"/>
              </a:spcBef>
              <a:tabLst>
                <a:tab pos="346075" algn="l"/>
              </a:tabLst>
            </a:pPr>
            <a:r>
              <a:rPr lang="en-US" sz="1000" smtClean="0">
                <a:solidFill>
                  <a:srgbClr val="000000"/>
                </a:solidFill>
                <a:cs typeface="Times New Roman" pitchFamily="18" charset="0"/>
                <a:sym typeface="Times New Roman" pitchFamily="18" charset="0"/>
              </a:rPr>
              <a:t> b</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sica.</a:t>
            </a:r>
          </a:p>
          <a:p>
            <a:pPr marL="0" indent="0">
              <a:spcBef>
                <a:spcPct val="10000"/>
              </a:spcBef>
              <a:tabLst>
                <a:tab pos="346075" algn="l"/>
              </a:tabLst>
            </a:pPr>
            <a:endParaRPr lang="en-US" sz="1000" smtClean="0">
              <a:solidFill>
                <a:srgbClr val="000000"/>
              </a:solidFill>
              <a:cs typeface="Times New Roman" pitchFamily="18" charset="0"/>
              <a:sym typeface="Times New Roman" pitchFamily="18" charset="0"/>
            </a:endParaRPr>
          </a:p>
          <a:p>
            <a:pPr marL="346075" lvl="1" indent="-227013">
              <a:spcBef>
                <a:spcPct val="10000"/>
              </a:spcBef>
              <a:buFontTx/>
              <a:buChar char="•"/>
              <a:tabLst>
                <a:tab pos="346075" algn="l"/>
              </a:tabLst>
            </a:pPr>
            <a:r>
              <a:rPr lang="es-ES_tradnl" smtClean="0">
                <a:solidFill>
                  <a:srgbClr val="000000"/>
                </a:solidFill>
                <a:cs typeface="Times New Roman" pitchFamily="18" charset="0"/>
                <a:sym typeface="Times New Roman" pitchFamily="18" charset="0"/>
              </a:rPr>
              <a:t>Permanezcan e</a:t>
            </a:r>
            <a:r>
              <a:rPr lang="en-US" smtClean="0">
                <a:solidFill>
                  <a:srgbClr val="000000"/>
                </a:solidFill>
                <a:cs typeface="Times New Roman" pitchFamily="18" charset="0"/>
                <a:sym typeface="Times New Roman" pitchFamily="18" charset="0"/>
              </a:rPr>
              <a:t>n su grupo de 2 a 6 alumnos, en su </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rea de trabajo.</a:t>
            </a:r>
          </a:p>
          <a:p>
            <a:pPr marL="346075" lvl="1" indent="-227013">
              <a:spcBef>
                <a:spcPct val="10000"/>
              </a:spcBef>
              <a:buFontTx/>
              <a:buChar char="•"/>
              <a:tabLst>
                <a:tab pos="346075" algn="l"/>
              </a:tabLst>
            </a:pPr>
            <a:r>
              <a:rPr lang="en-US" smtClean="0">
                <a:solidFill>
                  <a:srgbClr val="000000"/>
                </a:solidFill>
                <a:cs typeface="Times New Roman" pitchFamily="18" charset="0"/>
                <a:sym typeface="Times New Roman" pitchFamily="18" charset="0"/>
              </a:rPr>
              <a:t>Seleccione</a:t>
            </a:r>
            <a:r>
              <a:rPr lang="es-ES_tradnl" smtClean="0">
                <a:solidFill>
                  <a:srgbClr val="000000"/>
                </a:solidFill>
                <a:cs typeface="Times New Roman" pitchFamily="18" charset="0"/>
                <a:sym typeface="Times New Roman" pitchFamily="18" charset="0"/>
              </a:rPr>
              <a:t>n</a:t>
            </a:r>
            <a:r>
              <a:rPr lang="en-US" smtClean="0">
                <a:solidFill>
                  <a:srgbClr val="000000"/>
                </a:solidFill>
                <a:cs typeface="Times New Roman" pitchFamily="18" charset="0"/>
                <a:sym typeface="Times New Roman" pitchFamily="18" charset="0"/>
              </a:rPr>
              <a:t> las herramientas correctas. Algunas de las herramientas disponibles son baldes, </a:t>
            </a:r>
            <a:r>
              <a:rPr lang="es-ES_tradnl" smtClean="0">
                <a:solidFill>
                  <a:srgbClr val="000000"/>
                </a:solidFill>
                <a:cs typeface="Times New Roman" pitchFamily="18" charset="0"/>
                <a:sym typeface="Times New Roman" pitchFamily="18" charset="0"/>
              </a:rPr>
              <a:t>trapeadoras</a:t>
            </a:r>
            <a:r>
              <a:rPr lang="en-US" smtClean="0">
                <a:solidFill>
                  <a:srgbClr val="000000"/>
                </a:solidFill>
                <a:cs typeface="Times New Roman" pitchFamily="18" charset="0"/>
                <a:sym typeface="Times New Roman" pitchFamily="18" charset="0"/>
              </a:rPr>
              <a:t>, agua, detergente, aspiradoras aprobadas por HEPA, pa</a:t>
            </a:r>
            <a:r>
              <a:rPr lang="en-US" smtClean="0">
                <a:solidFill>
                  <a:srgbClr val="000000"/>
                </a:solidFill>
                <a:latin typeface="Times New Roman" pitchFamily="18" charset="0"/>
                <a:cs typeface="Times New Roman" pitchFamily="18" charset="0"/>
                <a:sym typeface="Times New Roman" pitchFamily="18" charset="0"/>
              </a:rPr>
              <a:t>ñ</a:t>
            </a:r>
            <a:r>
              <a:rPr lang="en-US" smtClean="0">
                <a:solidFill>
                  <a:srgbClr val="000000"/>
                </a:solidFill>
                <a:cs typeface="Times New Roman" pitchFamily="18" charset="0"/>
                <a:sym typeface="Times New Roman" pitchFamily="18" charset="0"/>
              </a:rPr>
              <a:t>os, l</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minas pl</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sticas, bolsas pl</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sticas, cinta, etc.</a:t>
            </a:r>
          </a:p>
          <a:p>
            <a:pPr marL="346075" lvl="1" indent="-227013">
              <a:spcBef>
                <a:spcPct val="10000"/>
              </a:spcBef>
              <a:buFontTx/>
              <a:buChar char="•"/>
              <a:tabLst>
                <a:tab pos="346075" algn="l"/>
              </a:tabLst>
            </a:pPr>
            <a:r>
              <a:rPr lang="en-US" smtClean="0">
                <a:solidFill>
                  <a:srgbClr val="000000"/>
                </a:solidFill>
                <a:cs typeface="Times New Roman" pitchFamily="18" charset="0"/>
                <a:sym typeface="Times New Roman" pitchFamily="18" charset="0"/>
              </a:rPr>
              <a:t>Elimine el polvo.</a:t>
            </a:r>
          </a:p>
          <a:p>
            <a:pPr marL="346075" lvl="1" indent="-227013">
              <a:spcBef>
                <a:spcPct val="10000"/>
              </a:spcBef>
              <a:buFontTx/>
              <a:buChar char="•"/>
              <a:tabLst>
                <a:tab pos="346075" algn="l"/>
              </a:tabLst>
            </a:pPr>
            <a:r>
              <a:rPr lang="en-US" smtClean="0">
                <a:solidFill>
                  <a:srgbClr val="000000"/>
                </a:solidFill>
                <a:cs typeface="Times New Roman" pitchFamily="18" charset="0"/>
                <a:sym typeface="Times New Roman" pitchFamily="18" charset="0"/>
              </a:rPr>
              <a:t>Deposite los desechos en bolsas.</a:t>
            </a:r>
          </a:p>
          <a:p>
            <a:pPr marL="346075" lvl="1" indent="-227013">
              <a:spcBef>
                <a:spcPct val="10000"/>
              </a:spcBef>
              <a:buFontTx/>
              <a:buChar char="•"/>
              <a:tabLst>
                <a:tab pos="346075" algn="l"/>
              </a:tabLst>
            </a:pPr>
            <a:r>
              <a:rPr lang="en-US" smtClean="0">
                <a:solidFill>
                  <a:srgbClr val="000000"/>
                </a:solidFill>
                <a:cs typeface="Times New Roman" pitchFamily="18" charset="0"/>
                <a:sym typeface="Times New Roman" pitchFamily="18" charset="0"/>
              </a:rPr>
              <a:t>Verifique su trabajo.</a:t>
            </a:r>
          </a:p>
          <a:p>
            <a:pPr marL="346075" lvl="1" indent="-227013">
              <a:spcBef>
                <a:spcPct val="10000"/>
              </a:spcBef>
              <a:buFontTx/>
              <a:buChar char="•"/>
              <a:tabLst>
                <a:tab pos="346075" algn="l"/>
              </a:tabLst>
            </a:pPr>
            <a:r>
              <a:rPr lang="en-US" smtClean="0">
                <a:solidFill>
                  <a:srgbClr val="000000"/>
                </a:solidFill>
                <a:cs typeface="Times New Roman" pitchFamily="18" charset="0"/>
                <a:sym typeface="Times New Roman" pitchFamily="18" charset="0"/>
              </a:rPr>
              <a:t>Verifique la limpieza.</a:t>
            </a:r>
          </a:p>
          <a:p>
            <a:pPr marL="346075" lvl="1" indent="-227013">
              <a:spcBef>
                <a:spcPct val="10000"/>
              </a:spcBef>
              <a:tabLst>
                <a:tab pos="346075" algn="l"/>
              </a:tabLst>
            </a:pPr>
            <a:r>
              <a:rPr lang="en-US" sz="900" smtClean="0">
                <a:solidFill>
                  <a:srgbClr val="000000"/>
                </a:solidFill>
                <a:cs typeface="Times New Roman" pitchFamily="18" charset="0"/>
                <a:sym typeface="Times New Roman" pitchFamily="18" charset="0"/>
              </a:rPr>
              <a:t>	</a:t>
            </a:r>
          </a:p>
          <a:p>
            <a:pPr marL="346075" lvl="1" indent="-227013">
              <a:spcBef>
                <a:spcPct val="10000"/>
              </a:spcBef>
              <a:tabLst>
                <a:tab pos="346075" algn="l"/>
              </a:tabLst>
            </a:pPr>
            <a:r>
              <a:rPr lang="en-US" sz="900" smtClean="0">
                <a:solidFill>
                  <a:srgbClr val="000000"/>
                </a:solidFill>
                <a:cs typeface="Times New Roman" pitchFamily="18" charset="0"/>
                <a:sym typeface="Times New Roman" pitchFamily="18" charset="0"/>
              </a:rPr>
              <a:t>	</a:t>
            </a:r>
          </a:p>
        </p:txBody>
      </p:sp>
    </p:spTree>
    <p:extLst>
      <p:ext uri="{BB962C8B-B14F-4D97-AF65-F5344CB8AC3E}">
        <p14:creationId xmlns:p14="http://schemas.microsoft.com/office/powerpoint/2010/main" val="19042922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292100" y="200025"/>
            <a:ext cx="6184900" cy="463550"/>
          </a:xfrm>
          <a:noFill/>
        </p:spPr>
        <p:txBody>
          <a:bodyPr/>
          <a:lstStyle/>
          <a:p>
            <a:r>
              <a:rPr lang="es-ES_tradnl" smtClean="0"/>
              <a:t>Prácticas seguras para trabajar con el plomo</a:t>
            </a:r>
            <a:r>
              <a:rPr lang="en-US" smtClean="0"/>
              <a:t> en labores de renovación, reparación y pintura</a:t>
            </a:r>
          </a:p>
        </p:txBody>
      </p:sp>
      <p:sp>
        <p:nvSpPr>
          <p:cNvPr id="26627" name="Rectangle 3"/>
          <p:cNvSpPr>
            <a:spLocks noGrp="1" noChangeArrowheads="1"/>
          </p:cNvSpPr>
          <p:nvPr>
            <p:ph type="dt" sz="quarter" idx="1"/>
          </p:nvPr>
        </p:nvSpPr>
        <p:spPr>
          <a:noFill/>
        </p:spPr>
        <p:txBody>
          <a:bodyPr/>
          <a:lstStyle/>
          <a:p>
            <a:r>
              <a:rPr lang="en-US" smtClean="0"/>
              <a:t>Octubre de 2011</a:t>
            </a:r>
          </a:p>
        </p:txBody>
      </p:sp>
      <p:sp>
        <p:nvSpPr>
          <p:cNvPr id="26628" name="Rectangle 7"/>
          <p:cNvSpPr>
            <a:spLocks noGrp="1" noChangeArrowheads="1"/>
          </p:cNvSpPr>
          <p:nvPr>
            <p:ph type="sldNum" sz="quarter" idx="5"/>
          </p:nvPr>
        </p:nvSpPr>
        <p:spPr>
          <a:noFill/>
        </p:spPr>
        <p:txBody>
          <a:bodyPr/>
          <a:lstStyle/>
          <a:p>
            <a:r>
              <a:rPr lang="en-US" smtClean="0"/>
              <a:t>6-</a:t>
            </a:r>
            <a:fld id="{37768CEA-1201-4BA6-8A2F-39608A190FAB}" type="slidenum">
              <a:rPr lang="en-US" smtClean="0"/>
              <a:pPr/>
              <a:t>79</a:t>
            </a:fld>
            <a:endParaRPr lang="en-US" smtClean="0"/>
          </a:p>
        </p:txBody>
      </p:sp>
      <p:sp>
        <p:nvSpPr>
          <p:cNvPr id="26629" name="Rectangle 2"/>
          <p:cNvSpPr>
            <a:spLocks noGrp="1" noRot="1" noChangeAspect="1" noChangeArrowheads="1" noTextEdit="1"/>
          </p:cNvSpPr>
          <p:nvPr>
            <p:ph type="sldImg"/>
          </p:nvPr>
        </p:nvSpPr>
        <p:spPr>
          <a:xfrm>
            <a:off x="1217613" y="590550"/>
            <a:ext cx="4648200" cy="3486150"/>
          </a:xfrm>
          <a:ln/>
        </p:spPr>
      </p:sp>
      <p:sp>
        <p:nvSpPr>
          <p:cNvPr id="26630" name="Rectangle 3"/>
          <p:cNvSpPr>
            <a:spLocks noGrp="1" noChangeArrowheads="1"/>
          </p:cNvSpPr>
          <p:nvPr>
            <p:ph type="body" idx="1"/>
          </p:nvPr>
        </p:nvSpPr>
        <p:spPr>
          <a:xfrm>
            <a:off x="1219200" y="4427538"/>
            <a:ext cx="5018088" cy="4130675"/>
          </a:xfrm>
          <a:noFill/>
          <a:ln/>
        </p:spPr>
        <p:txBody>
          <a:bodyPr/>
          <a:lstStyle/>
          <a:p>
            <a:pPr marL="0" indent="0">
              <a:spcBef>
                <a:spcPct val="10000"/>
              </a:spcBef>
            </a:pPr>
            <a:r>
              <a:rPr lang="en-US" sz="1000" smtClean="0">
                <a:solidFill>
                  <a:srgbClr val="000000"/>
                </a:solidFill>
                <a:cs typeface="Times New Roman" pitchFamily="18" charset="0"/>
                <a:sym typeface="Times New Roman" pitchFamily="18" charset="0"/>
              </a:rPr>
              <a:t>La informaci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 la diapositiva anterior resume los temas que se abordaron en este m</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dulo. </a:t>
            </a:r>
          </a:p>
        </p:txBody>
      </p:sp>
    </p:spTree>
    <p:extLst>
      <p:ext uri="{BB962C8B-B14F-4D97-AF65-F5344CB8AC3E}">
        <p14:creationId xmlns:p14="http://schemas.microsoft.com/office/powerpoint/2010/main" val="15114243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 en labores de renovación, reparación y pintura</a:t>
            </a:r>
          </a:p>
        </p:txBody>
      </p:sp>
      <p:sp>
        <p:nvSpPr>
          <p:cNvPr id="12291" name="Rectangle 8"/>
          <p:cNvSpPr>
            <a:spLocks noGrp="1" noChangeArrowheads="1"/>
          </p:cNvSpPr>
          <p:nvPr>
            <p:ph type="dt" sz="quarter" idx="1"/>
          </p:nvPr>
        </p:nvSpPr>
        <p:spPr>
          <a:xfrm>
            <a:off x="2774950" y="8458200"/>
            <a:ext cx="1533525" cy="690563"/>
          </a:xfrm>
          <a:noFill/>
        </p:spPr>
        <p:txBody>
          <a:bodyPr/>
          <a:lstStyle/>
          <a:p>
            <a:r>
              <a:rPr lang="en-US" smtClean="0"/>
              <a:t>Octubre de 2011</a:t>
            </a:r>
          </a:p>
        </p:txBody>
      </p:sp>
      <p:sp>
        <p:nvSpPr>
          <p:cNvPr id="12292" name="Rectangle 2"/>
          <p:cNvSpPr>
            <a:spLocks noGrp="1" noRot="1" noChangeAspect="1" noChangeArrowheads="1" noTextEdit="1"/>
          </p:cNvSpPr>
          <p:nvPr>
            <p:ph type="sldImg"/>
          </p:nvPr>
        </p:nvSpPr>
        <p:spPr>
          <a:xfrm>
            <a:off x="1217613" y="663575"/>
            <a:ext cx="4648200" cy="3486150"/>
          </a:xfrm>
          <a:ln/>
        </p:spPr>
      </p:sp>
      <p:sp>
        <p:nvSpPr>
          <p:cNvPr id="12293" name="Rectangle 3"/>
          <p:cNvSpPr>
            <a:spLocks noGrp="1" noChangeArrowheads="1"/>
          </p:cNvSpPr>
          <p:nvPr>
            <p:ph type="body" idx="1"/>
          </p:nvPr>
        </p:nvSpPr>
        <p:spPr>
          <a:xfrm>
            <a:off x="949325" y="4427538"/>
            <a:ext cx="5257800" cy="4179887"/>
          </a:xfrm>
          <a:noFill/>
          <a:ln/>
        </p:spPr>
        <p:txBody>
          <a:bodyPr/>
          <a:lstStyle/>
          <a:p>
            <a:r>
              <a:rPr lang="en-US" smtClean="0">
                <a:solidFill>
                  <a:srgbClr val="000000"/>
                </a:solidFill>
                <a:cs typeface="Arial" charset="0"/>
                <a:sym typeface="Times New Roman" pitchFamily="18" charset="0"/>
              </a:rPr>
              <a:t>El lenguaje de la regla RRP es:</a:t>
            </a:r>
          </a:p>
          <a:p>
            <a:r>
              <a:rPr lang="en-US" smtClean="0">
                <a:solidFill>
                  <a:srgbClr val="000000"/>
                </a:solidFill>
                <a:cs typeface="Arial" charset="0"/>
                <a:sym typeface="Times New Roman" pitchFamily="18" charset="0"/>
              </a:rPr>
              <a:t>"Las empresas que realicen renovaciones deben conservar todos los registros necesarios para demostrar el cumplimiento y ponerlos a disposición de </a:t>
            </a:r>
            <a:r>
              <a:rPr lang="es-ES_tradnl" smtClean="0">
                <a:solidFill>
                  <a:srgbClr val="000000"/>
                </a:solidFill>
                <a:cs typeface="Arial" charset="0"/>
                <a:sym typeface="Times New Roman" pitchFamily="18" charset="0"/>
              </a:rPr>
              <a:t>la </a:t>
            </a:r>
            <a:r>
              <a:rPr lang="en-US" smtClean="0">
                <a:solidFill>
                  <a:srgbClr val="000000"/>
                </a:solidFill>
                <a:cs typeface="Arial" charset="0"/>
                <a:sym typeface="Times New Roman" pitchFamily="18" charset="0"/>
              </a:rPr>
              <a:t>EPA, en caso que lo solicite... </a:t>
            </a:r>
            <a:r>
              <a:rPr lang="es-ES_tradnl" smtClean="0">
                <a:solidFill>
                  <a:srgbClr val="000000"/>
                </a:solidFill>
                <a:cs typeface="Arial" charset="0"/>
                <a:sym typeface="Times New Roman" pitchFamily="18" charset="0"/>
              </a:rPr>
              <a:t>durante </a:t>
            </a:r>
            <a:r>
              <a:rPr lang="en-US" smtClean="0">
                <a:solidFill>
                  <a:srgbClr val="000000"/>
                </a:solidFill>
                <a:cs typeface="Arial" charset="0"/>
                <a:sym typeface="Times New Roman" pitchFamily="18" charset="0"/>
              </a:rPr>
              <a:t>tres años </a:t>
            </a:r>
            <a:r>
              <a:rPr lang="es-ES_tradnl" smtClean="0">
                <a:solidFill>
                  <a:srgbClr val="000000"/>
                </a:solidFill>
                <a:cs typeface="Arial" charset="0"/>
                <a:sym typeface="Times New Roman" pitchFamily="18" charset="0"/>
              </a:rPr>
              <a:t>después </a:t>
            </a:r>
            <a:r>
              <a:rPr lang="en-US" smtClean="0">
                <a:solidFill>
                  <a:srgbClr val="000000"/>
                </a:solidFill>
                <a:cs typeface="Arial" charset="0"/>
                <a:sym typeface="Times New Roman" pitchFamily="18" charset="0"/>
              </a:rPr>
              <a:t>de finaliza</a:t>
            </a:r>
            <a:r>
              <a:rPr lang="es-ES_tradnl" smtClean="0">
                <a:solidFill>
                  <a:srgbClr val="000000"/>
                </a:solidFill>
                <a:cs typeface="Arial" charset="0"/>
                <a:sym typeface="Times New Roman" pitchFamily="18" charset="0"/>
              </a:rPr>
              <a:t>r </a:t>
            </a:r>
            <a:r>
              <a:rPr lang="en-US" smtClean="0">
                <a:solidFill>
                  <a:srgbClr val="000000"/>
                </a:solidFill>
                <a:cs typeface="Arial" charset="0"/>
                <a:sym typeface="Times New Roman" pitchFamily="18" charset="0"/>
              </a:rPr>
              <a:t>la renovación".</a:t>
            </a:r>
          </a:p>
        </p:txBody>
      </p:sp>
      <p:sp>
        <p:nvSpPr>
          <p:cNvPr id="12294" name="Text Box 4"/>
          <p:cNvSpPr txBox="1">
            <a:spLocks noChangeArrowheads="1"/>
          </p:cNvSpPr>
          <p:nvPr/>
        </p:nvSpPr>
        <p:spPr bwMode="auto">
          <a:xfrm>
            <a:off x="1066800" y="5486400"/>
            <a:ext cx="4819650" cy="860425"/>
          </a:xfrm>
          <a:prstGeom prst="rect">
            <a:avLst/>
          </a:prstGeom>
          <a:solidFill>
            <a:srgbClr val="EAEAEA"/>
          </a:solidFill>
          <a:ln w="9525">
            <a:solidFill>
              <a:schemeClr val="tx1"/>
            </a:solidFill>
            <a:miter lim="800000"/>
            <a:headEnd/>
            <a:tailEnd/>
          </a:ln>
        </p:spPr>
        <p:txBody>
          <a:bodyPr lIns="88107" tIns="44053" rIns="88107" bIns="44053">
            <a:spAutoFit/>
          </a:bodyPr>
          <a:lstStyle/>
          <a:p>
            <a:pPr marL="881063" lvl="2" defTabSz="881063">
              <a:spcBef>
                <a:spcPct val="50000"/>
              </a:spcBef>
              <a:buSzPct val="100000"/>
            </a:pPr>
            <a:r>
              <a:rPr lang="en-US" sz="1000" b="1">
                <a:solidFill>
                  <a:srgbClr val="000000"/>
                </a:solidFill>
                <a:latin typeface="Arial" charset="0"/>
                <a:cs typeface="Arial" charset="0"/>
                <a:sym typeface="Times New Roman" pitchFamily="18" charset="0"/>
              </a:rPr>
              <a:t>El Departamento de Vivienda y Urbanismo (HUD, por sus siglas en inglés) también tiene un requisito de retención de registros de 3 años para los anuncios, las evaluaciones y los informes de permiso o reducción de plomo (Código de Regulación Federal 24 35.175).</a:t>
            </a:r>
          </a:p>
        </p:txBody>
      </p:sp>
      <p:pic>
        <p:nvPicPr>
          <p:cNvPr id="12295" name="Picture 5" descr="HUD-seal-color 300 DPI"/>
          <p:cNvPicPr>
            <a:picLocks noChangeAspect="1" noChangeArrowheads="1"/>
          </p:cNvPicPr>
          <p:nvPr/>
        </p:nvPicPr>
        <p:blipFill>
          <a:blip r:embed="rId3"/>
          <a:srcRect/>
          <a:stretch>
            <a:fillRect/>
          </a:stretch>
        </p:blipFill>
        <p:spPr bwMode="auto">
          <a:xfrm>
            <a:off x="1219200" y="5638800"/>
            <a:ext cx="584200" cy="566738"/>
          </a:xfrm>
          <a:prstGeom prst="rect">
            <a:avLst/>
          </a:prstGeom>
          <a:noFill/>
          <a:ln w="9525">
            <a:noFill/>
            <a:miter lim="800000"/>
            <a:headEnd/>
            <a:tailEnd/>
          </a:ln>
        </p:spPr>
      </p:pic>
    </p:spTree>
    <p:extLst>
      <p:ext uri="{BB962C8B-B14F-4D97-AF65-F5344CB8AC3E}">
        <p14:creationId xmlns:p14="http://schemas.microsoft.com/office/powerpoint/2010/main" val="333903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s-ES_tradnl" smtClean="0">
                <a:latin typeface="Arial" charset="0"/>
              </a:rPr>
              <a:t>Prácticas seguras para trabajar con el plomo</a:t>
            </a:r>
            <a:r>
              <a:rPr lang="en-US" smtClean="0">
                <a:latin typeface="Arial" charset="0"/>
              </a:rPr>
              <a:t> en labores de renovación, reparación y pintura</a:t>
            </a:r>
          </a:p>
        </p:txBody>
      </p:sp>
      <p:sp>
        <p:nvSpPr>
          <p:cNvPr id="14339" name="Rectangle 7"/>
          <p:cNvSpPr>
            <a:spLocks noGrp="1" noChangeArrowheads="1"/>
          </p:cNvSpPr>
          <p:nvPr>
            <p:ph type="sldNum" sz="quarter" idx="5"/>
          </p:nvPr>
        </p:nvSpPr>
        <p:spPr>
          <a:noFill/>
        </p:spPr>
        <p:txBody>
          <a:bodyPr/>
          <a:lstStyle/>
          <a:p>
            <a:r>
              <a:rPr lang="en-US" smtClean="0">
                <a:latin typeface="Arial" charset="0"/>
              </a:rPr>
              <a:t>1-</a:t>
            </a:r>
            <a:fld id="{CF0F586A-D1D5-4085-969B-4EC16ABEAAA9}" type="slidenum">
              <a:rPr lang="en-US" smtClean="0">
                <a:latin typeface="Arial" charset="0"/>
              </a:rPr>
              <a:pPr/>
              <a:t>8</a:t>
            </a:fld>
            <a:endParaRPr lang="en-US" smtClean="0">
              <a:latin typeface="Arial" charset="0"/>
            </a:endParaRPr>
          </a:p>
        </p:txBody>
      </p:sp>
      <p:sp>
        <p:nvSpPr>
          <p:cNvPr id="14340" name="Rectangle 8"/>
          <p:cNvSpPr>
            <a:spLocks noGrp="1" noChangeArrowheads="1"/>
          </p:cNvSpPr>
          <p:nvPr>
            <p:ph type="dt" sz="quarter" idx="1"/>
          </p:nvPr>
        </p:nvSpPr>
        <p:spPr>
          <a:noFill/>
        </p:spPr>
        <p:txBody>
          <a:bodyPr/>
          <a:lstStyle/>
          <a:p>
            <a:r>
              <a:rPr lang="en-US" smtClean="0">
                <a:latin typeface="Arial" charset="0"/>
              </a:rPr>
              <a:t>Octubre de 2011</a:t>
            </a:r>
          </a:p>
        </p:txBody>
      </p:sp>
      <p:sp>
        <p:nvSpPr>
          <p:cNvPr id="14341" name="Rectangle 2"/>
          <p:cNvSpPr>
            <a:spLocks noGrp="1" noRot="1" noChangeAspect="1" noChangeArrowheads="1" noTextEdit="1"/>
          </p:cNvSpPr>
          <p:nvPr>
            <p:ph type="sldImg"/>
          </p:nvPr>
        </p:nvSpPr>
        <p:spPr>
          <a:xfrm>
            <a:off x="1217613" y="663575"/>
            <a:ext cx="4648200" cy="3486150"/>
          </a:xfrm>
          <a:ln/>
        </p:spPr>
      </p:sp>
      <p:sp>
        <p:nvSpPr>
          <p:cNvPr id="14342" name="Rectangle 3"/>
          <p:cNvSpPr>
            <a:spLocks noGrp="1" noChangeArrowheads="1"/>
          </p:cNvSpPr>
          <p:nvPr>
            <p:ph type="body" idx="1"/>
          </p:nvPr>
        </p:nvSpPr>
        <p:spPr>
          <a:xfrm>
            <a:off x="876300" y="4279900"/>
            <a:ext cx="5330825" cy="4483100"/>
          </a:xfrm>
          <a:noFill/>
          <a:ln/>
        </p:spPr>
        <p:txBody>
          <a:bodyPr/>
          <a:lstStyle/>
          <a:p>
            <a:pPr>
              <a:spcBef>
                <a:spcPct val="10000"/>
              </a:spcBef>
            </a:pPr>
            <a:r>
              <a:rPr lang="en-US" b="1" smtClean="0">
                <a:solidFill>
                  <a:srgbClr val="000000"/>
                </a:solidFill>
                <a:latin typeface="Arial" charset="0"/>
                <a:cs typeface="Times New Roman" pitchFamily="18" charset="0"/>
                <a:sym typeface="Times New Roman" pitchFamily="18" charset="0"/>
              </a:rPr>
              <a:t>Los ni</a:t>
            </a:r>
            <a:r>
              <a:rPr lang="en-US" b="1" smtClean="0">
                <a:solidFill>
                  <a:srgbClr val="000000"/>
                </a:solidFill>
                <a:latin typeface="Times New Roman" pitchFamily="18" charset="0"/>
                <a:cs typeface="Times New Roman" pitchFamily="18" charset="0"/>
                <a:sym typeface="Times New Roman" pitchFamily="18" charset="0"/>
              </a:rPr>
              <a:t>ñ</a:t>
            </a:r>
            <a:r>
              <a:rPr lang="en-US" b="1" smtClean="0">
                <a:solidFill>
                  <a:srgbClr val="000000"/>
                </a:solidFill>
                <a:latin typeface="Arial" charset="0"/>
                <a:cs typeface="Times New Roman" pitchFamily="18" charset="0"/>
                <a:sym typeface="Times New Roman" pitchFamily="18" charset="0"/>
              </a:rPr>
              <a:t>os menores </a:t>
            </a:r>
            <a:r>
              <a:rPr lang="es-ES_tradnl" b="1" smtClean="0">
                <a:solidFill>
                  <a:srgbClr val="000000"/>
                </a:solidFill>
                <a:latin typeface="Arial" charset="0"/>
                <a:cs typeface="Times New Roman" pitchFamily="18" charset="0"/>
                <a:sym typeface="Times New Roman" pitchFamily="18" charset="0"/>
              </a:rPr>
              <a:t>de</a:t>
            </a:r>
            <a:r>
              <a:rPr lang="en-US" b="1" smtClean="0">
                <a:solidFill>
                  <a:srgbClr val="000000"/>
                </a:solidFill>
                <a:latin typeface="Arial" charset="0"/>
                <a:cs typeface="Times New Roman" pitchFamily="18" charset="0"/>
                <a:sym typeface="Times New Roman" pitchFamily="18" charset="0"/>
              </a:rPr>
              <a:t> seis a</a:t>
            </a:r>
            <a:r>
              <a:rPr lang="en-US" b="1" smtClean="0">
                <a:solidFill>
                  <a:srgbClr val="000000"/>
                </a:solidFill>
                <a:latin typeface="Times New Roman" pitchFamily="18" charset="0"/>
                <a:cs typeface="Times New Roman" pitchFamily="18" charset="0"/>
                <a:sym typeface="Times New Roman" pitchFamily="18" charset="0"/>
              </a:rPr>
              <a:t>ñ</a:t>
            </a:r>
            <a:r>
              <a:rPr lang="en-US" b="1" smtClean="0">
                <a:solidFill>
                  <a:srgbClr val="000000"/>
                </a:solidFill>
                <a:latin typeface="Arial" charset="0"/>
                <a:cs typeface="Times New Roman" pitchFamily="18" charset="0"/>
                <a:sym typeface="Times New Roman" pitchFamily="18" charset="0"/>
              </a:rPr>
              <a:t>os son los que est</a:t>
            </a:r>
            <a:r>
              <a:rPr lang="en-US" b="1" smtClean="0">
                <a:solidFill>
                  <a:srgbClr val="000000"/>
                </a:solidFill>
                <a:latin typeface="Times New Roman" pitchFamily="18" charset="0"/>
                <a:cs typeface="Times New Roman" pitchFamily="18" charset="0"/>
                <a:sym typeface="Times New Roman" pitchFamily="18" charset="0"/>
              </a:rPr>
              <a:t>á</a:t>
            </a:r>
            <a:r>
              <a:rPr lang="en-US" b="1" smtClean="0">
                <a:solidFill>
                  <a:srgbClr val="000000"/>
                </a:solidFill>
                <a:latin typeface="Arial" charset="0"/>
                <a:cs typeface="Times New Roman" pitchFamily="18" charset="0"/>
                <a:sym typeface="Times New Roman" pitchFamily="18" charset="0"/>
              </a:rPr>
              <a:t>n en m</a:t>
            </a:r>
            <a:r>
              <a:rPr lang="en-US" b="1" smtClean="0">
                <a:solidFill>
                  <a:srgbClr val="000000"/>
                </a:solidFill>
                <a:latin typeface="Times New Roman" pitchFamily="18" charset="0"/>
                <a:cs typeface="Times New Roman" pitchFamily="18" charset="0"/>
                <a:sym typeface="Times New Roman" pitchFamily="18" charset="0"/>
              </a:rPr>
              <a:t>á</a:t>
            </a:r>
            <a:r>
              <a:rPr lang="en-US" b="1" smtClean="0">
                <a:solidFill>
                  <a:srgbClr val="000000"/>
                </a:solidFill>
                <a:latin typeface="Arial" charset="0"/>
                <a:cs typeface="Times New Roman" pitchFamily="18" charset="0"/>
                <a:sym typeface="Times New Roman" pitchFamily="18" charset="0"/>
              </a:rPr>
              <a:t>s riesgo debido a peque</a:t>
            </a:r>
            <a:r>
              <a:rPr lang="en-US" b="1" smtClean="0">
                <a:solidFill>
                  <a:srgbClr val="000000"/>
                </a:solidFill>
                <a:latin typeface="Times New Roman" pitchFamily="18" charset="0"/>
                <a:cs typeface="Times New Roman" pitchFamily="18" charset="0"/>
                <a:sym typeface="Times New Roman" pitchFamily="18" charset="0"/>
              </a:rPr>
              <a:t>ñ</a:t>
            </a:r>
            <a:r>
              <a:rPr lang="en-US" b="1" smtClean="0">
                <a:solidFill>
                  <a:srgbClr val="000000"/>
                </a:solidFill>
                <a:latin typeface="Arial" charset="0"/>
                <a:cs typeface="Times New Roman" pitchFamily="18" charset="0"/>
                <a:sym typeface="Times New Roman" pitchFamily="18" charset="0"/>
              </a:rPr>
              <a:t>as cantidades de plomo.</a:t>
            </a:r>
          </a:p>
          <a:p>
            <a:pPr marL="228600" lvl="1"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Los ni</a:t>
            </a:r>
            <a:r>
              <a:rPr lang="en-US" sz="900" smtClean="0">
                <a:solidFill>
                  <a:srgbClr val="000000"/>
                </a:solidFill>
                <a:latin typeface="Times New Roman" pitchFamily="18" charset="0"/>
                <a:cs typeface="Times New Roman" pitchFamily="18" charset="0"/>
                <a:sym typeface="Times New Roman" pitchFamily="18" charset="0"/>
              </a:rPr>
              <a:t>ñ</a:t>
            </a:r>
            <a:r>
              <a:rPr lang="en-US" sz="900" smtClean="0">
                <a:solidFill>
                  <a:srgbClr val="000000"/>
                </a:solidFill>
                <a:latin typeface="Arial" charset="0"/>
                <a:cs typeface="Times New Roman" pitchFamily="18" charset="0"/>
                <a:sym typeface="Times New Roman" pitchFamily="18" charset="0"/>
              </a:rPr>
              <a:t>os </a:t>
            </a:r>
            <a:r>
              <a:rPr lang="es-ES_tradnl" sz="900" smtClean="0">
                <a:solidFill>
                  <a:srgbClr val="000000"/>
                </a:solidFill>
                <a:latin typeface="Arial" charset="0"/>
                <a:cs typeface="Times New Roman" pitchFamily="18" charset="0"/>
                <a:sym typeface="Times New Roman" pitchFamily="18" charset="0"/>
              </a:rPr>
              <a:t>corren </a:t>
            </a:r>
            <a:r>
              <a:rPr lang="en-US" sz="900" smtClean="0">
                <a:solidFill>
                  <a:srgbClr val="000000"/>
                </a:solidFill>
                <a:latin typeface="Arial" charset="0"/>
                <a:cs typeface="Times New Roman" pitchFamily="18" charset="0"/>
                <a:sym typeface="Times New Roman" pitchFamily="18" charset="0"/>
              </a:rPr>
              <a:t>mayor riesgo que los adultos, debido a que sus cuerpos est</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latin typeface="Arial" charset="0"/>
                <a:cs typeface="Times New Roman" pitchFamily="18" charset="0"/>
                <a:sym typeface="Times New Roman" pitchFamily="18" charset="0"/>
              </a:rPr>
              <a:t>n </a:t>
            </a:r>
            <a:r>
              <a:rPr lang="es-ES_tradnl" sz="900" smtClean="0">
                <a:solidFill>
                  <a:srgbClr val="000000"/>
                </a:solidFill>
                <a:latin typeface="Arial" charset="0"/>
                <a:cs typeface="Times New Roman" pitchFamily="18" charset="0"/>
                <a:sym typeface="Times New Roman" pitchFamily="18" charset="0"/>
              </a:rPr>
              <a:t>en </a:t>
            </a:r>
            <a:r>
              <a:rPr lang="en-US" sz="900" smtClean="0">
                <a:solidFill>
                  <a:srgbClr val="000000"/>
                </a:solidFill>
                <a:latin typeface="Arial" charset="0"/>
                <a:cs typeface="Times New Roman" pitchFamily="18" charset="0"/>
                <a:sym typeface="Times New Roman" pitchFamily="18" charset="0"/>
              </a:rPr>
              <a:t>desarrollo. Durante las actividades de juego normales y frecuentes, o cuando se llevan las manos a la boca, los ni</a:t>
            </a:r>
            <a:r>
              <a:rPr lang="en-US" sz="900" smtClean="0">
                <a:solidFill>
                  <a:srgbClr val="000000"/>
                </a:solidFill>
                <a:latin typeface="Times New Roman" pitchFamily="18" charset="0"/>
                <a:cs typeface="Times New Roman" pitchFamily="18" charset="0"/>
                <a:sym typeface="Times New Roman" pitchFamily="18" charset="0"/>
              </a:rPr>
              <a:t>ñ</a:t>
            </a:r>
            <a:r>
              <a:rPr lang="en-US" sz="900" smtClean="0">
                <a:solidFill>
                  <a:srgbClr val="000000"/>
                </a:solidFill>
                <a:latin typeface="Arial" charset="0"/>
                <a:cs typeface="Times New Roman" pitchFamily="18" charset="0"/>
                <a:sym typeface="Times New Roman" pitchFamily="18" charset="0"/>
              </a:rPr>
              <a:t>os pueden </a:t>
            </a:r>
            <a:r>
              <a:rPr lang="es-ES_tradnl" sz="900" smtClean="0">
                <a:solidFill>
                  <a:srgbClr val="000000"/>
                </a:solidFill>
                <a:latin typeface="Arial" charset="0"/>
                <a:cs typeface="Times New Roman" pitchFamily="18" charset="0"/>
                <a:sym typeface="Times New Roman" pitchFamily="18" charset="0"/>
              </a:rPr>
              <a:t>ingerir</a:t>
            </a:r>
            <a:r>
              <a:rPr lang="en-US" sz="900" smtClean="0">
                <a:solidFill>
                  <a:srgbClr val="000000"/>
                </a:solidFill>
                <a:latin typeface="Arial" charset="0"/>
                <a:cs typeface="Times New Roman" pitchFamily="18" charset="0"/>
                <a:sym typeface="Times New Roman" pitchFamily="18" charset="0"/>
              </a:rPr>
              <a:t> o inhalar polvo de </a:t>
            </a:r>
            <a:r>
              <a:rPr lang="es-ES_tradnl" sz="900" smtClean="0">
                <a:solidFill>
                  <a:srgbClr val="000000"/>
                </a:solidFill>
                <a:latin typeface="Arial" charset="0"/>
                <a:cs typeface="Times New Roman" pitchFamily="18" charset="0"/>
                <a:sym typeface="Times New Roman" pitchFamily="18" charset="0"/>
              </a:rPr>
              <a:t>las</a:t>
            </a:r>
            <a:r>
              <a:rPr lang="en-US" sz="900" smtClean="0">
                <a:solidFill>
                  <a:srgbClr val="000000"/>
                </a:solidFill>
                <a:latin typeface="Arial" charset="0"/>
                <a:cs typeface="Times New Roman" pitchFamily="18" charset="0"/>
                <a:sym typeface="Times New Roman" pitchFamily="18" charset="0"/>
              </a:rPr>
              <a:t> manos, juguetes, alimentos u otros objetos. </a:t>
            </a:r>
          </a:p>
          <a:p>
            <a:pPr marL="228600" lvl="1"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En los ni</a:t>
            </a:r>
            <a:r>
              <a:rPr lang="en-US" sz="900" smtClean="0">
                <a:solidFill>
                  <a:srgbClr val="000000"/>
                </a:solidFill>
                <a:latin typeface="Times New Roman" pitchFamily="18" charset="0"/>
                <a:cs typeface="Times New Roman" pitchFamily="18" charset="0"/>
                <a:sym typeface="Times New Roman" pitchFamily="18" charset="0"/>
              </a:rPr>
              <a:t>ñ</a:t>
            </a:r>
            <a:r>
              <a:rPr lang="en-US" sz="900" smtClean="0">
                <a:solidFill>
                  <a:srgbClr val="000000"/>
                </a:solidFill>
                <a:latin typeface="Arial" charset="0"/>
                <a:cs typeface="Times New Roman" pitchFamily="18" charset="0"/>
                <a:sym typeface="Times New Roman" pitchFamily="18" charset="0"/>
              </a:rPr>
              <a:t>os, el plomo puede provocar:</a:t>
            </a:r>
          </a:p>
          <a:p>
            <a:pPr marL="457200" lvl="2"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Da</a:t>
            </a:r>
            <a:r>
              <a:rPr lang="en-US" sz="900" smtClean="0">
                <a:solidFill>
                  <a:srgbClr val="000000"/>
                </a:solidFill>
                <a:latin typeface="Times New Roman" pitchFamily="18" charset="0"/>
                <a:cs typeface="Times New Roman" pitchFamily="18" charset="0"/>
                <a:sym typeface="Times New Roman" pitchFamily="18" charset="0"/>
              </a:rPr>
              <a:t>ñ</a:t>
            </a:r>
            <a:r>
              <a:rPr lang="en-US" sz="900" smtClean="0">
                <a:solidFill>
                  <a:srgbClr val="000000"/>
                </a:solidFill>
                <a:latin typeface="Arial" charset="0"/>
                <a:cs typeface="Times New Roman" pitchFamily="18" charset="0"/>
                <a:sym typeface="Times New Roman" pitchFamily="18" charset="0"/>
              </a:rPr>
              <a:t>os </a:t>
            </a:r>
            <a:r>
              <a:rPr lang="es-ES_tradnl" sz="900" smtClean="0">
                <a:solidFill>
                  <a:srgbClr val="000000"/>
                </a:solidFill>
                <a:latin typeface="Arial" charset="0"/>
                <a:cs typeface="Times New Roman" pitchFamily="18" charset="0"/>
                <a:sym typeface="Times New Roman" pitchFamily="18" charset="0"/>
              </a:rPr>
              <a:t>en el </a:t>
            </a:r>
            <a:r>
              <a:rPr lang="en-US" sz="900" smtClean="0">
                <a:solidFill>
                  <a:srgbClr val="000000"/>
                </a:solidFill>
                <a:latin typeface="Arial" charset="0"/>
                <a:cs typeface="Times New Roman" pitchFamily="18" charset="0"/>
                <a:sym typeface="Times New Roman" pitchFamily="18" charset="0"/>
              </a:rPr>
              <a:t>sistema nervioso y </a:t>
            </a:r>
            <a:r>
              <a:rPr lang="es-ES_tradnl" sz="900" smtClean="0">
                <a:solidFill>
                  <a:srgbClr val="000000"/>
                </a:solidFill>
                <a:latin typeface="Arial" charset="0"/>
                <a:cs typeface="Times New Roman" pitchFamily="18" charset="0"/>
                <a:sym typeface="Times New Roman" pitchFamily="18" charset="0"/>
              </a:rPr>
              <a:t>en los ri</a:t>
            </a:r>
            <a:r>
              <a:rPr lang="es-ES_tradnl" sz="900" smtClean="0">
                <a:solidFill>
                  <a:srgbClr val="000000"/>
                </a:solidFill>
                <a:latin typeface="Times New Roman" pitchFamily="18" charset="0"/>
                <a:cs typeface="Times New Roman" pitchFamily="18" charset="0"/>
                <a:sym typeface="Times New Roman" pitchFamily="18" charset="0"/>
              </a:rPr>
              <a:t>ñ</a:t>
            </a:r>
            <a:r>
              <a:rPr lang="es-ES_tradnl" sz="900" smtClean="0">
                <a:solidFill>
                  <a:srgbClr val="000000"/>
                </a:solidFill>
                <a:latin typeface="Arial" charset="0"/>
                <a:cs typeface="Times New Roman" pitchFamily="18" charset="0"/>
                <a:sym typeface="Times New Roman" pitchFamily="18" charset="0"/>
              </a:rPr>
              <a:t>ones</a:t>
            </a:r>
            <a:r>
              <a:rPr lang="en-US" sz="900" smtClean="0">
                <a:solidFill>
                  <a:srgbClr val="000000"/>
                </a:solidFill>
                <a:latin typeface="Arial" charset="0"/>
                <a:cs typeface="Times New Roman" pitchFamily="18" charset="0"/>
                <a:sym typeface="Times New Roman" pitchFamily="18" charset="0"/>
              </a:rPr>
              <a:t>. </a:t>
            </a:r>
          </a:p>
          <a:p>
            <a:pPr marL="457200" lvl="2"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Disminuci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latin typeface="Arial" charset="0"/>
                <a:cs typeface="Times New Roman" pitchFamily="18" charset="0"/>
                <a:sym typeface="Times New Roman" pitchFamily="18" charset="0"/>
              </a:rPr>
              <a:t>n de la inteligencia, trastorno por d</a:t>
            </a:r>
            <a:r>
              <a:rPr lang="en-US" sz="900" smtClean="0">
                <a:solidFill>
                  <a:srgbClr val="000000"/>
                </a:solidFill>
                <a:latin typeface="Times New Roman" pitchFamily="18" charset="0"/>
                <a:cs typeface="Times New Roman" pitchFamily="18" charset="0"/>
                <a:sym typeface="Times New Roman" pitchFamily="18" charset="0"/>
              </a:rPr>
              <a:t>é</a:t>
            </a:r>
            <a:r>
              <a:rPr lang="en-US" sz="900" smtClean="0">
                <a:solidFill>
                  <a:srgbClr val="000000"/>
                </a:solidFill>
                <a:latin typeface="Arial" charset="0"/>
                <a:cs typeface="Times New Roman" pitchFamily="18" charset="0"/>
                <a:sym typeface="Times New Roman" pitchFamily="18" charset="0"/>
              </a:rPr>
              <a:t>ficit </a:t>
            </a:r>
            <a:r>
              <a:rPr lang="es-ES_tradnl" sz="900" smtClean="0">
                <a:solidFill>
                  <a:srgbClr val="000000"/>
                </a:solidFill>
                <a:latin typeface="Arial" charset="0"/>
                <a:cs typeface="Times New Roman" pitchFamily="18" charset="0"/>
                <a:sym typeface="Times New Roman" pitchFamily="18" charset="0"/>
              </a:rPr>
              <a:t>de </a:t>
            </a:r>
            <a:r>
              <a:rPr lang="en-US" sz="900" smtClean="0">
                <a:solidFill>
                  <a:srgbClr val="000000"/>
                </a:solidFill>
                <a:latin typeface="Arial" charset="0"/>
                <a:cs typeface="Times New Roman" pitchFamily="18" charset="0"/>
                <a:sym typeface="Times New Roman" pitchFamily="18" charset="0"/>
              </a:rPr>
              <a:t>atenci</a:t>
            </a:r>
            <a:r>
              <a:rPr lang="es-ES_tradnl" sz="900" smtClean="0">
                <a:solidFill>
                  <a:srgbClr val="000000"/>
                </a:solidFill>
                <a:latin typeface="Times New Roman" pitchFamily="18" charset="0"/>
                <a:cs typeface="Times New Roman" pitchFamily="18" charset="0"/>
                <a:sym typeface="Times New Roman" pitchFamily="18" charset="0"/>
              </a:rPr>
              <a:t>ó</a:t>
            </a:r>
            <a:r>
              <a:rPr lang="es-ES_tradnl" sz="900" smtClean="0">
                <a:solidFill>
                  <a:srgbClr val="000000"/>
                </a:solidFill>
                <a:latin typeface="Arial" charset="0"/>
                <a:cs typeface="Times New Roman" pitchFamily="18" charset="0"/>
                <a:sym typeface="Times New Roman" pitchFamily="18" charset="0"/>
              </a:rPr>
              <a:t>n</a:t>
            </a:r>
            <a:r>
              <a:rPr lang="en-US" sz="900" smtClean="0">
                <a:solidFill>
                  <a:srgbClr val="000000"/>
                </a:solidFill>
                <a:latin typeface="Arial" charset="0"/>
                <a:cs typeface="Times New Roman" pitchFamily="18" charset="0"/>
                <a:sym typeface="Times New Roman" pitchFamily="18" charset="0"/>
              </a:rPr>
              <a:t> y discapacidades del aprendizaje.</a:t>
            </a:r>
          </a:p>
          <a:p>
            <a:pPr marL="457200" lvl="2"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Problemas de habla,  lenguaje y comportamiento.</a:t>
            </a:r>
          </a:p>
          <a:p>
            <a:pPr marL="228600" lvl="1" indent="-114300">
              <a:spcBef>
                <a:spcPct val="10000"/>
              </a:spcBef>
            </a:pPr>
            <a:endParaRPr lang="en-US" sz="900" smtClean="0">
              <a:solidFill>
                <a:srgbClr val="000000"/>
              </a:solidFill>
              <a:latin typeface="Arial" charset="0"/>
              <a:cs typeface="Times New Roman" pitchFamily="18" charset="0"/>
              <a:sym typeface="Times New Roman" pitchFamily="18" charset="0"/>
            </a:endParaRPr>
          </a:p>
          <a:p>
            <a:pPr>
              <a:spcBef>
                <a:spcPct val="10000"/>
              </a:spcBef>
            </a:pPr>
            <a:r>
              <a:rPr lang="en-US" b="1" smtClean="0">
                <a:solidFill>
                  <a:srgbClr val="000000"/>
                </a:solidFill>
                <a:latin typeface="Arial" charset="0"/>
                <a:cs typeface="Times New Roman" pitchFamily="18" charset="0"/>
                <a:sym typeface="Times New Roman" pitchFamily="18" charset="0"/>
              </a:rPr>
              <a:t>Entre los adultos, </a:t>
            </a:r>
            <a:r>
              <a:rPr lang="es-ES_tradnl" b="1" smtClean="0">
                <a:solidFill>
                  <a:srgbClr val="000000"/>
                </a:solidFill>
                <a:latin typeface="Arial" charset="0"/>
                <a:cs typeface="Times New Roman" pitchFamily="18" charset="0"/>
                <a:sym typeface="Times New Roman" pitchFamily="18" charset="0"/>
              </a:rPr>
              <a:t>especialmente </a:t>
            </a:r>
            <a:r>
              <a:rPr lang="en-US" b="1" smtClean="0">
                <a:solidFill>
                  <a:srgbClr val="000000"/>
                </a:solidFill>
                <a:latin typeface="Arial" charset="0"/>
                <a:cs typeface="Times New Roman" pitchFamily="18" charset="0"/>
                <a:sym typeface="Times New Roman" pitchFamily="18" charset="0"/>
              </a:rPr>
              <a:t>las mujeres embarazadas </a:t>
            </a:r>
            <a:r>
              <a:rPr lang="es-ES_tradnl" b="1" smtClean="0">
                <a:solidFill>
                  <a:srgbClr val="000000"/>
                </a:solidFill>
                <a:latin typeface="Arial" charset="0"/>
                <a:cs typeface="Times New Roman" pitchFamily="18" charset="0"/>
                <a:sym typeface="Times New Roman" pitchFamily="18" charset="0"/>
              </a:rPr>
              <a:t>corren </a:t>
            </a:r>
            <a:r>
              <a:rPr lang="en-US" b="1" smtClean="0">
                <a:solidFill>
                  <a:srgbClr val="000000"/>
                </a:solidFill>
                <a:latin typeface="Arial" charset="0"/>
                <a:cs typeface="Times New Roman" pitchFamily="18" charset="0"/>
                <a:sym typeface="Times New Roman" pitchFamily="18" charset="0"/>
              </a:rPr>
              <a:t> riesgo debido a la exposici</a:t>
            </a:r>
            <a:r>
              <a:rPr lang="en-US" b="1" smtClean="0">
                <a:solidFill>
                  <a:srgbClr val="000000"/>
                </a:solidFill>
                <a:latin typeface="Times New Roman" pitchFamily="18" charset="0"/>
                <a:cs typeface="Times New Roman" pitchFamily="18" charset="0"/>
                <a:sym typeface="Times New Roman" pitchFamily="18" charset="0"/>
              </a:rPr>
              <a:t>ó</a:t>
            </a:r>
            <a:r>
              <a:rPr lang="en-US" b="1" smtClean="0">
                <a:solidFill>
                  <a:srgbClr val="000000"/>
                </a:solidFill>
                <a:latin typeface="Arial" charset="0"/>
                <a:cs typeface="Times New Roman" pitchFamily="18" charset="0"/>
                <a:sym typeface="Times New Roman" pitchFamily="18" charset="0"/>
              </a:rPr>
              <a:t>n a</a:t>
            </a:r>
            <a:r>
              <a:rPr lang="es-ES_tradnl" b="1" smtClean="0">
                <a:solidFill>
                  <a:srgbClr val="000000"/>
                </a:solidFill>
                <a:latin typeface="Arial" charset="0"/>
                <a:cs typeface="Times New Roman" pitchFamily="18" charset="0"/>
                <a:sym typeface="Times New Roman" pitchFamily="18" charset="0"/>
              </a:rPr>
              <a:t>l</a:t>
            </a:r>
            <a:r>
              <a:rPr lang="en-US" b="1" smtClean="0">
                <a:solidFill>
                  <a:srgbClr val="000000"/>
                </a:solidFill>
                <a:latin typeface="Arial" charset="0"/>
                <a:cs typeface="Times New Roman" pitchFamily="18" charset="0"/>
                <a:sym typeface="Times New Roman" pitchFamily="18" charset="0"/>
              </a:rPr>
              <a:t> plomo.</a:t>
            </a:r>
          </a:p>
          <a:p>
            <a:pPr marL="228600" lvl="1"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El plomo pasa de la madre al feto y puede </a:t>
            </a:r>
            <a:r>
              <a:rPr lang="es-ES_tradnl" sz="900" smtClean="0">
                <a:solidFill>
                  <a:srgbClr val="000000"/>
                </a:solidFill>
                <a:latin typeface="Arial" charset="0"/>
                <a:cs typeface="Times New Roman" pitchFamily="18" charset="0"/>
                <a:sym typeface="Times New Roman" pitchFamily="18" charset="0"/>
              </a:rPr>
              <a:t>causar</a:t>
            </a:r>
            <a:r>
              <a:rPr lang="en-US" sz="900" smtClean="0">
                <a:solidFill>
                  <a:srgbClr val="000000"/>
                </a:solidFill>
                <a:latin typeface="Arial" charset="0"/>
                <a:cs typeface="Times New Roman" pitchFamily="18" charset="0"/>
                <a:sym typeface="Times New Roman" pitchFamily="18" charset="0"/>
              </a:rPr>
              <a:t>:</a:t>
            </a:r>
          </a:p>
          <a:p>
            <a:pPr marL="457200" lvl="2"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Abortos espont</a:t>
            </a:r>
            <a:r>
              <a:rPr lang="en-US" sz="900" smtClean="0">
                <a:solidFill>
                  <a:srgbClr val="000000"/>
                </a:solidFill>
                <a:latin typeface="Times New Roman" pitchFamily="18" charset="0"/>
                <a:cs typeface="Times New Roman" pitchFamily="18" charset="0"/>
                <a:sym typeface="Times New Roman" pitchFamily="18" charset="0"/>
              </a:rPr>
              <a:t>á</a:t>
            </a:r>
            <a:r>
              <a:rPr lang="en-US" sz="900" smtClean="0">
                <a:solidFill>
                  <a:srgbClr val="000000"/>
                </a:solidFill>
                <a:latin typeface="Arial" charset="0"/>
                <a:cs typeface="Times New Roman" pitchFamily="18" charset="0"/>
                <a:sym typeface="Times New Roman" pitchFamily="18" charset="0"/>
              </a:rPr>
              <a:t>neos</a:t>
            </a:r>
          </a:p>
          <a:p>
            <a:pPr marL="457200" lvl="2"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Nacimientos prematuros</a:t>
            </a:r>
          </a:p>
          <a:p>
            <a:pPr marL="457200" lvl="2"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Da</a:t>
            </a:r>
            <a:r>
              <a:rPr lang="en-US" sz="900" smtClean="0">
                <a:solidFill>
                  <a:srgbClr val="000000"/>
                </a:solidFill>
                <a:latin typeface="Times New Roman" pitchFamily="18" charset="0"/>
                <a:cs typeface="Times New Roman" pitchFamily="18" charset="0"/>
                <a:sym typeface="Times New Roman" pitchFamily="18" charset="0"/>
              </a:rPr>
              <a:t>ñ</a:t>
            </a:r>
            <a:r>
              <a:rPr lang="en-US" sz="900" smtClean="0">
                <a:solidFill>
                  <a:srgbClr val="000000"/>
                </a:solidFill>
                <a:latin typeface="Arial" charset="0"/>
                <a:cs typeface="Times New Roman" pitchFamily="18" charset="0"/>
                <a:sym typeface="Times New Roman" pitchFamily="18" charset="0"/>
              </a:rPr>
              <a:t>o</a:t>
            </a:r>
            <a:r>
              <a:rPr lang="es-ES_tradnl" sz="900" smtClean="0">
                <a:solidFill>
                  <a:srgbClr val="000000"/>
                </a:solidFill>
                <a:latin typeface="Arial" charset="0"/>
                <a:cs typeface="Times New Roman" pitchFamily="18" charset="0"/>
                <a:sym typeface="Times New Roman" pitchFamily="18" charset="0"/>
              </a:rPr>
              <a:t>s</a:t>
            </a:r>
            <a:r>
              <a:rPr lang="en-US" sz="900" smtClean="0">
                <a:solidFill>
                  <a:srgbClr val="000000"/>
                </a:solidFill>
                <a:latin typeface="Arial" charset="0"/>
                <a:cs typeface="Times New Roman" pitchFamily="18" charset="0"/>
                <a:sym typeface="Times New Roman" pitchFamily="18" charset="0"/>
              </a:rPr>
              <a:t> </a:t>
            </a:r>
            <a:r>
              <a:rPr lang="es-ES_tradnl" sz="900" smtClean="0">
                <a:solidFill>
                  <a:srgbClr val="000000"/>
                </a:solidFill>
                <a:latin typeface="Arial" charset="0"/>
                <a:cs typeface="Times New Roman" pitchFamily="18" charset="0"/>
                <a:sym typeface="Times New Roman" pitchFamily="18" charset="0"/>
              </a:rPr>
              <a:t>en el </a:t>
            </a:r>
            <a:r>
              <a:rPr lang="en-US" sz="900" smtClean="0">
                <a:solidFill>
                  <a:srgbClr val="000000"/>
                </a:solidFill>
                <a:latin typeface="Arial" charset="0"/>
                <a:cs typeface="Times New Roman" pitchFamily="18" charset="0"/>
                <a:sym typeface="Times New Roman" pitchFamily="18" charset="0"/>
              </a:rPr>
              <a:t>cerebr</a:t>
            </a:r>
            <a:r>
              <a:rPr lang="es-ES_tradnl" sz="900" smtClean="0">
                <a:solidFill>
                  <a:srgbClr val="000000"/>
                </a:solidFill>
                <a:latin typeface="Arial" charset="0"/>
                <a:cs typeface="Times New Roman" pitchFamily="18" charset="0"/>
                <a:sym typeface="Times New Roman" pitchFamily="18" charset="0"/>
              </a:rPr>
              <a:t>o</a:t>
            </a:r>
            <a:endParaRPr lang="en-US" sz="900" smtClean="0">
              <a:solidFill>
                <a:srgbClr val="000000"/>
              </a:solidFill>
              <a:latin typeface="Arial" charset="0"/>
              <a:cs typeface="Times New Roman" pitchFamily="18" charset="0"/>
              <a:sym typeface="Times New Roman" pitchFamily="18" charset="0"/>
            </a:endParaRPr>
          </a:p>
          <a:p>
            <a:pPr marL="457200" lvl="2"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Bajo peso al nacer</a:t>
            </a:r>
          </a:p>
          <a:p>
            <a:pPr marL="457200" lvl="2" indent="-114300">
              <a:spcBef>
                <a:spcPct val="10000"/>
              </a:spcBef>
            </a:pPr>
            <a:endParaRPr lang="en-US" sz="900" b="1" smtClean="0">
              <a:solidFill>
                <a:srgbClr val="000000"/>
              </a:solidFill>
              <a:latin typeface="Arial" charset="0"/>
              <a:cs typeface="Times New Roman" pitchFamily="18" charset="0"/>
              <a:sym typeface="Times New Roman" pitchFamily="18" charset="0"/>
            </a:endParaRPr>
          </a:p>
          <a:p>
            <a:pPr>
              <a:spcBef>
                <a:spcPct val="10000"/>
              </a:spcBef>
            </a:pPr>
            <a:r>
              <a:rPr lang="en-US" b="1" smtClean="0">
                <a:solidFill>
                  <a:srgbClr val="000000"/>
                </a:solidFill>
                <a:latin typeface="Arial" charset="0"/>
                <a:cs typeface="Times New Roman" pitchFamily="18" charset="0"/>
                <a:sym typeface="Times New Roman" pitchFamily="18" charset="0"/>
              </a:rPr>
              <a:t>Entre los efectos del plomo en la salud de </a:t>
            </a:r>
            <a:r>
              <a:rPr lang="es-ES_tradnl" b="1" smtClean="0">
                <a:solidFill>
                  <a:srgbClr val="000000"/>
                </a:solidFill>
                <a:latin typeface="Arial" charset="0"/>
                <a:cs typeface="Times New Roman" pitchFamily="18" charset="0"/>
                <a:sym typeface="Times New Roman" pitchFamily="18" charset="0"/>
              </a:rPr>
              <a:t>los </a:t>
            </a:r>
            <a:r>
              <a:rPr lang="en-US" b="1" smtClean="0">
                <a:solidFill>
                  <a:srgbClr val="000000"/>
                </a:solidFill>
                <a:latin typeface="Arial" charset="0"/>
                <a:cs typeface="Times New Roman" pitchFamily="18" charset="0"/>
                <a:sym typeface="Times New Roman" pitchFamily="18" charset="0"/>
              </a:rPr>
              <a:t>adultos se incluye:</a:t>
            </a:r>
          </a:p>
          <a:p>
            <a:pPr marL="228600" lvl="1"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Hipertensi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latin typeface="Arial" charset="0"/>
                <a:cs typeface="Times New Roman" pitchFamily="18" charset="0"/>
                <a:sym typeface="Times New Roman" pitchFamily="18" charset="0"/>
              </a:rPr>
              <a:t>n.</a:t>
            </a:r>
          </a:p>
          <a:p>
            <a:pPr marL="228600" lvl="1"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Problemas de fertilidad en hombres y mujeres.</a:t>
            </a:r>
          </a:p>
          <a:p>
            <a:pPr marL="228600" lvl="1"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Problemas digestivos.				</a:t>
            </a:r>
          </a:p>
          <a:p>
            <a:pPr marL="228600" lvl="1"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Trastornos nerviosos.</a:t>
            </a:r>
          </a:p>
          <a:p>
            <a:pPr marL="228600" lvl="1"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Problemas de la memoria y la concentraci</a:t>
            </a:r>
            <a:r>
              <a:rPr lang="en-US" sz="900" smtClean="0">
                <a:solidFill>
                  <a:srgbClr val="000000"/>
                </a:solidFill>
                <a:latin typeface="Times New Roman" pitchFamily="18" charset="0"/>
                <a:cs typeface="Times New Roman" pitchFamily="18" charset="0"/>
                <a:sym typeface="Times New Roman" pitchFamily="18" charset="0"/>
              </a:rPr>
              <a:t>ó</a:t>
            </a:r>
            <a:r>
              <a:rPr lang="en-US" sz="900" smtClean="0">
                <a:solidFill>
                  <a:srgbClr val="000000"/>
                </a:solidFill>
                <a:latin typeface="Arial" charset="0"/>
                <a:cs typeface="Times New Roman" pitchFamily="18" charset="0"/>
                <a:sym typeface="Times New Roman" pitchFamily="18" charset="0"/>
              </a:rPr>
              <a:t>n.</a:t>
            </a:r>
          </a:p>
          <a:p>
            <a:pPr marL="228600" lvl="1"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Trastornos sexuales.</a:t>
            </a:r>
          </a:p>
          <a:p>
            <a:pPr marL="228600" lvl="1"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Dolores musculares o de articulaciones.</a:t>
            </a:r>
          </a:p>
        </p:txBody>
      </p:sp>
    </p:spTree>
    <p:extLst>
      <p:ext uri="{BB962C8B-B14F-4D97-AF65-F5344CB8AC3E}">
        <p14:creationId xmlns:p14="http://schemas.microsoft.com/office/powerpoint/2010/main" val="42810849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xfrm>
            <a:off x="0" y="0"/>
            <a:ext cx="7010400" cy="609600"/>
          </a:xfrm>
          <a:noFill/>
        </p:spPr>
        <p:txBody>
          <a:bodyPr/>
          <a:lstStyle/>
          <a:p>
            <a:endParaRPr lang="en-US" smtClean="0"/>
          </a:p>
          <a:p>
            <a:r>
              <a:rPr lang="es-ES_tradnl" smtClean="0"/>
              <a:t>Prácticas seguras para trabajar con el plomo</a:t>
            </a:r>
            <a:r>
              <a:rPr lang="en-US" smtClean="0"/>
              <a:t> en labores de renovación, reparación y pintura</a:t>
            </a:r>
          </a:p>
        </p:txBody>
      </p:sp>
      <p:sp>
        <p:nvSpPr>
          <p:cNvPr id="13315" name="Rectangle 8"/>
          <p:cNvSpPr>
            <a:spLocks noGrp="1" noChangeArrowheads="1"/>
          </p:cNvSpPr>
          <p:nvPr>
            <p:ph type="dt" sz="quarter" idx="1"/>
          </p:nvPr>
        </p:nvSpPr>
        <p:spPr>
          <a:xfrm>
            <a:off x="2819400" y="8534400"/>
            <a:ext cx="1533525" cy="442913"/>
          </a:xfrm>
          <a:noFill/>
        </p:spPr>
        <p:txBody>
          <a:bodyPr/>
          <a:lstStyle/>
          <a:p>
            <a:r>
              <a:rPr lang="en-US" smtClean="0"/>
              <a:t>Octubre de 2011</a:t>
            </a:r>
          </a:p>
        </p:txBody>
      </p:sp>
      <p:sp>
        <p:nvSpPr>
          <p:cNvPr id="13316" name="Rectangle 2"/>
          <p:cNvSpPr>
            <a:spLocks noGrp="1" noRot="1" noChangeAspect="1" noChangeArrowheads="1" noTextEdit="1"/>
          </p:cNvSpPr>
          <p:nvPr>
            <p:ph type="sldImg"/>
          </p:nvPr>
        </p:nvSpPr>
        <p:spPr>
          <a:xfrm>
            <a:off x="1143000" y="685800"/>
            <a:ext cx="4648200" cy="3486150"/>
          </a:xfrm>
          <a:ln/>
        </p:spPr>
      </p:sp>
      <p:sp>
        <p:nvSpPr>
          <p:cNvPr id="13317" name="Rectangle 3"/>
          <p:cNvSpPr>
            <a:spLocks noGrp="1" noChangeArrowheads="1"/>
          </p:cNvSpPr>
          <p:nvPr>
            <p:ph type="body" idx="1"/>
          </p:nvPr>
        </p:nvSpPr>
        <p:spPr>
          <a:xfrm>
            <a:off x="838200" y="4267200"/>
            <a:ext cx="5476875" cy="4495800"/>
          </a:xfrm>
          <a:noFill/>
          <a:ln/>
        </p:spPr>
        <p:txBody>
          <a:bodyPr/>
          <a:lstStyle/>
          <a:p>
            <a:r>
              <a:rPr lang="en-US" sz="900" b="1" smtClean="0">
                <a:solidFill>
                  <a:srgbClr val="000000"/>
                </a:solidFill>
                <a:cs typeface="Arial" charset="0"/>
                <a:sym typeface="Times New Roman" pitchFamily="18" charset="0"/>
              </a:rPr>
              <a:t>La empresa certificada debe designar (por escrito) un renovador certificado para que sea responsable de cada trabajo de renovación en viviendas de interés o en instalaciones habitadas por niños.</a:t>
            </a:r>
            <a:r>
              <a:rPr lang="en-US" sz="900" smtClean="0">
                <a:solidFill>
                  <a:srgbClr val="000000"/>
                </a:solidFill>
                <a:cs typeface="Arial" charset="0"/>
                <a:sym typeface="Times New Roman" pitchFamily="18" charset="0"/>
              </a:rPr>
              <a:t> Ésta es la persona correcta para organizar y conservar los registros del lugar de trabajo durante el trabajo. En el lugar de trabajo, los registros se deben conservar en un lugar seguro, limpio y seco. Luego que finalice el proyecto, se pueden completar algunos registros con otros registros de la empresa, mientras que puede que otros se deban trasladar al siguiente lugar de trabajo.</a:t>
            </a:r>
          </a:p>
          <a:p>
            <a:r>
              <a:rPr lang="es-ES_tradnl" sz="900" b="1" smtClean="0">
                <a:solidFill>
                  <a:srgbClr val="000000"/>
                </a:solidFill>
                <a:cs typeface="Arial" charset="0"/>
                <a:sym typeface="Times New Roman" pitchFamily="18" charset="0"/>
              </a:rPr>
              <a:t>R</a:t>
            </a:r>
            <a:r>
              <a:rPr lang="en-US" sz="900" b="1" smtClean="0">
                <a:solidFill>
                  <a:srgbClr val="000000"/>
                </a:solidFill>
                <a:cs typeface="Arial" charset="0"/>
                <a:sym typeface="Times New Roman" pitchFamily="18" charset="0"/>
              </a:rPr>
              <a:t>egistros que se deben conservar en el lugar se incluyen:</a:t>
            </a:r>
          </a:p>
          <a:p>
            <a:pPr marL="460375" lvl="1" indent="-238125"/>
            <a:r>
              <a:rPr lang="en-US" sz="900" smtClean="0"/>
              <a:t>Copias de los certificados </a:t>
            </a:r>
            <a:r>
              <a:rPr lang="es-ES_tradnl" sz="900" smtClean="0"/>
              <a:t>inicial y más recientes de finalización del curso de los renovadores certificados.</a:t>
            </a:r>
            <a:endParaRPr lang="en-US" sz="900" smtClean="0">
              <a:solidFill>
                <a:srgbClr val="000000"/>
              </a:solidFill>
              <a:cs typeface="Arial" charset="0"/>
              <a:sym typeface="Times New Roman" pitchFamily="18" charset="0"/>
            </a:endParaRPr>
          </a:p>
          <a:p>
            <a:r>
              <a:rPr lang="es-ES_tradnl" sz="900" b="1" smtClean="0">
                <a:solidFill>
                  <a:srgbClr val="000000"/>
                </a:solidFill>
                <a:cs typeface="Arial" charset="0"/>
                <a:sym typeface="Times New Roman" pitchFamily="18" charset="0"/>
              </a:rPr>
              <a:t>R</a:t>
            </a:r>
            <a:r>
              <a:rPr lang="en-US" sz="900" b="1" smtClean="0">
                <a:solidFill>
                  <a:srgbClr val="000000"/>
                </a:solidFill>
                <a:cs typeface="Arial" charset="0"/>
                <a:sym typeface="Times New Roman" pitchFamily="18" charset="0"/>
              </a:rPr>
              <a:t>egistros que se deben conservar para documentar el trabajo:</a:t>
            </a:r>
          </a:p>
          <a:p>
            <a:pPr marL="460375" lvl="1" indent="-238125"/>
            <a:r>
              <a:rPr lang="en-US" sz="900" smtClean="0"/>
              <a:t>Copias de los certificados </a:t>
            </a:r>
            <a:r>
              <a:rPr lang="es-ES_tradnl" sz="900" smtClean="0"/>
              <a:t>inicial y más recientes de finalización del curso de los renovadores certificados.</a:t>
            </a:r>
            <a:endParaRPr lang="en-US" sz="900" smtClean="0">
              <a:solidFill>
                <a:srgbClr val="000000"/>
              </a:solidFill>
              <a:cs typeface="Arial" charset="0"/>
              <a:sym typeface="Times New Roman" pitchFamily="18" charset="0"/>
            </a:endParaRPr>
          </a:p>
          <a:p>
            <a:pPr marL="460375" lvl="1" indent="-238125"/>
            <a:r>
              <a:rPr lang="en-US" sz="900" smtClean="0">
                <a:solidFill>
                  <a:srgbClr val="000000"/>
                </a:solidFill>
                <a:cs typeface="Arial" charset="0"/>
                <a:sym typeface="Times New Roman" pitchFamily="18" charset="0"/>
              </a:rPr>
              <a:t>Documentación de capacitación para el trabajador no certificado.</a:t>
            </a:r>
          </a:p>
          <a:p>
            <a:pPr marL="460375" lvl="1" indent="-238125"/>
            <a:r>
              <a:rPr lang="en-US" sz="900" smtClean="0">
                <a:solidFill>
                  <a:srgbClr val="000000"/>
                </a:solidFill>
                <a:cs typeface="Arial" charset="0"/>
                <a:sym typeface="Times New Roman" pitchFamily="18" charset="0"/>
              </a:rPr>
              <a:t>Designación de un renovador certificado en el trabajo.</a:t>
            </a:r>
          </a:p>
          <a:p>
            <a:pPr marL="460375" lvl="1" indent="-238125"/>
            <a:r>
              <a:rPr lang="en-US" sz="900" smtClean="0">
                <a:solidFill>
                  <a:srgbClr val="000000"/>
                </a:solidFill>
                <a:cs typeface="Arial" charset="0"/>
                <a:sym typeface="Times New Roman" pitchFamily="18" charset="0"/>
              </a:rPr>
              <a:t>La información y los resultados de uso de los </a:t>
            </a:r>
            <a:r>
              <a:rPr lang="es-ES_tradnl" sz="900" smtClean="0">
                <a:solidFill>
                  <a:srgbClr val="000000"/>
                </a:solidFill>
                <a:cs typeface="Arial" charset="0"/>
                <a:sym typeface="Times New Roman" pitchFamily="18" charset="0"/>
              </a:rPr>
              <a:t>kits </a:t>
            </a:r>
            <a:r>
              <a:rPr lang="en-US" sz="900" smtClean="0">
                <a:solidFill>
                  <a:srgbClr val="000000"/>
                </a:solidFill>
                <a:cs typeface="Arial" charset="0"/>
                <a:sym typeface="Times New Roman" pitchFamily="18" charset="0"/>
              </a:rPr>
              <a:t>de pruebas reconoci</a:t>
            </a:r>
            <a:r>
              <a:rPr lang="es-ES_tradnl" sz="900" smtClean="0">
                <a:solidFill>
                  <a:srgbClr val="000000"/>
                </a:solidFill>
                <a:cs typeface="Arial" charset="0"/>
                <a:sym typeface="Times New Roman" pitchFamily="18" charset="0"/>
              </a:rPr>
              <a:t>dos por </a:t>
            </a:r>
            <a:r>
              <a:rPr lang="en-US" sz="900" smtClean="0">
                <a:solidFill>
                  <a:srgbClr val="000000"/>
                </a:solidFill>
                <a:cs typeface="Arial" charset="0"/>
                <a:sym typeface="Times New Roman" pitchFamily="18" charset="0"/>
              </a:rPr>
              <a:t>la EPA que proporcionó un renovador certificado, </a:t>
            </a:r>
            <a:r>
              <a:rPr lang="es-ES_tradnl" sz="900" smtClean="0">
                <a:solidFill>
                  <a:srgbClr val="000000"/>
                </a:solidFill>
                <a:cs typeface="Arial" charset="0"/>
                <a:sym typeface="Times New Roman" pitchFamily="18" charset="0"/>
              </a:rPr>
              <a:t>que </a:t>
            </a:r>
            <a:r>
              <a:rPr lang="en-US" sz="900" smtClean="0">
                <a:solidFill>
                  <a:srgbClr val="000000"/>
                </a:solidFill>
                <a:cs typeface="Arial" charset="0"/>
                <a:sym typeface="Times New Roman" pitchFamily="18" charset="0"/>
              </a:rPr>
              <a:t>actuó como representante de la empresa certificada en </a:t>
            </a:r>
            <a:r>
              <a:rPr lang="es-ES_tradnl" sz="900" smtClean="0">
                <a:solidFill>
                  <a:srgbClr val="000000"/>
                </a:solidFill>
                <a:cs typeface="Arial" charset="0"/>
                <a:sym typeface="Times New Roman" pitchFamily="18" charset="0"/>
              </a:rPr>
              <a:t>la obra </a:t>
            </a:r>
            <a:r>
              <a:rPr lang="en-US" sz="900" smtClean="0">
                <a:solidFill>
                  <a:srgbClr val="000000"/>
                </a:solidFill>
                <a:cs typeface="Arial" charset="0"/>
                <a:sym typeface="Times New Roman" pitchFamily="18" charset="0"/>
              </a:rPr>
              <a:t>y que realizó pruebas para encontrar la presencia de pintura a base de plomo en las superficies que se verán afectadas por la renovación.</a:t>
            </a:r>
          </a:p>
          <a:p>
            <a:pPr marL="460375" lvl="1" indent="-238125"/>
            <a:r>
              <a:rPr lang="en-US" sz="900" smtClean="0">
                <a:solidFill>
                  <a:srgbClr val="000000"/>
                </a:solidFill>
                <a:cs typeface="Arial" charset="0"/>
                <a:sym typeface="Times New Roman" pitchFamily="18" charset="0"/>
              </a:rPr>
              <a:t>Los informes de inspección de pintura a base de plomo que proporciona un inspector de plomo certificado o un evaluador de riesgos del plomo certificado, si corresponde.</a:t>
            </a:r>
          </a:p>
          <a:p>
            <a:pPr marL="460375" lvl="1" indent="-238125"/>
            <a:r>
              <a:rPr lang="en-US" sz="900" smtClean="0">
                <a:solidFill>
                  <a:srgbClr val="000000"/>
                </a:solidFill>
                <a:cs typeface="Arial" charset="0"/>
                <a:sym typeface="Times New Roman" pitchFamily="18" charset="0"/>
              </a:rPr>
              <a:t>Comprobante de educación del propietario u ocupante </a:t>
            </a:r>
            <a:r>
              <a:rPr lang="es-ES_tradnl" sz="900" smtClean="0">
                <a:solidFill>
                  <a:srgbClr val="000000"/>
                </a:solidFill>
                <a:cs typeface="Arial" charset="0"/>
                <a:sym typeface="Times New Roman" pitchFamily="18" charset="0"/>
              </a:rPr>
              <a:t>antes</a:t>
            </a:r>
            <a:r>
              <a:rPr lang="en-US" sz="900" smtClean="0">
                <a:solidFill>
                  <a:srgbClr val="000000"/>
                </a:solidFill>
                <a:cs typeface="Arial" charset="0"/>
                <a:sym typeface="Times New Roman" pitchFamily="18" charset="0"/>
              </a:rPr>
              <a:t> </a:t>
            </a:r>
            <a:r>
              <a:rPr lang="es-ES_tradnl" sz="900" smtClean="0">
                <a:solidFill>
                  <a:srgbClr val="000000"/>
                </a:solidFill>
                <a:cs typeface="Arial" charset="0"/>
                <a:sym typeface="Times New Roman" pitchFamily="18" charset="0"/>
              </a:rPr>
              <a:t>de </a:t>
            </a:r>
            <a:r>
              <a:rPr lang="en-US" sz="900" smtClean="0">
                <a:solidFill>
                  <a:srgbClr val="000000"/>
                </a:solidFill>
                <a:cs typeface="Arial" charset="0"/>
                <a:sym typeface="Times New Roman" pitchFamily="18" charset="0"/>
              </a:rPr>
              <a:t>la renovación</a:t>
            </a:r>
          </a:p>
          <a:p>
            <a:pPr marL="460375" lvl="1" indent="-238125"/>
            <a:r>
              <a:rPr lang="en-US" sz="900" smtClean="0">
                <a:solidFill>
                  <a:srgbClr val="000000"/>
                </a:solidFill>
                <a:cs typeface="Arial" charset="0"/>
                <a:sym typeface="Times New Roman" pitchFamily="18" charset="0"/>
              </a:rPr>
              <a:t>Cualquier otro documento firmado y con fecha del propietario o los residentes, sobre </a:t>
            </a:r>
            <a:r>
              <a:rPr lang="es-ES_tradnl" sz="900" smtClean="0">
                <a:solidFill>
                  <a:srgbClr val="000000"/>
                </a:solidFill>
                <a:cs typeface="Arial" charset="0"/>
                <a:sym typeface="Times New Roman" pitchFamily="18" charset="0"/>
              </a:rPr>
              <a:t>cómo llevar a cabo la </a:t>
            </a:r>
            <a:r>
              <a:rPr lang="en-US" sz="900" smtClean="0">
                <a:solidFill>
                  <a:srgbClr val="000000"/>
                </a:solidFill>
                <a:cs typeface="Arial" charset="0"/>
                <a:sym typeface="Times New Roman" pitchFamily="18" charset="0"/>
              </a:rPr>
              <a:t>renovación y los requisitos en la regla RRP de la EPA.</a:t>
            </a:r>
          </a:p>
          <a:p>
            <a:pPr marL="460375" lvl="1" indent="-238125"/>
            <a:r>
              <a:rPr lang="en-US" sz="900" smtClean="0">
                <a:solidFill>
                  <a:srgbClr val="000000"/>
                </a:solidFill>
                <a:cs typeface="Arial" charset="0"/>
                <a:sym typeface="Times New Roman" pitchFamily="18" charset="0"/>
              </a:rPr>
              <a:t>Todos los informes requer</a:t>
            </a:r>
            <a:r>
              <a:rPr lang="es-ES_tradnl" sz="900" smtClean="0">
                <a:solidFill>
                  <a:srgbClr val="000000"/>
                </a:solidFill>
                <a:cs typeface="Arial" charset="0"/>
                <a:sym typeface="Times New Roman" pitchFamily="18" charset="0"/>
              </a:rPr>
              <a:t>idos</a:t>
            </a:r>
            <a:r>
              <a:rPr lang="en-US" sz="900" smtClean="0">
                <a:solidFill>
                  <a:srgbClr val="000000"/>
                </a:solidFill>
                <a:cs typeface="Arial" charset="0"/>
                <a:sym typeface="Times New Roman" pitchFamily="18" charset="0"/>
              </a:rPr>
              <a:t> de la empresa certificada y </a:t>
            </a:r>
            <a:r>
              <a:rPr lang="es-ES_tradnl" sz="900" smtClean="0">
                <a:solidFill>
                  <a:srgbClr val="000000"/>
                </a:solidFill>
                <a:cs typeface="Arial" charset="0"/>
                <a:sym typeface="Times New Roman" pitchFamily="18" charset="0"/>
              </a:rPr>
              <a:t>d</a:t>
            </a:r>
            <a:r>
              <a:rPr lang="en-US" sz="900" smtClean="0">
                <a:solidFill>
                  <a:srgbClr val="000000"/>
                </a:solidFill>
                <a:cs typeface="Arial" charset="0"/>
                <a:sym typeface="Times New Roman" pitchFamily="18" charset="0"/>
              </a:rPr>
              <a:t>el renovador certificado </a:t>
            </a:r>
            <a:r>
              <a:rPr lang="es-ES_tradnl" sz="900" smtClean="0">
                <a:solidFill>
                  <a:srgbClr val="000000"/>
                </a:solidFill>
                <a:cs typeface="Arial" charset="0"/>
                <a:sym typeface="Times New Roman" pitchFamily="18" charset="0"/>
              </a:rPr>
              <a:t>según l</a:t>
            </a:r>
            <a:r>
              <a:rPr lang="en-US" sz="900" smtClean="0">
                <a:solidFill>
                  <a:srgbClr val="000000"/>
                </a:solidFill>
                <a:cs typeface="Arial" charset="0"/>
                <a:sym typeface="Times New Roman" pitchFamily="18" charset="0"/>
              </a:rPr>
              <a:t>a regla RRP de la EPA.</a:t>
            </a:r>
          </a:p>
        </p:txBody>
      </p:sp>
    </p:spTree>
    <p:extLst>
      <p:ext uri="{BB962C8B-B14F-4D97-AF65-F5344CB8AC3E}">
        <p14:creationId xmlns:p14="http://schemas.microsoft.com/office/powerpoint/2010/main" val="6426440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dt" sz="quarter" idx="1"/>
          </p:nvPr>
        </p:nvSpPr>
        <p:spPr>
          <a:xfrm>
            <a:off x="2819400" y="8534400"/>
            <a:ext cx="1533525" cy="442913"/>
          </a:xfrm>
          <a:noFill/>
        </p:spPr>
        <p:txBody>
          <a:bodyPr/>
          <a:lstStyle/>
          <a:p>
            <a:r>
              <a:rPr lang="en-US" smtClean="0"/>
              <a:t>Octubre de 2011</a:t>
            </a:r>
          </a:p>
          <a:p>
            <a:endParaRPr lang="en-US" smtClean="0"/>
          </a:p>
        </p:txBody>
      </p:sp>
      <p:sp>
        <p:nvSpPr>
          <p:cNvPr id="14339" name="Rectangle 2"/>
          <p:cNvSpPr>
            <a:spLocks noGrp="1" noRot="1" noChangeAspect="1" noChangeArrowheads="1" noTextEdit="1"/>
          </p:cNvSpPr>
          <p:nvPr>
            <p:ph type="sldImg"/>
          </p:nvPr>
        </p:nvSpPr>
        <p:spPr>
          <a:xfrm>
            <a:off x="1219200" y="609600"/>
            <a:ext cx="4648200" cy="3486150"/>
          </a:xfrm>
          <a:ln/>
        </p:spPr>
      </p:sp>
      <p:sp>
        <p:nvSpPr>
          <p:cNvPr id="14340" name="Rectangle 3"/>
          <p:cNvSpPr>
            <a:spLocks noGrp="1" noChangeArrowheads="1"/>
          </p:cNvSpPr>
          <p:nvPr>
            <p:ph type="body" idx="1"/>
          </p:nvPr>
        </p:nvSpPr>
        <p:spPr>
          <a:xfrm>
            <a:off x="733425" y="4427538"/>
            <a:ext cx="5322888" cy="4179887"/>
          </a:xfrm>
          <a:noFill/>
          <a:ln/>
        </p:spPr>
        <p:txBody>
          <a:bodyPr/>
          <a:lstStyle/>
          <a:p>
            <a:pPr>
              <a:tabLst>
                <a:tab pos="285750" algn="l"/>
              </a:tabLst>
            </a:pPr>
            <a:r>
              <a:rPr lang="en-US" sz="1000" b="1" smtClean="0">
                <a:solidFill>
                  <a:srgbClr val="000000"/>
                </a:solidFill>
                <a:cs typeface="Arial" charset="0"/>
                <a:sym typeface="Times New Roman" pitchFamily="18" charset="0"/>
              </a:rPr>
              <a:t>Además de los requisitos anteriores, conserve todos los registros de la actividades educacionales previas a la renovación que contengan información sobre lo siguiente:</a:t>
            </a:r>
          </a:p>
          <a:p>
            <a:pPr>
              <a:tabLst>
                <a:tab pos="285750" algn="l"/>
              </a:tabLst>
            </a:pPr>
            <a:endParaRPr lang="en-US" sz="1000" b="1" smtClean="0">
              <a:solidFill>
                <a:srgbClr val="000000"/>
              </a:solidFill>
              <a:cs typeface="Arial" charset="0"/>
              <a:sym typeface="Times New Roman" pitchFamily="18" charset="0"/>
            </a:endParaRPr>
          </a:p>
          <a:p>
            <a:pPr>
              <a:tabLst>
                <a:tab pos="285750" algn="l"/>
              </a:tabLst>
            </a:pPr>
            <a:r>
              <a:rPr lang="en-US" sz="1000" b="1" smtClean="0">
                <a:solidFill>
                  <a:srgbClr val="000000"/>
                </a:solidFill>
                <a:cs typeface="Arial" charset="0"/>
                <a:sym typeface="Times New Roman" pitchFamily="18" charset="0"/>
              </a:rPr>
              <a:t>En viviendas de interés – Unidades individuales:</a:t>
            </a:r>
          </a:p>
          <a:p>
            <a:pPr marL="342900" lvl="1" indent="-228600">
              <a:tabLst>
                <a:tab pos="285750" algn="l"/>
              </a:tabLst>
            </a:pPr>
            <a:r>
              <a:rPr lang="en-US" sz="1000" smtClean="0">
                <a:solidFill>
                  <a:srgbClr val="000000"/>
                </a:solidFill>
                <a:cs typeface="Arial" charset="0"/>
                <a:sym typeface="Times New Roman" pitchFamily="18" charset="0"/>
              </a:rPr>
              <a:t>Cuándo se intentó tomar contacto con el propietario y los habitantes.</a:t>
            </a:r>
          </a:p>
          <a:p>
            <a:pPr marL="342900" lvl="1" indent="-228600">
              <a:tabLst>
                <a:tab pos="285750" algn="l"/>
              </a:tabLst>
            </a:pPr>
            <a:r>
              <a:rPr lang="en-US" sz="1000" smtClean="0">
                <a:solidFill>
                  <a:srgbClr val="000000"/>
                </a:solidFill>
                <a:cs typeface="Arial" charset="0"/>
                <a:sym typeface="Times New Roman" pitchFamily="18" charset="0"/>
              </a:rPr>
              <a:t>Comprobante por escrito del momento en que se realizaron los contactos.</a:t>
            </a:r>
          </a:p>
          <a:p>
            <a:pPr marL="342900" lvl="1" indent="-228600">
              <a:buFontTx/>
              <a:buNone/>
              <a:tabLst>
                <a:tab pos="285750" algn="l"/>
              </a:tabLst>
            </a:pPr>
            <a:endParaRPr lang="en-US" sz="1000" smtClean="0">
              <a:solidFill>
                <a:srgbClr val="000000"/>
              </a:solidFill>
              <a:cs typeface="Arial" charset="0"/>
              <a:sym typeface="Times New Roman" pitchFamily="18" charset="0"/>
            </a:endParaRPr>
          </a:p>
          <a:p>
            <a:pPr>
              <a:tabLst>
                <a:tab pos="285750" algn="l"/>
              </a:tabLst>
            </a:pPr>
            <a:r>
              <a:rPr lang="en-US" sz="1000" b="1" smtClean="0">
                <a:solidFill>
                  <a:srgbClr val="000000"/>
                </a:solidFill>
                <a:cs typeface="Arial" charset="0"/>
                <a:sym typeface="Times New Roman" pitchFamily="18" charset="0"/>
              </a:rPr>
              <a:t>En viviendas de interés - Áreas comunes:</a:t>
            </a:r>
          </a:p>
          <a:p>
            <a:pPr marL="342900" lvl="1" indent="-228600">
              <a:tabLst>
                <a:tab pos="285750" algn="l"/>
              </a:tabLst>
            </a:pPr>
            <a:r>
              <a:rPr lang="en-US" sz="1000" smtClean="0">
                <a:solidFill>
                  <a:srgbClr val="000000"/>
                </a:solidFill>
                <a:cs typeface="Arial" charset="0"/>
                <a:sym typeface="Times New Roman" pitchFamily="18" charset="0"/>
              </a:rPr>
              <a:t>Documentación de cuándo y a quién se enviaron las notificaciones por escrito de cada unidad afectada.</a:t>
            </a:r>
          </a:p>
          <a:p>
            <a:pPr marL="342900" lvl="1" indent="-228600">
              <a:tabLst>
                <a:tab pos="285750" algn="l"/>
              </a:tabLst>
            </a:pPr>
            <a:r>
              <a:rPr lang="en-US" sz="1000" smtClean="0">
                <a:solidFill>
                  <a:srgbClr val="000000"/>
                </a:solidFill>
                <a:cs typeface="Arial" charset="0"/>
                <a:sym typeface="Times New Roman" pitchFamily="18" charset="0"/>
              </a:rPr>
              <a:t>Qué avisos se publicaron, cuándo y dónde lo hicieron. </a:t>
            </a:r>
          </a:p>
          <a:p>
            <a:pPr marL="342900" lvl="1" indent="-228600">
              <a:buFontTx/>
              <a:buNone/>
              <a:tabLst>
                <a:tab pos="285750" algn="l"/>
              </a:tabLst>
            </a:pPr>
            <a:endParaRPr lang="en-US" sz="1000" smtClean="0">
              <a:solidFill>
                <a:srgbClr val="000000"/>
              </a:solidFill>
              <a:cs typeface="Arial" charset="0"/>
              <a:sym typeface="Times New Roman" pitchFamily="18" charset="0"/>
            </a:endParaRPr>
          </a:p>
          <a:p>
            <a:pPr>
              <a:tabLst>
                <a:tab pos="285750" algn="l"/>
              </a:tabLst>
            </a:pPr>
            <a:r>
              <a:rPr lang="en-US" sz="1000" b="1" smtClean="0">
                <a:solidFill>
                  <a:srgbClr val="000000"/>
                </a:solidFill>
                <a:cs typeface="Arial" charset="0"/>
                <a:sym typeface="Times New Roman" pitchFamily="18" charset="0"/>
              </a:rPr>
              <a:t>En instalaciones habitadas por niños:</a:t>
            </a:r>
          </a:p>
          <a:p>
            <a:pPr marL="342900" lvl="1" indent="-228600">
              <a:tabLst>
                <a:tab pos="285750" algn="l"/>
              </a:tabLst>
            </a:pPr>
            <a:r>
              <a:rPr lang="en-US" sz="1000" smtClean="0">
                <a:solidFill>
                  <a:srgbClr val="000000"/>
                </a:solidFill>
                <a:cs typeface="Arial" charset="0"/>
                <a:sym typeface="Times New Roman" pitchFamily="18" charset="0"/>
              </a:rPr>
              <a:t>Cuándo se intentó tomar contacto con el propietario y los habitantes.</a:t>
            </a:r>
          </a:p>
          <a:p>
            <a:pPr marL="342900" lvl="1" indent="-228600">
              <a:tabLst>
                <a:tab pos="285750" algn="l"/>
              </a:tabLst>
            </a:pPr>
            <a:r>
              <a:rPr lang="en-US" sz="1000" smtClean="0">
                <a:solidFill>
                  <a:srgbClr val="000000"/>
                </a:solidFill>
                <a:cs typeface="Arial" charset="0"/>
                <a:sym typeface="Times New Roman" pitchFamily="18" charset="0"/>
              </a:rPr>
              <a:t>Comprobante por escrito del momento en que se realizaron los contactos.</a:t>
            </a:r>
          </a:p>
          <a:p>
            <a:pPr marL="342900" lvl="1" indent="-228600">
              <a:tabLst>
                <a:tab pos="285750" algn="l"/>
              </a:tabLst>
            </a:pPr>
            <a:r>
              <a:rPr lang="en-US" sz="1000" smtClean="0">
                <a:solidFill>
                  <a:srgbClr val="000000"/>
                </a:solidFill>
                <a:cs typeface="Arial" charset="0"/>
                <a:sym typeface="Times New Roman" pitchFamily="18" charset="0"/>
              </a:rPr>
              <a:t>Si se contactó con el propietario o el representante adulto de la instalación habitada por niños y cuándo se hizo el contacto. </a:t>
            </a:r>
          </a:p>
          <a:p>
            <a:pPr marL="342900" lvl="1" indent="-228600">
              <a:tabLst>
                <a:tab pos="285750" algn="l"/>
              </a:tabLst>
            </a:pPr>
            <a:r>
              <a:rPr lang="en-US" sz="1000" smtClean="0">
                <a:solidFill>
                  <a:srgbClr val="000000"/>
                </a:solidFill>
                <a:cs typeface="Arial" charset="0"/>
                <a:sym typeface="Times New Roman" pitchFamily="18" charset="0"/>
              </a:rPr>
              <a:t>Qué avisos se publicaron, cuándo y dónde lo hicieron.</a:t>
            </a:r>
          </a:p>
          <a:p>
            <a:pPr>
              <a:tabLst>
                <a:tab pos="285750" algn="l"/>
              </a:tabLst>
            </a:pPr>
            <a:endParaRPr lang="en-US" sz="1000" smtClean="0">
              <a:solidFill>
                <a:srgbClr val="000000"/>
              </a:solidFill>
              <a:cs typeface="Times New Roman" pitchFamily="18" charset="0"/>
              <a:sym typeface="Times New Roman" pitchFamily="18" charset="0"/>
            </a:endParaRPr>
          </a:p>
        </p:txBody>
      </p:sp>
      <p:sp>
        <p:nvSpPr>
          <p:cNvPr id="14341" name="Rectangle 2"/>
          <p:cNvSpPr>
            <a:spLocks noGrp="1" noChangeArrowheads="1"/>
          </p:cNvSpPr>
          <p:nvPr>
            <p:ph type="hdr" sz="quarter"/>
          </p:nvPr>
        </p:nvSpPr>
        <p:spPr>
          <a:xfrm>
            <a:off x="76200" y="0"/>
            <a:ext cx="6934200" cy="609600"/>
          </a:xfrm>
          <a:noFill/>
        </p:spPr>
        <p:txBody>
          <a:bodyPr/>
          <a:lstStyle/>
          <a:p>
            <a:endParaRPr lang="en-US" smtClean="0"/>
          </a:p>
          <a:p>
            <a:r>
              <a:rPr lang="es-ES_tradnl" smtClean="0"/>
              <a:t>Prácticas seguras para trabajar con el plomo</a:t>
            </a:r>
            <a:r>
              <a:rPr lang="en-US" smtClean="0"/>
              <a:t> en labores de renovación, reparación y pintura</a:t>
            </a:r>
          </a:p>
        </p:txBody>
      </p:sp>
    </p:spTree>
    <p:extLst>
      <p:ext uri="{BB962C8B-B14F-4D97-AF65-F5344CB8AC3E}">
        <p14:creationId xmlns:p14="http://schemas.microsoft.com/office/powerpoint/2010/main" val="26889335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Grp="1" noChangeArrowheads="1"/>
          </p:cNvSpPr>
          <p:nvPr>
            <p:ph type="dt" sz="quarter" idx="1"/>
          </p:nvPr>
        </p:nvSpPr>
        <p:spPr>
          <a:xfrm>
            <a:off x="2895600" y="8458200"/>
            <a:ext cx="1533525" cy="442913"/>
          </a:xfrm>
          <a:noFill/>
        </p:spPr>
        <p:txBody>
          <a:bodyPr/>
          <a:lstStyle/>
          <a:p>
            <a:r>
              <a:rPr lang="en-US" smtClean="0"/>
              <a:t>Octubre de 2011</a:t>
            </a:r>
          </a:p>
        </p:txBody>
      </p:sp>
      <p:sp>
        <p:nvSpPr>
          <p:cNvPr id="15363" name="Rectangle 2"/>
          <p:cNvSpPr>
            <a:spLocks noGrp="1" noRot="1" noChangeAspect="1" noChangeArrowheads="1" noTextEdit="1"/>
          </p:cNvSpPr>
          <p:nvPr>
            <p:ph type="sldImg"/>
          </p:nvPr>
        </p:nvSpPr>
        <p:spPr>
          <a:xfrm>
            <a:off x="1217613" y="663575"/>
            <a:ext cx="4648200" cy="3486150"/>
          </a:xfrm>
          <a:ln/>
        </p:spPr>
      </p:sp>
      <p:sp>
        <p:nvSpPr>
          <p:cNvPr id="15364" name="Rectangle 2"/>
          <p:cNvSpPr>
            <a:spLocks noGrp="1" noChangeArrowheads="1"/>
          </p:cNvSpPr>
          <p:nvPr>
            <p:ph type="hdr" sz="quarter"/>
          </p:nvPr>
        </p:nvSpPr>
        <p:spPr>
          <a:xfrm>
            <a:off x="0" y="0"/>
            <a:ext cx="7010400" cy="609600"/>
          </a:xfrm>
          <a:noFill/>
        </p:spPr>
        <p:txBody>
          <a:bodyPr/>
          <a:lstStyle/>
          <a:p>
            <a:endParaRPr lang="en-US" smtClean="0"/>
          </a:p>
          <a:p>
            <a:r>
              <a:rPr lang="es-ES_tradnl" smtClean="0"/>
              <a:t>Prácticas seguras para trabajar con el plomo</a:t>
            </a:r>
            <a:r>
              <a:rPr lang="en-US" smtClean="0"/>
              <a:t> en labores de renovación, reparación y pintura</a:t>
            </a:r>
          </a:p>
        </p:txBody>
      </p:sp>
    </p:spTree>
    <p:extLst>
      <p:ext uri="{BB962C8B-B14F-4D97-AF65-F5344CB8AC3E}">
        <p14:creationId xmlns:p14="http://schemas.microsoft.com/office/powerpoint/2010/main" val="14701925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Grp="1" noChangeArrowheads="1"/>
          </p:cNvSpPr>
          <p:nvPr>
            <p:ph type="dt" sz="quarter" idx="1"/>
          </p:nvPr>
        </p:nvSpPr>
        <p:spPr>
          <a:xfrm>
            <a:off x="2743200" y="8382000"/>
            <a:ext cx="1533525" cy="442913"/>
          </a:xfrm>
          <a:noFill/>
        </p:spPr>
        <p:txBody>
          <a:bodyPr/>
          <a:lstStyle/>
          <a:p>
            <a:r>
              <a:rPr lang="en-US" smtClean="0"/>
              <a:t>Octubre de 2011</a:t>
            </a:r>
          </a:p>
        </p:txBody>
      </p:sp>
      <p:sp>
        <p:nvSpPr>
          <p:cNvPr id="16387" name="Rectangle 2"/>
          <p:cNvSpPr>
            <a:spLocks noGrp="1" noRot="1" noChangeAspect="1" noChangeArrowheads="1" noTextEdit="1"/>
          </p:cNvSpPr>
          <p:nvPr>
            <p:ph type="sldImg"/>
          </p:nvPr>
        </p:nvSpPr>
        <p:spPr>
          <a:xfrm>
            <a:off x="1217613" y="663575"/>
            <a:ext cx="4648200" cy="3486150"/>
          </a:xfrm>
          <a:ln/>
        </p:spPr>
      </p:sp>
      <p:sp>
        <p:nvSpPr>
          <p:cNvPr id="16388" name="Rectangle 3"/>
          <p:cNvSpPr>
            <a:spLocks noGrp="1" noChangeArrowheads="1"/>
          </p:cNvSpPr>
          <p:nvPr>
            <p:ph type="body" idx="1"/>
          </p:nvPr>
        </p:nvSpPr>
        <p:spPr>
          <a:xfrm>
            <a:off x="733425" y="4427538"/>
            <a:ext cx="5729288" cy="4179887"/>
          </a:xfrm>
          <a:noFill/>
          <a:ln/>
        </p:spPr>
        <p:txBody>
          <a:bodyPr/>
          <a:lstStyle/>
          <a:p>
            <a:r>
              <a:rPr lang="en-US" sz="1000" b="1" smtClean="0">
                <a:solidFill>
                  <a:srgbClr val="000000"/>
                </a:solidFill>
                <a:cs typeface="Times New Roman" pitchFamily="18" charset="0"/>
                <a:sym typeface="Times New Roman" pitchFamily="18" charset="0"/>
              </a:rPr>
              <a:t>Documentaci</a:t>
            </a:r>
            <a:r>
              <a:rPr lang="en-US" sz="1000" b="1" smtClean="0">
                <a:solidFill>
                  <a:srgbClr val="000000"/>
                </a:solidFill>
                <a:latin typeface="Times New Roman" pitchFamily="18" charset="0"/>
                <a:cs typeface="Times New Roman" pitchFamily="18" charset="0"/>
                <a:sym typeface="Times New Roman" pitchFamily="18" charset="0"/>
              </a:rPr>
              <a:t>ó</a:t>
            </a:r>
            <a:r>
              <a:rPr lang="en-US" sz="1000" b="1" smtClean="0">
                <a:solidFill>
                  <a:srgbClr val="000000"/>
                </a:solidFill>
                <a:cs typeface="Times New Roman" pitchFamily="18" charset="0"/>
                <a:sym typeface="Times New Roman" pitchFamily="18" charset="0"/>
              </a:rPr>
              <a:t>n de capacitaci</a:t>
            </a:r>
            <a:r>
              <a:rPr lang="en-US" sz="1000" b="1" smtClean="0">
                <a:solidFill>
                  <a:srgbClr val="000000"/>
                </a:solidFill>
                <a:latin typeface="Times New Roman" pitchFamily="18" charset="0"/>
                <a:cs typeface="Times New Roman" pitchFamily="18" charset="0"/>
                <a:sym typeface="Times New Roman" pitchFamily="18" charset="0"/>
              </a:rPr>
              <a:t>ó</a:t>
            </a:r>
            <a:r>
              <a:rPr lang="en-US" sz="1000" b="1" smtClean="0">
                <a:solidFill>
                  <a:srgbClr val="000000"/>
                </a:solidFill>
                <a:cs typeface="Times New Roman" pitchFamily="18" charset="0"/>
                <a:sym typeface="Times New Roman" pitchFamily="18" charset="0"/>
              </a:rPr>
              <a:t>n para los renovadores no certificados</a:t>
            </a:r>
          </a:p>
          <a:p>
            <a:r>
              <a:rPr lang="en-US" sz="1000" smtClean="0">
                <a:solidFill>
                  <a:srgbClr val="000000"/>
                </a:solidFill>
                <a:cs typeface="Times New Roman" pitchFamily="18" charset="0"/>
                <a:sym typeface="Times New Roman" pitchFamily="18" charset="0"/>
              </a:rPr>
              <a:t>El renovador certificado que realiz</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 la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para el trabajador no certificado debe documentar la informaci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ense</a:t>
            </a:r>
            <a:r>
              <a:rPr lang="en-US" sz="1000" smtClean="0">
                <a:solidFill>
                  <a:srgbClr val="000000"/>
                </a:solidFill>
                <a:latin typeface="Times New Roman" pitchFamily="18" charset="0"/>
                <a:cs typeface="Times New Roman" pitchFamily="18" charset="0"/>
                <a:sym typeface="Times New Roman" pitchFamily="18" charset="0"/>
              </a:rPr>
              <a:t>ñ</a:t>
            </a:r>
            <a:r>
              <a:rPr lang="es-ES_tradnl" sz="1000" smtClean="0">
                <a:solidFill>
                  <a:srgbClr val="000000"/>
                </a:solidFill>
                <a:cs typeface="Times New Roman" pitchFamily="18" charset="0"/>
                <a:sym typeface="Times New Roman" pitchFamily="18" charset="0"/>
              </a:rPr>
              <a:t>ada</a:t>
            </a:r>
            <a:r>
              <a:rPr lang="en-US" sz="1000" smtClean="0">
                <a:solidFill>
                  <a:srgbClr val="000000"/>
                </a:solidFill>
                <a:cs typeface="Times New Roman" pitchFamily="18" charset="0"/>
                <a:sym typeface="Times New Roman" pitchFamily="18" charset="0"/>
              </a:rPr>
              <a:t> a cada persona </a:t>
            </a:r>
            <a:r>
              <a:rPr lang="es-ES_tradnl" sz="1000" smtClean="0">
                <a:solidFill>
                  <a:srgbClr val="000000"/>
                </a:solidFill>
                <a:cs typeface="Times New Roman" pitchFamily="18" charset="0"/>
                <a:sym typeface="Times New Roman" pitchFamily="18" charset="0"/>
              </a:rPr>
              <a:t>sobre </a:t>
            </a:r>
            <a:r>
              <a:rPr lang="en-US" sz="1000" smtClean="0">
                <a:solidFill>
                  <a:srgbClr val="000000"/>
                </a:solidFill>
                <a:cs typeface="Times New Roman" pitchFamily="18" charset="0"/>
                <a:sym typeface="Times New Roman" pitchFamily="18" charset="0"/>
              </a:rPr>
              <a:t>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y las competencias del conjunto de destrezas que alcanzaron. Esta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se puede realizar en una sala de clases con actividades pr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cticas o </a:t>
            </a:r>
            <a:r>
              <a:rPr lang="es-ES_tradnl" sz="1000" smtClean="0">
                <a:solidFill>
                  <a:srgbClr val="000000"/>
                </a:solidFill>
                <a:cs typeface="Times New Roman" pitchFamily="18" charset="0"/>
                <a:sym typeface="Times New Roman" pitchFamily="18" charset="0"/>
              </a:rPr>
              <a:t>actividades </a:t>
            </a:r>
            <a:r>
              <a:rPr lang="en-US" sz="1000" smtClean="0">
                <a:solidFill>
                  <a:srgbClr val="000000"/>
                </a:solidFill>
                <a:cs typeface="Times New Roman" pitchFamily="18" charset="0"/>
                <a:sym typeface="Times New Roman" pitchFamily="18" charset="0"/>
              </a:rPr>
              <a:t>en el trabajo simuladas. La documentaci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puede variar para cada persona en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ya que no todos ellos pueden </a:t>
            </a:r>
            <a:r>
              <a:rPr lang="es-ES_tradnl" sz="1000" smtClean="0">
                <a:solidFill>
                  <a:srgbClr val="000000"/>
                </a:solidFill>
                <a:cs typeface="Times New Roman" pitchFamily="18" charset="0"/>
                <a:sym typeface="Times New Roman" pitchFamily="18" charset="0"/>
              </a:rPr>
              <a:t>asignarse para </a:t>
            </a:r>
            <a:r>
              <a:rPr lang="en-US" sz="1000" smtClean="0">
                <a:solidFill>
                  <a:srgbClr val="000000"/>
                </a:solidFill>
                <a:cs typeface="Times New Roman" pitchFamily="18" charset="0"/>
                <a:sym typeface="Times New Roman" pitchFamily="18" charset="0"/>
              </a:rPr>
              <a:t>realizar todas las pr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cticas laborales seguras con el plomo; adem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s, s</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lo se necesita que la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sea espec</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cs typeface="Times New Roman" pitchFamily="18" charset="0"/>
                <a:sym typeface="Times New Roman" pitchFamily="18" charset="0"/>
              </a:rPr>
              <a:t>fica para cada tarea. </a:t>
            </a:r>
          </a:p>
          <a:p>
            <a:endParaRPr lang="en-US" sz="1000" smtClean="0">
              <a:solidFill>
                <a:srgbClr val="000000"/>
              </a:solidFill>
              <a:cs typeface="Times New Roman" pitchFamily="18" charset="0"/>
              <a:sym typeface="Times New Roman" pitchFamily="18" charset="0"/>
            </a:endParaRPr>
          </a:p>
          <a:p>
            <a:r>
              <a:rPr lang="en-US" sz="1000" smtClean="0">
                <a:solidFill>
                  <a:srgbClr val="000000"/>
                </a:solidFill>
                <a:cs typeface="Times New Roman" pitchFamily="18" charset="0"/>
                <a:sym typeface="Times New Roman" pitchFamily="18" charset="0"/>
              </a:rPr>
              <a:t>Para simplificar esta documentaci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su manual de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incluye un formulario que se puede adaptar para documentar la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pr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ctica y relacionada con el tema para trabajadores no certificados (consulte el Ap</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ndice 6).</a:t>
            </a:r>
          </a:p>
        </p:txBody>
      </p:sp>
      <p:sp>
        <p:nvSpPr>
          <p:cNvPr id="16389" name="Rectangle 2"/>
          <p:cNvSpPr>
            <a:spLocks noGrp="1" noChangeArrowheads="1"/>
          </p:cNvSpPr>
          <p:nvPr>
            <p:ph type="hdr" sz="quarter"/>
          </p:nvPr>
        </p:nvSpPr>
        <p:spPr>
          <a:xfrm>
            <a:off x="0" y="0"/>
            <a:ext cx="7010400" cy="609600"/>
          </a:xfrm>
          <a:noFill/>
        </p:spPr>
        <p:txBody>
          <a:bodyPr/>
          <a:lstStyle/>
          <a:p>
            <a:endParaRPr lang="en-US" smtClean="0"/>
          </a:p>
          <a:p>
            <a:r>
              <a:rPr lang="es-ES_tradnl" smtClean="0"/>
              <a:t>Prácticas seguras para trabajar con el plomo</a:t>
            </a:r>
            <a:r>
              <a:rPr lang="en-US" smtClean="0"/>
              <a:t> en labores de renovación, reparación y pintura</a:t>
            </a:r>
          </a:p>
        </p:txBody>
      </p:sp>
    </p:spTree>
    <p:extLst>
      <p:ext uri="{BB962C8B-B14F-4D97-AF65-F5344CB8AC3E}">
        <p14:creationId xmlns:p14="http://schemas.microsoft.com/office/powerpoint/2010/main" val="15735333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dt" sz="quarter" idx="1"/>
          </p:nvPr>
        </p:nvSpPr>
        <p:spPr>
          <a:xfrm>
            <a:off x="2819400" y="8458200"/>
            <a:ext cx="1533525" cy="442913"/>
          </a:xfrm>
          <a:noFill/>
        </p:spPr>
        <p:txBody>
          <a:bodyPr/>
          <a:lstStyle/>
          <a:p>
            <a:r>
              <a:rPr lang="en-US" smtClean="0"/>
              <a:t>Octubre de 2011</a:t>
            </a:r>
          </a:p>
        </p:txBody>
      </p:sp>
      <p:sp>
        <p:nvSpPr>
          <p:cNvPr id="17411" name="Rectangle 2"/>
          <p:cNvSpPr>
            <a:spLocks noGrp="1" noRot="1" noChangeAspect="1" noChangeArrowheads="1" noTextEdit="1"/>
          </p:cNvSpPr>
          <p:nvPr>
            <p:ph type="sldImg"/>
          </p:nvPr>
        </p:nvSpPr>
        <p:spPr>
          <a:xfrm>
            <a:off x="1217613" y="663575"/>
            <a:ext cx="4648200" cy="3486150"/>
          </a:xfrm>
          <a:ln/>
        </p:spPr>
      </p:sp>
      <p:sp>
        <p:nvSpPr>
          <p:cNvPr id="17412" name="Rectangle 3"/>
          <p:cNvSpPr>
            <a:spLocks noGrp="1" noChangeArrowheads="1"/>
          </p:cNvSpPr>
          <p:nvPr>
            <p:ph type="body" idx="1"/>
          </p:nvPr>
        </p:nvSpPr>
        <p:spPr>
          <a:xfrm>
            <a:off x="609600" y="4191000"/>
            <a:ext cx="5768975" cy="4425950"/>
          </a:xfrm>
          <a:noFill/>
          <a:ln/>
        </p:spPr>
        <p:txBody>
          <a:bodyPr/>
          <a:lstStyle/>
          <a:p>
            <a:pPr>
              <a:spcBef>
                <a:spcPct val="10000"/>
              </a:spcBef>
              <a:tabLst>
                <a:tab pos="285750" algn="l"/>
              </a:tabLst>
            </a:pPr>
            <a:r>
              <a:rPr lang="en-US" sz="900" b="1" smtClean="0">
                <a:solidFill>
                  <a:srgbClr val="000000"/>
                </a:solidFill>
                <a:cs typeface="Arial" charset="0"/>
                <a:sym typeface="Times New Roman" pitchFamily="18" charset="0"/>
              </a:rPr>
              <a:t>Revisión de pintura a base de plomo con los </a:t>
            </a:r>
            <a:r>
              <a:rPr lang="es-ES_tradnl" sz="900" b="1" smtClean="0">
                <a:solidFill>
                  <a:srgbClr val="000000"/>
                </a:solidFill>
                <a:cs typeface="Arial" charset="0"/>
                <a:sym typeface="Times New Roman" pitchFamily="18" charset="0"/>
              </a:rPr>
              <a:t>kits </a:t>
            </a:r>
            <a:r>
              <a:rPr lang="en-US" sz="900" b="1" smtClean="0">
                <a:solidFill>
                  <a:srgbClr val="000000"/>
                </a:solidFill>
                <a:cs typeface="Arial" charset="0"/>
                <a:sym typeface="Times New Roman" pitchFamily="18" charset="0"/>
              </a:rPr>
              <a:t>de pruebas reconoci</a:t>
            </a:r>
            <a:r>
              <a:rPr lang="es-ES_tradnl" sz="900" b="1" smtClean="0">
                <a:solidFill>
                  <a:srgbClr val="000000"/>
                </a:solidFill>
                <a:cs typeface="Arial" charset="0"/>
                <a:sym typeface="Times New Roman" pitchFamily="18" charset="0"/>
              </a:rPr>
              <a:t>dos por </a:t>
            </a:r>
            <a:r>
              <a:rPr lang="en-US" sz="900" b="1" smtClean="0">
                <a:solidFill>
                  <a:srgbClr val="000000"/>
                </a:solidFill>
                <a:cs typeface="Arial" charset="0"/>
                <a:sym typeface="Times New Roman" pitchFamily="18" charset="0"/>
              </a:rPr>
              <a:t>la EPA:</a:t>
            </a:r>
          </a:p>
          <a:p>
            <a:pPr marL="285750" lvl="1" indent="-171450">
              <a:spcBef>
                <a:spcPct val="10000"/>
              </a:spcBef>
              <a:tabLst>
                <a:tab pos="285750" algn="l"/>
              </a:tabLst>
            </a:pPr>
            <a:r>
              <a:rPr lang="en-US" sz="900" smtClean="0">
                <a:solidFill>
                  <a:srgbClr val="000000"/>
                </a:solidFill>
                <a:cs typeface="Arial" charset="0"/>
                <a:sym typeface="Times New Roman" pitchFamily="18" charset="0"/>
              </a:rPr>
              <a:t>Visite </a:t>
            </a:r>
            <a:r>
              <a:rPr lang="en-US" sz="900" smtClean="0">
                <a:solidFill>
                  <a:srgbClr val="0000CC"/>
                </a:solidFill>
                <a:cs typeface="Arial" charset="0"/>
                <a:sym typeface="Times New Roman" pitchFamily="18" charset="0"/>
              </a:rPr>
              <a:t>www.epa.gov</a:t>
            </a:r>
            <a:r>
              <a:rPr lang="en-US" sz="900" smtClean="0">
                <a:solidFill>
                  <a:srgbClr val="000000"/>
                </a:solidFill>
                <a:cs typeface="Arial" charset="0"/>
                <a:sym typeface="Times New Roman" pitchFamily="18" charset="0"/>
              </a:rPr>
              <a:t> para </a:t>
            </a:r>
            <a:r>
              <a:rPr lang="es-ES_tradnl" sz="900" smtClean="0">
                <a:solidFill>
                  <a:srgbClr val="000000"/>
                </a:solidFill>
                <a:cs typeface="Arial" charset="0"/>
                <a:sym typeface="Times New Roman" pitchFamily="18" charset="0"/>
              </a:rPr>
              <a:t>ver </a:t>
            </a:r>
            <a:r>
              <a:rPr lang="en-US" sz="900" smtClean="0">
                <a:solidFill>
                  <a:srgbClr val="000000"/>
                </a:solidFill>
                <a:cs typeface="Arial" charset="0"/>
                <a:sym typeface="Times New Roman" pitchFamily="18" charset="0"/>
              </a:rPr>
              <a:t>una lista de </a:t>
            </a:r>
            <a:r>
              <a:rPr lang="es-ES_tradnl" sz="900" smtClean="0">
                <a:solidFill>
                  <a:srgbClr val="000000"/>
                </a:solidFill>
                <a:cs typeface="Arial" charset="0"/>
                <a:sym typeface="Times New Roman" pitchFamily="18" charset="0"/>
              </a:rPr>
              <a:t>kits de </a:t>
            </a:r>
            <a:r>
              <a:rPr lang="en-US" sz="900" smtClean="0">
                <a:solidFill>
                  <a:srgbClr val="000000"/>
                </a:solidFill>
                <a:cs typeface="Arial" charset="0"/>
                <a:sym typeface="Times New Roman" pitchFamily="18" charset="0"/>
              </a:rPr>
              <a:t>pruebas reconoci</a:t>
            </a:r>
            <a:r>
              <a:rPr lang="es-ES_tradnl" sz="900" smtClean="0">
                <a:solidFill>
                  <a:srgbClr val="000000"/>
                </a:solidFill>
                <a:cs typeface="Arial" charset="0"/>
                <a:sym typeface="Times New Roman" pitchFamily="18" charset="0"/>
              </a:rPr>
              <a:t>dos por </a:t>
            </a:r>
            <a:r>
              <a:rPr lang="en-US" sz="900" smtClean="0">
                <a:solidFill>
                  <a:srgbClr val="000000"/>
                </a:solidFill>
                <a:cs typeface="Arial" charset="0"/>
                <a:sym typeface="Times New Roman" pitchFamily="18" charset="0"/>
              </a:rPr>
              <a:t>la EPA.</a:t>
            </a:r>
          </a:p>
          <a:p>
            <a:pPr marL="285750" lvl="1" indent="-171450">
              <a:spcBef>
                <a:spcPct val="10000"/>
              </a:spcBef>
              <a:tabLst>
                <a:tab pos="285750" algn="l"/>
              </a:tabLst>
            </a:pPr>
            <a:r>
              <a:rPr lang="en-US" sz="900" smtClean="0">
                <a:solidFill>
                  <a:srgbClr val="000000"/>
                </a:solidFill>
                <a:cs typeface="Arial" charset="0"/>
                <a:sym typeface="Times New Roman" pitchFamily="18" charset="0"/>
              </a:rPr>
              <a:t>Se debe inspeccionar cada componente que se renovará o que tendrá un impacto por la renovación. Si se encuentra que todas las superficies </a:t>
            </a:r>
            <a:r>
              <a:rPr lang="es-ES_tradnl" sz="900" smtClean="0">
                <a:solidFill>
                  <a:srgbClr val="000000"/>
                </a:solidFill>
                <a:cs typeface="Arial" charset="0"/>
                <a:sym typeface="Times New Roman" pitchFamily="18" charset="0"/>
              </a:rPr>
              <a:t>carecen de </a:t>
            </a:r>
            <a:r>
              <a:rPr lang="en-US" sz="900" smtClean="0">
                <a:solidFill>
                  <a:srgbClr val="000000"/>
                </a:solidFill>
                <a:cs typeface="Arial" charset="0"/>
                <a:sym typeface="Times New Roman" pitchFamily="18" charset="0"/>
              </a:rPr>
              <a:t>pintura a base de plomo, no se aplicará la regla RRP.</a:t>
            </a:r>
          </a:p>
          <a:p>
            <a:pPr marL="285750" lvl="1" indent="-171450">
              <a:spcBef>
                <a:spcPct val="10000"/>
              </a:spcBef>
              <a:tabLst>
                <a:tab pos="285750" algn="l"/>
              </a:tabLst>
            </a:pPr>
            <a:r>
              <a:rPr lang="en-US" sz="900" smtClean="0">
                <a:solidFill>
                  <a:srgbClr val="000000"/>
                </a:solidFill>
                <a:cs typeface="Arial" charset="0"/>
                <a:sym typeface="Times New Roman" pitchFamily="18" charset="0"/>
              </a:rPr>
              <a:t>Si un conjunto de componentes afectados conforman un conjunto completo (tales como un</a:t>
            </a:r>
            <a:r>
              <a:rPr lang="es-ES_tradnl" sz="900" smtClean="0">
                <a:solidFill>
                  <a:srgbClr val="000000"/>
                </a:solidFill>
                <a:cs typeface="Arial" charset="0"/>
                <a:sym typeface="Times New Roman" pitchFamily="18" charset="0"/>
              </a:rPr>
              <a:t>a huella o una contrahuella</a:t>
            </a:r>
            <a:r>
              <a:rPr lang="en-US" sz="900" smtClean="0">
                <a:solidFill>
                  <a:srgbClr val="000000"/>
                </a:solidFill>
                <a:cs typeface="Arial" charset="0"/>
                <a:sym typeface="Times New Roman" pitchFamily="18" charset="0"/>
              </a:rPr>
              <a:t> de una única escalera; o el marco, </a:t>
            </a:r>
            <a:r>
              <a:rPr lang="es-ES_tradnl" sz="900" smtClean="0">
                <a:solidFill>
                  <a:srgbClr val="000000"/>
                </a:solidFill>
                <a:cs typeface="Arial" charset="0"/>
                <a:sym typeface="Times New Roman" pitchFamily="18" charset="0"/>
              </a:rPr>
              <a:t>el alféizar</a:t>
            </a:r>
            <a:r>
              <a:rPr lang="en-US" sz="900" smtClean="0">
                <a:solidFill>
                  <a:srgbClr val="000000"/>
                </a:solidFill>
                <a:cs typeface="Arial" charset="0"/>
                <a:sym typeface="Times New Roman" pitchFamily="18" charset="0"/>
              </a:rPr>
              <a:t>, </a:t>
            </a:r>
            <a:r>
              <a:rPr lang="es-ES_tradnl" sz="900" smtClean="0">
                <a:solidFill>
                  <a:srgbClr val="000000"/>
                </a:solidFill>
                <a:cs typeface="Arial" charset="0"/>
                <a:sym typeface="Times New Roman" pitchFamily="18" charset="0"/>
              </a:rPr>
              <a:t>la pena</a:t>
            </a:r>
            <a:r>
              <a:rPr lang="en-US" sz="900" smtClean="0">
                <a:solidFill>
                  <a:srgbClr val="000000"/>
                </a:solidFill>
                <a:cs typeface="Arial" charset="0"/>
                <a:sym typeface="Times New Roman" pitchFamily="18" charset="0"/>
              </a:rPr>
              <a:t>, el travesaño o el canal de la ventana de un sistema de </a:t>
            </a:r>
            <a:r>
              <a:rPr lang="es-ES_tradnl" sz="900" smtClean="0">
                <a:solidFill>
                  <a:srgbClr val="000000"/>
                </a:solidFill>
                <a:cs typeface="Arial" charset="0"/>
                <a:sym typeface="Times New Roman" pitchFamily="18" charset="0"/>
              </a:rPr>
              <a:t>marco </a:t>
            </a:r>
            <a:r>
              <a:rPr lang="en-US" sz="900" smtClean="0">
                <a:solidFill>
                  <a:srgbClr val="000000"/>
                </a:solidFill>
                <a:cs typeface="Arial" charset="0"/>
                <a:sym typeface="Times New Roman" pitchFamily="18" charset="0"/>
              </a:rPr>
              <a:t>de ventana), entonces solamente se debe </a:t>
            </a:r>
            <a:r>
              <a:rPr lang="es-ES_tradnl" sz="900" smtClean="0">
                <a:solidFill>
                  <a:srgbClr val="000000"/>
                </a:solidFill>
                <a:cs typeface="Arial" charset="0"/>
                <a:sym typeface="Times New Roman" pitchFamily="18" charset="0"/>
              </a:rPr>
              <a:t>probar </a:t>
            </a:r>
            <a:r>
              <a:rPr lang="en-US" sz="900" smtClean="0">
                <a:solidFill>
                  <a:srgbClr val="000000"/>
                </a:solidFill>
                <a:cs typeface="Arial" charset="0"/>
                <a:sym typeface="Times New Roman" pitchFamily="18" charset="0"/>
              </a:rPr>
              <a:t>uno de los componentes individuales de ese conjunto.</a:t>
            </a:r>
          </a:p>
          <a:p>
            <a:pPr>
              <a:spcBef>
                <a:spcPct val="10000"/>
              </a:spcBef>
              <a:tabLst>
                <a:tab pos="285750" algn="l"/>
              </a:tabLst>
            </a:pPr>
            <a:r>
              <a:rPr lang="es-ES_tradnl" sz="900" b="1" smtClean="0">
                <a:solidFill>
                  <a:srgbClr val="000000"/>
                </a:solidFill>
                <a:cs typeface="Arial" charset="0"/>
                <a:sym typeface="Times New Roman" pitchFamily="18" charset="0"/>
              </a:rPr>
              <a:t>Kits </a:t>
            </a:r>
            <a:r>
              <a:rPr lang="en-US" sz="900" b="1" smtClean="0">
                <a:solidFill>
                  <a:srgbClr val="000000"/>
                </a:solidFill>
                <a:cs typeface="Arial" charset="0"/>
                <a:sym typeface="Times New Roman" pitchFamily="18" charset="0"/>
              </a:rPr>
              <a:t>de prueba </a:t>
            </a:r>
            <a:r>
              <a:rPr lang="es-ES_tradnl" sz="900" b="1" smtClean="0">
                <a:solidFill>
                  <a:srgbClr val="000000"/>
                </a:solidFill>
                <a:cs typeface="Arial" charset="0"/>
                <a:sym typeface="Times New Roman" pitchFamily="18" charset="0"/>
              </a:rPr>
              <a:t>reconocidos por la </a:t>
            </a:r>
            <a:r>
              <a:rPr lang="en-US" sz="900" b="1" smtClean="0">
                <a:solidFill>
                  <a:srgbClr val="000000"/>
                </a:solidFill>
                <a:cs typeface="Arial" charset="0"/>
                <a:sym typeface="Times New Roman" pitchFamily="18" charset="0"/>
              </a:rPr>
              <a:t>EPA:</a:t>
            </a:r>
          </a:p>
          <a:p>
            <a:pPr marL="285750" lvl="1" indent="-171450">
              <a:spcBef>
                <a:spcPct val="10000"/>
              </a:spcBef>
              <a:tabLst>
                <a:tab pos="285750" algn="l"/>
              </a:tabLst>
            </a:pPr>
            <a:r>
              <a:rPr lang="en-US" sz="900" smtClean="0">
                <a:solidFill>
                  <a:srgbClr val="000000"/>
                </a:solidFill>
                <a:cs typeface="Arial" charset="0"/>
                <a:sym typeface="Times New Roman" pitchFamily="18" charset="0"/>
              </a:rPr>
              <a:t>Actualmente, la EPA sólo exige el uso de equipos de prueba que determinen que no hay pintura </a:t>
            </a:r>
            <a:r>
              <a:rPr lang="es-ES_tradnl" sz="900" smtClean="0">
                <a:solidFill>
                  <a:srgbClr val="000000"/>
                </a:solidFill>
                <a:cs typeface="Arial" charset="0"/>
                <a:sym typeface="Times New Roman" pitchFamily="18" charset="0"/>
              </a:rPr>
              <a:t>con </a:t>
            </a:r>
            <a:r>
              <a:rPr lang="en-US" sz="900" smtClean="0">
                <a:solidFill>
                  <a:srgbClr val="000000"/>
                </a:solidFill>
                <a:cs typeface="Arial" charset="0"/>
                <a:sym typeface="Times New Roman" pitchFamily="18" charset="0"/>
              </a:rPr>
              <a:t>base de plomo presente en las superficies </a:t>
            </a:r>
            <a:r>
              <a:rPr lang="es-ES_tradnl" sz="900" smtClean="0">
                <a:solidFill>
                  <a:srgbClr val="000000"/>
                </a:solidFill>
                <a:cs typeface="Arial" charset="0"/>
                <a:sym typeface="Times New Roman" pitchFamily="18" charset="0"/>
              </a:rPr>
              <a:t>probadas</a:t>
            </a:r>
            <a:r>
              <a:rPr lang="en-US" sz="900" smtClean="0">
                <a:solidFill>
                  <a:srgbClr val="000000"/>
                </a:solidFill>
                <a:cs typeface="Arial" charset="0"/>
                <a:sym typeface="Times New Roman" pitchFamily="18" charset="0"/>
              </a:rPr>
              <a:t>. Remítase a las instrucciones del kit de prueba para determinar si no hay presencia de plomo. Si no se determina la ausencia de plomo mediante el kit de prueba, se debe suponer que la superficie está revestida con pintura a base de plomo.</a:t>
            </a:r>
          </a:p>
          <a:p>
            <a:pPr marL="285750" lvl="1" indent="-171450">
              <a:spcBef>
                <a:spcPct val="10000"/>
              </a:spcBef>
              <a:tabLst>
                <a:tab pos="285750" algn="l"/>
              </a:tabLst>
            </a:pPr>
            <a:r>
              <a:rPr lang="en-US" sz="900" smtClean="0">
                <a:solidFill>
                  <a:srgbClr val="000000"/>
                </a:solidFill>
                <a:cs typeface="Arial" charset="0"/>
                <a:sym typeface="Times New Roman" pitchFamily="18" charset="0"/>
              </a:rPr>
              <a:t>Un resultado negativo en la prueba significa que no se necesitan prácticas laborales seguras con el plomo.</a:t>
            </a:r>
          </a:p>
          <a:p>
            <a:pPr marL="285750" lvl="1" indent="-171450">
              <a:spcBef>
                <a:spcPct val="10000"/>
              </a:spcBef>
              <a:tabLst>
                <a:tab pos="285750" algn="l"/>
              </a:tabLst>
            </a:pPr>
            <a:r>
              <a:rPr lang="en-US" sz="900" smtClean="0">
                <a:solidFill>
                  <a:srgbClr val="000000"/>
                </a:solidFill>
                <a:cs typeface="Arial" charset="0"/>
                <a:sym typeface="Times New Roman" pitchFamily="18" charset="0"/>
              </a:rPr>
              <a:t>Como alternativa, un renovador certificado puede recoger una muestra de cáscaras de pintura, o el muestreo lo puede llevar a cabo un inspector de plomo certificado o un evaluador de riesgo, para comprobar que no haya pintura a base de plomo presente. </a:t>
            </a:r>
          </a:p>
          <a:p>
            <a:pPr marL="285750" lvl="1" indent="-171450">
              <a:spcBef>
                <a:spcPct val="10000"/>
              </a:spcBef>
              <a:tabLst>
                <a:tab pos="285750" algn="l"/>
              </a:tabLst>
            </a:pPr>
            <a:r>
              <a:rPr lang="en-US" sz="900" smtClean="0">
                <a:solidFill>
                  <a:srgbClr val="000000"/>
                </a:solidFill>
                <a:cs typeface="Arial" charset="0"/>
                <a:sym typeface="Times New Roman" pitchFamily="18" charset="0"/>
              </a:rPr>
              <a:t>Si se utilizan los kits de prueba, los renovadores certificados deben usar un </a:t>
            </a:r>
            <a:r>
              <a:rPr lang="es-ES_tradnl" sz="900" smtClean="0">
                <a:solidFill>
                  <a:srgbClr val="000000"/>
                </a:solidFill>
                <a:cs typeface="Arial" charset="0"/>
                <a:sym typeface="Times New Roman" pitchFamily="18" charset="0"/>
              </a:rPr>
              <a:t>kit </a:t>
            </a:r>
            <a:r>
              <a:rPr lang="en-US" sz="900" smtClean="0">
                <a:solidFill>
                  <a:srgbClr val="000000"/>
                </a:solidFill>
                <a:cs typeface="Arial" charset="0"/>
                <a:sym typeface="Times New Roman" pitchFamily="18" charset="0"/>
              </a:rPr>
              <a:t>de pruebas reconoci</a:t>
            </a:r>
            <a:r>
              <a:rPr lang="es-ES_tradnl" sz="900" smtClean="0">
                <a:solidFill>
                  <a:srgbClr val="000000"/>
                </a:solidFill>
                <a:cs typeface="Arial" charset="0"/>
                <a:sym typeface="Times New Roman" pitchFamily="18" charset="0"/>
              </a:rPr>
              <a:t>do por </a:t>
            </a:r>
            <a:r>
              <a:rPr lang="en-US" sz="900" smtClean="0">
                <a:solidFill>
                  <a:srgbClr val="000000"/>
                </a:solidFill>
                <a:cs typeface="Arial" charset="0"/>
                <a:sym typeface="Times New Roman" pitchFamily="18" charset="0"/>
              </a:rPr>
              <a:t>la EPA para </a:t>
            </a:r>
            <a:r>
              <a:rPr lang="es-ES_tradnl" sz="900" smtClean="0">
                <a:solidFill>
                  <a:srgbClr val="000000"/>
                </a:solidFill>
                <a:cs typeface="Arial" charset="0"/>
                <a:sym typeface="Times New Roman" pitchFamily="18" charset="0"/>
              </a:rPr>
              <a:t>probar </a:t>
            </a:r>
            <a:r>
              <a:rPr lang="en-US" sz="900" smtClean="0">
                <a:solidFill>
                  <a:srgbClr val="000000"/>
                </a:solidFill>
                <a:cs typeface="Arial" charset="0"/>
                <a:sym typeface="Times New Roman" pitchFamily="18" charset="0"/>
              </a:rPr>
              <a:t>las superficies afectadas. Los </a:t>
            </a:r>
            <a:r>
              <a:rPr lang="es-ES_tradnl" sz="900" smtClean="0">
                <a:solidFill>
                  <a:srgbClr val="000000"/>
                </a:solidFill>
                <a:cs typeface="Arial" charset="0"/>
                <a:sym typeface="Times New Roman" pitchFamily="18" charset="0"/>
              </a:rPr>
              <a:t>kits </a:t>
            </a:r>
            <a:r>
              <a:rPr lang="en-US" sz="900" smtClean="0">
                <a:solidFill>
                  <a:srgbClr val="000000"/>
                </a:solidFill>
                <a:cs typeface="Arial" charset="0"/>
                <a:sym typeface="Times New Roman" pitchFamily="18" charset="0"/>
              </a:rPr>
              <a:t>de pruebas reconoci</a:t>
            </a:r>
            <a:r>
              <a:rPr lang="es-ES_tradnl" sz="900" smtClean="0">
                <a:solidFill>
                  <a:srgbClr val="000000"/>
                </a:solidFill>
                <a:cs typeface="Arial" charset="0"/>
                <a:sym typeface="Times New Roman" pitchFamily="18" charset="0"/>
              </a:rPr>
              <a:t>dos por </a:t>
            </a:r>
            <a:r>
              <a:rPr lang="en-US" sz="900" smtClean="0">
                <a:solidFill>
                  <a:srgbClr val="000000"/>
                </a:solidFill>
                <a:cs typeface="Arial" charset="0"/>
                <a:sym typeface="Times New Roman" pitchFamily="18" charset="0"/>
              </a:rPr>
              <a:t>la EPA están en una lista en el sitio web de EPA www.epa.gov/lead. </a:t>
            </a:r>
          </a:p>
          <a:p>
            <a:pPr marL="285750" lvl="1" indent="-171450">
              <a:spcBef>
                <a:spcPct val="10000"/>
              </a:spcBef>
              <a:tabLst>
                <a:tab pos="285750" algn="l"/>
              </a:tabLst>
            </a:pPr>
            <a:endParaRPr lang="en-US" sz="900" smtClean="0">
              <a:solidFill>
                <a:srgbClr val="000000"/>
              </a:solidFill>
              <a:cs typeface="Arial" charset="0"/>
              <a:sym typeface="Times New Roman" pitchFamily="18" charset="0"/>
            </a:endParaRPr>
          </a:p>
          <a:p>
            <a:pPr>
              <a:spcBef>
                <a:spcPct val="10000"/>
              </a:spcBef>
              <a:tabLst>
                <a:tab pos="285750" algn="l"/>
              </a:tabLst>
            </a:pPr>
            <a:r>
              <a:rPr lang="en-US" sz="900" b="1" smtClean="0">
                <a:solidFill>
                  <a:srgbClr val="000000"/>
                </a:solidFill>
                <a:cs typeface="Arial" charset="0"/>
                <a:sym typeface="Times New Roman" pitchFamily="18" charset="0"/>
              </a:rPr>
              <a:t>Informes: </a:t>
            </a:r>
          </a:p>
          <a:p>
            <a:pPr marL="285750" lvl="1" indent="-171450">
              <a:spcBef>
                <a:spcPct val="10000"/>
              </a:spcBef>
              <a:tabLst>
                <a:tab pos="285750" algn="l"/>
              </a:tabLst>
            </a:pPr>
            <a:r>
              <a:rPr lang="en-US" sz="900" smtClean="0">
                <a:solidFill>
                  <a:srgbClr val="000000"/>
                </a:solidFill>
                <a:cs typeface="Arial" charset="0"/>
                <a:sym typeface="Times New Roman" pitchFamily="18" charset="0"/>
              </a:rPr>
              <a:t>Cuando se utilizan kits de pruebas, </a:t>
            </a:r>
            <a:r>
              <a:rPr lang="es-ES_tradnl" sz="900" smtClean="0">
                <a:solidFill>
                  <a:srgbClr val="000000"/>
                </a:solidFill>
                <a:cs typeface="Arial" charset="0"/>
                <a:sym typeface="Times New Roman" pitchFamily="18" charset="0"/>
              </a:rPr>
              <a:t>en un plazo </a:t>
            </a:r>
            <a:r>
              <a:rPr lang="en-US" sz="900" smtClean="0">
                <a:solidFill>
                  <a:srgbClr val="000000"/>
                </a:solidFill>
                <a:cs typeface="Arial" charset="0"/>
                <a:sym typeface="Times New Roman" pitchFamily="18" charset="0"/>
              </a:rPr>
              <a:t>de 30 días de</a:t>
            </a:r>
            <a:r>
              <a:rPr lang="es-ES_tradnl" sz="900" smtClean="0">
                <a:solidFill>
                  <a:srgbClr val="000000"/>
                </a:solidFill>
                <a:cs typeface="Arial" charset="0"/>
                <a:sym typeface="Times New Roman" pitchFamily="18" charset="0"/>
              </a:rPr>
              <a:t>spués</a:t>
            </a:r>
            <a:r>
              <a:rPr lang="en-US" sz="900" smtClean="0">
                <a:solidFill>
                  <a:srgbClr val="000000"/>
                </a:solidFill>
                <a:cs typeface="Arial" charset="0"/>
                <a:sym typeface="Times New Roman" pitchFamily="18" charset="0"/>
              </a:rPr>
              <a:t> </a:t>
            </a:r>
            <a:r>
              <a:rPr lang="es-ES_tradnl" sz="900" smtClean="0">
                <a:solidFill>
                  <a:srgbClr val="000000"/>
                </a:solidFill>
                <a:cs typeface="Arial" charset="0"/>
                <a:sym typeface="Times New Roman" pitchFamily="18" charset="0"/>
              </a:rPr>
              <a:t>de </a:t>
            </a:r>
            <a:r>
              <a:rPr lang="en-US" sz="900" smtClean="0">
                <a:solidFill>
                  <a:srgbClr val="000000"/>
                </a:solidFill>
                <a:cs typeface="Arial" charset="0"/>
                <a:sym typeface="Times New Roman" pitchFamily="18" charset="0"/>
              </a:rPr>
              <a:t>haber completado la renovación, la empresa de renovación certificada debe proporcionar la información relacionada con los fabricantes y modelos de los equipos de pruebas; una descripción de los componentes inspeccionados, incluidas las ubicaciones; y los resultados de las pruebas, al cliente que contrató la renovación.</a:t>
            </a:r>
          </a:p>
          <a:p>
            <a:pPr marL="285750" lvl="1" indent="-171450">
              <a:spcBef>
                <a:spcPct val="10000"/>
              </a:spcBef>
              <a:tabLst>
                <a:tab pos="285750" algn="l"/>
              </a:tabLst>
            </a:pPr>
            <a:r>
              <a:rPr lang="en-US" sz="900" smtClean="0">
                <a:solidFill>
                  <a:srgbClr val="000000"/>
                </a:solidFill>
                <a:cs typeface="Arial" charset="0"/>
                <a:sym typeface="Times New Roman" pitchFamily="18" charset="0"/>
              </a:rPr>
              <a:t>Conserve una copia del formulario de documentación del equipo de pruebas.</a:t>
            </a:r>
          </a:p>
        </p:txBody>
      </p:sp>
      <p:sp>
        <p:nvSpPr>
          <p:cNvPr id="17413" name="Rectangle 2"/>
          <p:cNvSpPr>
            <a:spLocks noGrp="1" noChangeArrowheads="1"/>
          </p:cNvSpPr>
          <p:nvPr>
            <p:ph type="hdr" sz="quarter"/>
          </p:nvPr>
        </p:nvSpPr>
        <p:spPr>
          <a:xfrm>
            <a:off x="0" y="0"/>
            <a:ext cx="7010400" cy="609600"/>
          </a:xfrm>
          <a:noFill/>
        </p:spPr>
        <p:txBody>
          <a:bodyPr/>
          <a:lstStyle/>
          <a:p>
            <a:endParaRPr lang="en-US" smtClean="0"/>
          </a:p>
          <a:p>
            <a:r>
              <a:rPr lang="es-ES_tradnl" smtClean="0"/>
              <a:t>Prácticas seguras para trabajar con el plomo</a:t>
            </a:r>
            <a:r>
              <a:rPr lang="en-US" smtClean="0"/>
              <a:t> en labores de renovación, reparación y pintura</a:t>
            </a:r>
          </a:p>
        </p:txBody>
      </p:sp>
    </p:spTree>
    <p:extLst>
      <p:ext uri="{BB962C8B-B14F-4D97-AF65-F5344CB8AC3E}">
        <p14:creationId xmlns:p14="http://schemas.microsoft.com/office/powerpoint/2010/main" val="32542622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dt" sz="quarter" idx="1"/>
          </p:nvPr>
        </p:nvSpPr>
        <p:spPr>
          <a:xfrm>
            <a:off x="2743200" y="8458200"/>
            <a:ext cx="1533525" cy="442913"/>
          </a:xfrm>
          <a:noFill/>
        </p:spPr>
        <p:txBody>
          <a:bodyPr/>
          <a:lstStyle/>
          <a:p>
            <a:r>
              <a:rPr lang="en-US" smtClean="0"/>
              <a:t>Octubre de 2011</a:t>
            </a:r>
          </a:p>
        </p:txBody>
      </p:sp>
      <p:sp>
        <p:nvSpPr>
          <p:cNvPr id="18435" name="Rectangle 2"/>
          <p:cNvSpPr>
            <a:spLocks noGrp="1" noRot="1" noChangeAspect="1" noChangeArrowheads="1" noTextEdit="1"/>
          </p:cNvSpPr>
          <p:nvPr>
            <p:ph type="sldImg"/>
          </p:nvPr>
        </p:nvSpPr>
        <p:spPr>
          <a:xfrm>
            <a:off x="1217613" y="663575"/>
            <a:ext cx="4648200" cy="3486150"/>
          </a:xfrm>
          <a:ln/>
        </p:spPr>
      </p:sp>
      <p:sp>
        <p:nvSpPr>
          <p:cNvPr id="18436" name="Rectangle 3"/>
          <p:cNvSpPr>
            <a:spLocks noGrp="1" noChangeArrowheads="1"/>
          </p:cNvSpPr>
          <p:nvPr>
            <p:ph type="body" idx="1"/>
          </p:nvPr>
        </p:nvSpPr>
        <p:spPr>
          <a:xfrm>
            <a:off x="609600" y="4191000"/>
            <a:ext cx="5768975" cy="4425950"/>
          </a:xfrm>
          <a:noFill/>
          <a:ln/>
        </p:spPr>
        <p:txBody>
          <a:bodyPr/>
          <a:lstStyle/>
          <a:p>
            <a:pPr>
              <a:spcBef>
                <a:spcPct val="10000"/>
              </a:spcBef>
              <a:tabLst>
                <a:tab pos="285750" algn="l"/>
              </a:tabLst>
            </a:pPr>
            <a:r>
              <a:rPr lang="en-US" sz="1000" b="1" smtClean="0">
                <a:solidFill>
                  <a:srgbClr val="000000"/>
                </a:solidFill>
                <a:cs typeface="Arial" charset="0"/>
                <a:sym typeface="Times New Roman" pitchFamily="18" charset="0"/>
              </a:rPr>
              <a:t>Administración de registros: Informes de los resultados de la</a:t>
            </a:r>
            <a:r>
              <a:rPr lang="es-ES_tradnl" sz="1000" b="1" smtClean="0">
                <a:solidFill>
                  <a:srgbClr val="000000"/>
                </a:solidFill>
                <a:cs typeface="Arial" charset="0"/>
                <a:sym typeface="Times New Roman" pitchFamily="18" charset="0"/>
              </a:rPr>
              <a:t>s</a:t>
            </a:r>
            <a:r>
              <a:rPr lang="en-US" sz="1000" b="1" smtClean="0">
                <a:solidFill>
                  <a:srgbClr val="000000"/>
                </a:solidFill>
                <a:cs typeface="Arial" charset="0"/>
                <a:sym typeface="Times New Roman" pitchFamily="18" charset="0"/>
              </a:rPr>
              <a:t> muestra</a:t>
            </a:r>
            <a:r>
              <a:rPr lang="es-ES_tradnl" sz="1000" b="1" smtClean="0">
                <a:solidFill>
                  <a:srgbClr val="000000"/>
                </a:solidFill>
                <a:cs typeface="Arial" charset="0"/>
                <a:sym typeface="Times New Roman" pitchFamily="18" charset="0"/>
              </a:rPr>
              <a:t>s</a:t>
            </a:r>
            <a:r>
              <a:rPr lang="en-US" sz="1000" b="1" smtClean="0">
                <a:solidFill>
                  <a:srgbClr val="000000"/>
                </a:solidFill>
                <a:cs typeface="Arial" charset="0"/>
                <a:sym typeface="Times New Roman" pitchFamily="18" charset="0"/>
              </a:rPr>
              <a:t> de cáscaras de pintura</a:t>
            </a:r>
          </a:p>
          <a:p>
            <a:pPr>
              <a:spcBef>
                <a:spcPct val="10000"/>
              </a:spcBef>
              <a:tabLst>
                <a:tab pos="285750" algn="l"/>
              </a:tabLst>
            </a:pPr>
            <a:endParaRPr lang="en-US" sz="1000" smtClean="0">
              <a:solidFill>
                <a:srgbClr val="000000"/>
              </a:solidFill>
              <a:cs typeface="Arial" charset="0"/>
              <a:sym typeface="Times New Roman" pitchFamily="18" charset="0"/>
            </a:endParaRPr>
          </a:p>
          <a:p>
            <a:pPr>
              <a:spcBef>
                <a:spcPct val="10000"/>
              </a:spcBef>
              <a:tabLst>
                <a:tab pos="285750" algn="l"/>
              </a:tabLst>
            </a:pPr>
            <a:r>
              <a:rPr lang="en-US" sz="1000" smtClean="0">
                <a:solidFill>
                  <a:srgbClr val="000000"/>
                </a:solidFill>
                <a:cs typeface="Arial" charset="0"/>
                <a:sym typeface="Times New Roman" pitchFamily="18" charset="0"/>
              </a:rPr>
              <a:t>Los renovadores certificados pueden recoger muestras de cáscaras de pintura de los componentes afectados por la renovación en lugar de utilizar kits de prueba para analizar la pintura. Las muestras deben ser enviadas para su análisis a una entidad reconocida por el Programa </a:t>
            </a:r>
            <a:r>
              <a:rPr lang="es-US" sz="1000" smtClean="0"/>
              <a:t>Nacional de Acreditación de Laboratorios sobre Plomo (NLLAP).</a:t>
            </a:r>
          </a:p>
          <a:p>
            <a:pPr>
              <a:spcBef>
                <a:spcPct val="10000"/>
              </a:spcBef>
              <a:tabLst>
                <a:tab pos="285750" algn="l"/>
              </a:tabLst>
            </a:pPr>
            <a:endParaRPr lang="es-US" sz="1000" smtClean="0">
              <a:solidFill>
                <a:srgbClr val="000000"/>
              </a:solidFill>
              <a:cs typeface="Arial" charset="0"/>
              <a:sym typeface="Times New Roman" pitchFamily="18" charset="0"/>
            </a:endParaRPr>
          </a:p>
          <a:p>
            <a:pPr>
              <a:spcBef>
                <a:spcPct val="10000"/>
              </a:spcBef>
              <a:tabLst>
                <a:tab pos="285750" algn="l"/>
              </a:tabLst>
            </a:pPr>
            <a:r>
              <a:rPr lang="es-US" sz="1000" smtClean="0">
                <a:solidFill>
                  <a:srgbClr val="000000"/>
                </a:solidFill>
                <a:cs typeface="Arial" charset="0"/>
                <a:sym typeface="Times New Roman" pitchFamily="18" charset="0"/>
              </a:rPr>
              <a:t>Prepare informes para los clientes y conserve registros de forma similar según lo detallado para los resultados del kit de pruebas. Envíe un informe en un plazo máximo de 30 días a la persona que contrata el trabajo, ubicaciones específicas detalladas donde se realizó el muestreo, dimensiones y resultados relacionados. Conserve durante 3 años las copias de los resultados del laboratorio y del informe para el cliente.</a:t>
            </a:r>
            <a:r>
              <a:rPr lang="en-US" sz="1000" smtClean="0">
                <a:solidFill>
                  <a:srgbClr val="000000"/>
                </a:solidFill>
                <a:cs typeface="Arial" charset="0"/>
                <a:sym typeface="Times New Roman" pitchFamily="18" charset="0"/>
              </a:rPr>
              <a:t> </a:t>
            </a:r>
          </a:p>
        </p:txBody>
      </p:sp>
      <p:sp>
        <p:nvSpPr>
          <p:cNvPr id="18437" name="Rectangle 2"/>
          <p:cNvSpPr>
            <a:spLocks noGrp="1" noChangeArrowheads="1"/>
          </p:cNvSpPr>
          <p:nvPr>
            <p:ph type="hdr" sz="quarter"/>
          </p:nvPr>
        </p:nvSpPr>
        <p:spPr>
          <a:xfrm>
            <a:off x="0" y="0"/>
            <a:ext cx="7010400" cy="609600"/>
          </a:xfrm>
          <a:noFill/>
        </p:spPr>
        <p:txBody>
          <a:bodyPr/>
          <a:lstStyle/>
          <a:p>
            <a:endParaRPr lang="en-US" smtClean="0">
              <a:solidFill>
                <a:srgbClr val="000000"/>
              </a:solidFill>
            </a:endParaRPr>
          </a:p>
          <a:p>
            <a:r>
              <a:rPr lang="es-ES_tradnl" smtClean="0">
                <a:solidFill>
                  <a:srgbClr val="000000"/>
                </a:solidFill>
              </a:rPr>
              <a:t>Prácticas seguras para trabajar con el plomo</a:t>
            </a:r>
            <a:r>
              <a:rPr lang="en-US" smtClean="0">
                <a:solidFill>
                  <a:srgbClr val="000000"/>
                </a:solidFill>
              </a:rPr>
              <a:t> en labores de renovación, reparación y pintura</a:t>
            </a:r>
          </a:p>
        </p:txBody>
      </p:sp>
    </p:spTree>
    <p:extLst>
      <p:ext uri="{BB962C8B-B14F-4D97-AF65-F5344CB8AC3E}">
        <p14:creationId xmlns:p14="http://schemas.microsoft.com/office/powerpoint/2010/main" val="18112893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dt" sz="quarter" idx="1"/>
          </p:nvPr>
        </p:nvSpPr>
        <p:spPr>
          <a:xfrm>
            <a:off x="2743200" y="8534400"/>
            <a:ext cx="1533525" cy="442913"/>
          </a:xfrm>
          <a:noFill/>
        </p:spPr>
        <p:txBody>
          <a:bodyPr/>
          <a:lstStyle/>
          <a:p>
            <a:r>
              <a:rPr lang="en-US" smtClean="0"/>
              <a:t>Octubre de 2011</a:t>
            </a: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733425" y="4427538"/>
            <a:ext cx="5322888" cy="4179887"/>
          </a:xfrm>
          <a:noFill/>
          <a:ln/>
        </p:spPr>
        <p:txBody>
          <a:bodyPr/>
          <a:lstStyle/>
          <a:p>
            <a:pPr>
              <a:spcBef>
                <a:spcPct val="10000"/>
              </a:spcBef>
              <a:tabLst>
                <a:tab pos="0" algn="l"/>
              </a:tabLst>
            </a:pPr>
            <a:r>
              <a:rPr lang="es-US" sz="1000" smtClean="0">
                <a:solidFill>
                  <a:srgbClr val="000000"/>
                </a:solidFill>
                <a:cs typeface="Arial" charset="0"/>
                <a:sym typeface="Times New Roman" pitchFamily="18" charset="0"/>
              </a:rPr>
              <a:t>Documentación de la información del proyecto (</a:t>
            </a:r>
            <a:r>
              <a:rPr lang="es-US" sz="1000" smtClean="0">
                <a:cs typeface="Times New Roman" pitchFamily="18" charset="0"/>
                <a:sym typeface="Times New Roman" pitchFamily="18" charset="0"/>
              </a:rPr>
              <a:t>cumplimiento de los requisitos de capacitación de renovación, certificación y prácticas de trabajo). Esto se puede realizar al completar el formulario de muestra titulado </a:t>
            </a:r>
            <a:r>
              <a:rPr lang="en-US" sz="1000" smtClean="0">
                <a:cs typeface="Times New Roman" pitchFamily="18" charset="0"/>
                <a:sym typeface="Times New Roman" pitchFamily="18" charset="0"/>
              </a:rPr>
              <a:t>“</a:t>
            </a:r>
            <a:r>
              <a:rPr lang="es-ES" sz="1000" smtClean="0"/>
              <a:t>Lista de comprobacíón de la gestión de registros para la renovación de muestras” o un formulario similar.</a:t>
            </a:r>
          </a:p>
          <a:p>
            <a:pPr>
              <a:spcBef>
                <a:spcPct val="10000"/>
              </a:spcBef>
              <a:tabLst>
                <a:tab pos="0" algn="l"/>
              </a:tabLst>
            </a:pPr>
            <a:endParaRPr lang="es-ES" sz="1000" smtClean="0">
              <a:cs typeface="Times New Roman" pitchFamily="18" charset="0"/>
              <a:sym typeface="Times New Roman" pitchFamily="18" charset="0"/>
            </a:endParaRPr>
          </a:p>
          <a:p>
            <a:pPr>
              <a:spcBef>
                <a:spcPct val="10000"/>
              </a:spcBef>
              <a:tabLst>
                <a:tab pos="0" algn="l"/>
              </a:tabLst>
            </a:pPr>
            <a:r>
              <a:rPr lang="es-US" sz="1000" smtClean="0">
                <a:cs typeface="Times New Roman" pitchFamily="18" charset="0"/>
                <a:sym typeface="Times New Roman" pitchFamily="18" charset="0"/>
              </a:rPr>
              <a:t>La documentación de la información del proyecto también debe ser distribuida a las siguientes personas cuando se entregue la factura final o en un plazo máximo de 30 días a partir de la finalización del proyecto, lo que suceda antes:</a:t>
            </a:r>
          </a:p>
          <a:p>
            <a:pPr>
              <a:spcBef>
                <a:spcPct val="10000"/>
              </a:spcBef>
              <a:tabLst>
                <a:tab pos="0" algn="l"/>
              </a:tabLst>
            </a:pPr>
            <a:endParaRPr lang="es-US" sz="1000" smtClean="0">
              <a:cs typeface="Times New Roman" pitchFamily="18" charset="0"/>
              <a:sym typeface="Times New Roman" pitchFamily="18" charset="0"/>
            </a:endParaRPr>
          </a:p>
          <a:p>
            <a:pPr>
              <a:spcBef>
                <a:spcPct val="10000"/>
              </a:spcBef>
              <a:buFontTx/>
              <a:buChar char="•"/>
              <a:tabLst>
                <a:tab pos="0" algn="l"/>
              </a:tabLst>
            </a:pPr>
            <a:r>
              <a:rPr lang="es-US" sz="1000" smtClean="0">
                <a:cs typeface="Times New Roman" pitchFamily="18" charset="0"/>
                <a:sym typeface="Times New Roman" pitchFamily="18" charset="0"/>
              </a:rPr>
              <a:t>Al propietario del edificio; y, si fuera diferente,</a:t>
            </a:r>
          </a:p>
          <a:p>
            <a:pPr>
              <a:spcBef>
                <a:spcPct val="10000"/>
              </a:spcBef>
              <a:buFontTx/>
              <a:buChar char="•"/>
              <a:tabLst>
                <a:tab pos="0" algn="l"/>
              </a:tabLst>
            </a:pPr>
            <a:r>
              <a:rPr lang="es-US" sz="1000" smtClean="0">
                <a:cs typeface="Times New Roman" pitchFamily="18" charset="0"/>
                <a:sym typeface="Times New Roman" pitchFamily="18" charset="0"/>
              </a:rPr>
              <a:t>A un ocupante adulto, o a un adulto representante de la instalación ocupada por niños. </a:t>
            </a:r>
            <a:endParaRPr lang="es-US" sz="1000" smtClean="0">
              <a:solidFill>
                <a:srgbClr val="000000"/>
              </a:solidFill>
              <a:cs typeface="Arial" charset="0"/>
              <a:sym typeface="Times New Roman" pitchFamily="18" charset="0"/>
            </a:endParaRPr>
          </a:p>
          <a:p>
            <a:pPr>
              <a:spcBef>
                <a:spcPct val="10000"/>
              </a:spcBef>
              <a:tabLst>
                <a:tab pos="0" algn="l"/>
              </a:tabLst>
            </a:pPr>
            <a:endParaRPr lang="en-US" sz="1000" b="1" smtClean="0">
              <a:solidFill>
                <a:srgbClr val="000000"/>
              </a:solidFill>
              <a:cs typeface="Arial" charset="0"/>
              <a:sym typeface="Times New Roman" pitchFamily="18" charset="0"/>
            </a:endParaRPr>
          </a:p>
          <a:p>
            <a:pPr>
              <a:spcBef>
                <a:spcPct val="10000"/>
              </a:spcBef>
              <a:tabLst>
                <a:tab pos="0" algn="l"/>
              </a:tabLst>
            </a:pPr>
            <a:r>
              <a:rPr lang="es-US" sz="1000" smtClean="0">
                <a:cs typeface="Times New Roman" pitchFamily="18" charset="0"/>
                <a:sym typeface="Times New Roman" pitchFamily="18" charset="0"/>
              </a:rPr>
              <a:t>Si se realiza un muestreo de aprobación de polvo, la empresa debe proporcionar, cuando se entregue la factura final por la renovación o en un plazo máximo de 30 días a partir de la finalización de la renovación, lo que suceda antes, una copia del informe de muestreo de polvo a las siguientes personas:</a:t>
            </a:r>
          </a:p>
          <a:p>
            <a:pPr>
              <a:spcBef>
                <a:spcPct val="10000"/>
              </a:spcBef>
              <a:tabLst>
                <a:tab pos="0" algn="l"/>
              </a:tabLst>
            </a:pPr>
            <a:endParaRPr lang="es-US" sz="1000" smtClean="0">
              <a:cs typeface="Times New Roman" pitchFamily="18" charset="0"/>
              <a:sym typeface="Times New Roman" pitchFamily="18" charset="0"/>
            </a:endParaRPr>
          </a:p>
          <a:p>
            <a:pPr>
              <a:spcBef>
                <a:spcPct val="10000"/>
              </a:spcBef>
              <a:buFontTx/>
              <a:buChar char="•"/>
              <a:tabLst>
                <a:tab pos="0" algn="l"/>
              </a:tabLst>
            </a:pPr>
            <a:r>
              <a:rPr lang="es-US" sz="1000" smtClean="0">
                <a:cs typeface="Times New Roman" pitchFamily="18" charset="0"/>
                <a:sym typeface="Times New Roman" pitchFamily="18" charset="0"/>
              </a:rPr>
              <a:t>Al propietario del edificio; y, si fuera diferente,</a:t>
            </a:r>
          </a:p>
          <a:p>
            <a:pPr>
              <a:spcBef>
                <a:spcPct val="10000"/>
              </a:spcBef>
              <a:buFontTx/>
              <a:buChar char="•"/>
              <a:tabLst>
                <a:tab pos="0" algn="l"/>
              </a:tabLst>
            </a:pPr>
            <a:r>
              <a:rPr lang="es-US" sz="1000" smtClean="0">
                <a:cs typeface="Times New Roman" pitchFamily="18" charset="0"/>
                <a:sym typeface="Times New Roman" pitchFamily="18" charset="0"/>
              </a:rPr>
              <a:t>A un ocupante adulto, o a un adulto representante de la instalación ocupada por niños. </a:t>
            </a:r>
            <a:endParaRPr lang="es-US" sz="1000" smtClean="0">
              <a:solidFill>
                <a:srgbClr val="000000"/>
              </a:solidFill>
              <a:cs typeface="Arial" charset="0"/>
              <a:sym typeface="Times New Roman" pitchFamily="18" charset="0"/>
            </a:endParaRPr>
          </a:p>
          <a:p>
            <a:pPr>
              <a:spcBef>
                <a:spcPct val="10000"/>
              </a:spcBef>
              <a:tabLst>
                <a:tab pos="0" algn="l"/>
              </a:tabLst>
            </a:pPr>
            <a:endParaRPr lang="en-US" sz="1000" b="1" smtClean="0">
              <a:solidFill>
                <a:srgbClr val="000000"/>
              </a:solidFill>
              <a:cs typeface="Arial" charset="0"/>
              <a:sym typeface="Times New Roman" pitchFamily="18" charset="0"/>
            </a:endParaRPr>
          </a:p>
          <a:p>
            <a:pPr>
              <a:spcBef>
                <a:spcPct val="10000"/>
              </a:spcBef>
              <a:tabLst>
                <a:tab pos="0" algn="l"/>
              </a:tabLst>
            </a:pPr>
            <a:r>
              <a:rPr lang="en-US" sz="1000" smtClean="0">
                <a:solidFill>
                  <a:srgbClr val="000000"/>
                </a:solidFill>
                <a:cs typeface="Arial" charset="0"/>
                <a:sym typeface="Times New Roman" pitchFamily="18" charset="0"/>
              </a:rPr>
              <a:t>Nota: </a:t>
            </a:r>
            <a:r>
              <a:rPr lang="es-US" sz="1000" smtClean="0">
                <a:solidFill>
                  <a:srgbClr val="000000"/>
                </a:solidFill>
                <a:cs typeface="Arial" charset="0"/>
                <a:sym typeface="Times New Roman" pitchFamily="18" charset="0"/>
              </a:rPr>
              <a:t>cuando el trabajo se realiza en áreas comunes de viviendas múltiples, las empresas deben publicar la información del proyecto y los informes de muestreo de polvo y dar a conocer cómo los ocupantes de las viviendas renovadas que estén interesados pueden obtener una copia del informe. Esta información debe ser publicada en un lugares que puedan ser vistos por todos los ocupantes afectados</a:t>
            </a:r>
            <a:r>
              <a:rPr lang="en-US" sz="1000" smtClean="0">
                <a:solidFill>
                  <a:srgbClr val="000000"/>
                </a:solidFill>
                <a:cs typeface="Arial" charset="0"/>
                <a:sym typeface="Times New Roman" pitchFamily="18" charset="0"/>
              </a:rPr>
              <a:t>.</a:t>
            </a:r>
          </a:p>
          <a:p>
            <a:pPr>
              <a:lnSpc>
                <a:spcPct val="90000"/>
              </a:lnSpc>
              <a:tabLst>
                <a:tab pos="0" algn="l"/>
              </a:tabLst>
            </a:pPr>
            <a:endParaRPr lang="en-US" sz="2000" smtClean="0">
              <a:cs typeface="Times New Roman" pitchFamily="18" charset="0"/>
              <a:sym typeface="Times New Roman" pitchFamily="18" charset="0"/>
            </a:endParaRPr>
          </a:p>
          <a:p>
            <a:pPr marL="114300" lvl="1" indent="0">
              <a:spcBef>
                <a:spcPct val="10000"/>
              </a:spcBef>
              <a:buFontTx/>
              <a:buNone/>
              <a:tabLst>
                <a:tab pos="0" algn="l"/>
              </a:tabLst>
            </a:pPr>
            <a:endParaRPr lang="en-US" sz="1000" smtClean="0">
              <a:solidFill>
                <a:srgbClr val="000000"/>
              </a:solidFill>
              <a:cs typeface="Times New Roman" pitchFamily="18" charset="0"/>
              <a:sym typeface="Times New Roman" pitchFamily="18" charset="0"/>
            </a:endParaRPr>
          </a:p>
        </p:txBody>
      </p:sp>
      <p:sp>
        <p:nvSpPr>
          <p:cNvPr id="19461" name="Rectangle 2"/>
          <p:cNvSpPr>
            <a:spLocks noGrp="1" noChangeArrowheads="1"/>
          </p:cNvSpPr>
          <p:nvPr>
            <p:ph type="hdr" sz="quarter"/>
          </p:nvPr>
        </p:nvSpPr>
        <p:spPr>
          <a:xfrm>
            <a:off x="0" y="0"/>
            <a:ext cx="7010400" cy="609600"/>
          </a:xfrm>
          <a:noFill/>
        </p:spPr>
        <p:txBody>
          <a:bodyPr/>
          <a:lstStyle/>
          <a:p>
            <a:endParaRPr lang="en-US" smtClean="0"/>
          </a:p>
          <a:p>
            <a:r>
              <a:rPr lang="es-ES_tradnl" smtClean="0"/>
              <a:t>Prácticas seguras para trabajar con el plomo</a:t>
            </a:r>
            <a:r>
              <a:rPr lang="en-US" smtClean="0"/>
              <a:t> en labores de renovación, reparación y pintura</a:t>
            </a:r>
          </a:p>
        </p:txBody>
      </p:sp>
    </p:spTree>
    <p:extLst>
      <p:ext uri="{BB962C8B-B14F-4D97-AF65-F5344CB8AC3E}">
        <p14:creationId xmlns:p14="http://schemas.microsoft.com/office/powerpoint/2010/main" val="1847701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dt" sz="quarter" idx="1"/>
          </p:nvPr>
        </p:nvSpPr>
        <p:spPr>
          <a:xfrm>
            <a:off x="2895600" y="8382000"/>
            <a:ext cx="1533525" cy="442913"/>
          </a:xfrm>
          <a:noFill/>
        </p:spPr>
        <p:txBody>
          <a:bodyPr/>
          <a:lstStyle/>
          <a:p>
            <a:r>
              <a:rPr lang="en-US" smtClean="0"/>
              <a:t>Octubre de 2011</a:t>
            </a:r>
          </a:p>
        </p:txBody>
      </p:sp>
      <p:sp>
        <p:nvSpPr>
          <p:cNvPr id="20483" name="Rectangle 2"/>
          <p:cNvSpPr>
            <a:spLocks noGrp="1" noRot="1" noChangeAspect="1" noChangeArrowheads="1" noTextEdit="1"/>
          </p:cNvSpPr>
          <p:nvPr>
            <p:ph type="sldImg"/>
          </p:nvPr>
        </p:nvSpPr>
        <p:spPr>
          <a:ln/>
        </p:spPr>
      </p:sp>
      <p:sp>
        <p:nvSpPr>
          <p:cNvPr id="20484" name="Rectangle 2"/>
          <p:cNvSpPr>
            <a:spLocks noGrp="1" noChangeArrowheads="1"/>
          </p:cNvSpPr>
          <p:nvPr>
            <p:ph type="hdr" sz="quarter"/>
          </p:nvPr>
        </p:nvSpPr>
        <p:spPr>
          <a:xfrm>
            <a:off x="0" y="0"/>
            <a:ext cx="7010400" cy="609600"/>
          </a:xfrm>
          <a:noFill/>
        </p:spPr>
        <p:txBody>
          <a:bodyPr/>
          <a:lstStyle/>
          <a:p>
            <a:endParaRPr lang="en-US" smtClean="0"/>
          </a:p>
          <a:p>
            <a:r>
              <a:rPr lang="es-ES_tradnl" smtClean="0"/>
              <a:t>Prácticas seguras para trabajar con el plomo</a:t>
            </a:r>
            <a:r>
              <a:rPr lang="en-US" smtClean="0"/>
              <a:t> en labores de renovación, reparación y pintura</a:t>
            </a:r>
          </a:p>
        </p:txBody>
      </p:sp>
    </p:spTree>
    <p:extLst>
      <p:ext uri="{BB962C8B-B14F-4D97-AF65-F5344CB8AC3E}">
        <p14:creationId xmlns:p14="http://schemas.microsoft.com/office/powerpoint/2010/main" val="422821036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xfrm>
            <a:off x="63500" y="0"/>
            <a:ext cx="7162800" cy="479425"/>
          </a:xfrm>
          <a:noFill/>
        </p:spPr>
        <p:txBody>
          <a:bodyPr/>
          <a:lstStyle/>
          <a:p>
            <a:endParaRPr lang="en-US" smtClean="0"/>
          </a:p>
          <a:p>
            <a:r>
              <a:rPr lang="en-US" smtClean="0"/>
              <a:t> </a:t>
            </a:r>
            <a:r>
              <a:rPr lang="es-ES_tradnl" smtClean="0"/>
              <a:t>Prácticas seguras para trabajar con el plomo</a:t>
            </a:r>
            <a:r>
              <a:rPr lang="en-US" smtClean="0"/>
              <a:t>en labores de renovación, reparación y pintura</a:t>
            </a:r>
          </a:p>
        </p:txBody>
      </p:sp>
      <p:sp>
        <p:nvSpPr>
          <p:cNvPr id="18435" name="Rectangle 7"/>
          <p:cNvSpPr>
            <a:spLocks noGrp="1" noChangeArrowheads="1"/>
          </p:cNvSpPr>
          <p:nvPr>
            <p:ph type="sldNum" sz="quarter" idx="5"/>
          </p:nvPr>
        </p:nvSpPr>
        <p:spPr>
          <a:noFill/>
        </p:spPr>
        <p:txBody>
          <a:bodyPr/>
          <a:lstStyle/>
          <a:p>
            <a:r>
              <a:rPr lang="en-US" smtClean="0"/>
              <a:t>8-</a:t>
            </a:r>
            <a:fld id="{7C735F6F-1509-4C2B-92E9-0AD4BC1BC5B9}" type="slidenum">
              <a:rPr lang="en-US" smtClean="0"/>
              <a:pPr/>
              <a:t>89</a:t>
            </a:fld>
            <a:endParaRPr lang="en-US" smtClean="0"/>
          </a:p>
        </p:txBody>
      </p:sp>
      <p:sp>
        <p:nvSpPr>
          <p:cNvPr id="18436" name="Rectangle 8"/>
          <p:cNvSpPr>
            <a:spLocks noGrp="1" noChangeArrowheads="1"/>
          </p:cNvSpPr>
          <p:nvPr>
            <p:ph type="dt" sz="quarter" idx="1"/>
          </p:nvPr>
        </p:nvSpPr>
        <p:spPr>
          <a:noFill/>
        </p:spPr>
        <p:txBody>
          <a:bodyPr/>
          <a:lstStyle/>
          <a:p>
            <a:r>
              <a:rPr lang="en-US" smtClean="0"/>
              <a:t>Octubre de 2011</a:t>
            </a:r>
          </a:p>
        </p:txBody>
      </p:sp>
      <p:sp>
        <p:nvSpPr>
          <p:cNvPr id="18437" name="Rectangle 2"/>
          <p:cNvSpPr>
            <a:spLocks noGrp="1" noRot="1" noChangeAspect="1" noChangeArrowheads="1" noTextEdit="1"/>
          </p:cNvSpPr>
          <p:nvPr>
            <p:ph type="sldImg"/>
          </p:nvPr>
        </p:nvSpPr>
        <p:spPr>
          <a:xfrm>
            <a:off x="1295400" y="685800"/>
            <a:ext cx="4800600" cy="3600450"/>
          </a:xfrm>
          <a:ln/>
        </p:spPr>
      </p:sp>
      <p:sp>
        <p:nvSpPr>
          <p:cNvPr id="18438" name="Rectangle 3"/>
          <p:cNvSpPr>
            <a:spLocks noGrp="1" noChangeArrowheads="1"/>
          </p:cNvSpPr>
          <p:nvPr>
            <p:ph type="body" idx="1"/>
          </p:nvPr>
        </p:nvSpPr>
        <p:spPr>
          <a:xfrm>
            <a:off x="974725" y="4560888"/>
            <a:ext cx="5365750" cy="4319587"/>
          </a:xfrm>
          <a:noFill/>
          <a:ln/>
        </p:spPr>
        <p:txBody>
          <a:bodyPr/>
          <a:lstStyle/>
          <a:p>
            <a:pPr marL="228600" lvl="1" indent="-6350">
              <a:buFontTx/>
              <a:buNone/>
              <a:tabLst/>
            </a:pPr>
            <a:r>
              <a:rPr lang="es-US" smtClean="0">
                <a:solidFill>
                  <a:srgbClr val="000000"/>
                </a:solidFill>
                <a:cs typeface="Times New Roman" pitchFamily="18" charset="0"/>
                <a:sym typeface="Times New Roman" pitchFamily="18" charset="0"/>
              </a:rPr>
              <a:t>La regla RRP requiere que usted, el renovador certificado, sea responsable de la instrucci</a:t>
            </a:r>
            <a:r>
              <a:rPr lang="es-US" smtClean="0">
                <a:solidFill>
                  <a:srgbClr val="000000"/>
                </a:solidFill>
                <a:latin typeface="Times New Roman" pitchFamily="18" charset="0"/>
                <a:cs typeface="Times New Roman" pitchFamily="18" charset="0"/>
                <a:sym typeface="Times New Roman" pitchFamily="18" charset="0"/>
              </a:rPr>
              <a:t>ó</a:t>
            </a:r>
            <a:r>
              <a:rPr lang="es-US" smtClean="0">
                <a:solidFill>
                  <a:srgbClr val="000000"/>
                </a:solidFill>
                <a:cs typeface="Times New Roman" pitchFamily="18" charset="0"/>
                <a:sym typeface="Times New Roman" pitchFamily="18" charset="0"/>
              </a:rPr>
              <a:t>n de los renovadores no certificados. Tenga presente que los trabajadores no certificados deben ser capacitados sólo en las prácticas de trabajo, requeridas por la regla RRP, que los trabajadores utilizarán cuando realicen las tareas que tengan asignadas. Por ejemplo, si un trabajador es contratado únicamente para proporcionar servicios de limpieza, no sería necesario que se le capacite en cómo preparar el área de trabajo.</a:t>
            </a:r>
          </a:p>
          <a:p>
            <a:pPr marL="228600" lvl="1" indent="-6350">
              <a:buFontTx/>
              <a:buNone/>
              <a:tabLst/>
            </a:pPr>
            <a:endParaRPr lang="es-US" smtClean="0">
              <a:solidFill>
                <a:srgbClr val="000000"/>
              </a:solidFill>
              <a:cs typeface="Times New Roman" pitchFamily="18" charset="0"/>
              <a:sym typeface="Times New Roman" pitchFamily="18" charset="0"/>
            </a:endParaRPr>
          </a:p>
          <a:p>
            <a:pPr marL="228600" lvl="1" indent="-6350">
              <a:buFontTx/>
              <a:buNone/>
              <a:tabLst/>
            </a:pPr>
            <a:r>
              <a:rPr lang="es-US" smtClean="0">
                <a:solidFill>
                  <a:srgbClr val="000000"/>
                </a:solidFill>
                <a:cs typeface="Times New Roman" pitchFamily="18" charset="0"/>
                <a:sym typeface="Times New Roman" pitchFamily="18" charset="0"/>
              </a:rPr>
              <a:t>Nota: vea la diapositiva 2-11 y los reglamentos del HUD para obtener más información acerca de la capacitación que se requiere para los trabajadores en las renovaciones financiadas por el HUD</a:t>
            </a:r>
            <a:r>
              <a:rPr lang="en-US" smtClean="0">
                <a:solidFill>
                  <a:srgbClr val="000000"/>
                </a:solidFill>
                <a:cs typeface="Times New Roman" pitchFamily="18" charset="0"/>
                <a:sym typeface="Times New Roman" pitchFamily="18" charset="0"/>
              </a:rPr>
              <a:t>. </a:t>
            </a:r>
          </a:p>
        </p:txBody>
      </p:sp>
    </p:spTree>
    <p:extLst>
      <p:ext uri="{BB962C8B-B14F-4D97-AF65-F5344CB8AC3E}">
        <p14:creationId xmlns:p14="http://schemas.microsoft.com/office/powerpoint/2010/main" val="16714957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en labores de renovación, reparación y pintura</a:t>
            </a:r>
          </a:p>
        </p:txBody>
      </p:sp>
      <p:sp>
        <p:nvSpPr>
          <p:cNvPr id="19459" name="Rectangle 7"/>
          <p:cNvSpPr>
            <a:spLocks noGrp="1" noChangeArrowheads="1"/>
          </p:cNvSpPr>
          <p:nvPr>
            <p:ph type="sldNum" sz="quarter" idx="5"/>
          </p:nvPr>
        </p:nvSpPr>
        <p:spPr>
          <a:noFill/>
        </p:spPr>
        <p:txBody>
          <a:bodyPr/>
          <a:lstStyle/>
          <a:p>
            <a:r>
              <a:rPr lang="en-US" smtClean="0"/>
              <a:t>8-</a:t>
            </a:r>
            <a:fld id="{AE13D1CF-362E-4759-BDB6-82B8992CFA3F}" type="slidenum">
              <a:rPr lang="en-US" smtClean="0"/>
              <a:pPr/>
              <a:t>90</a:t>
            </a:fld>
            <a:endParaRPr lang="en-US" smtClean="0"/>
          </a:p>
        </p:txBody>
      </p:sp>
      <p:sp>
        <p:nvSpPr>
          <p:cNvPr id="19460" name="Rectangle 8"/>
          <p:cNvSpPr>
            <a:spLocks noGrp="1" noChangeArrowheads="1"/>
          </p:cNvSpPr>
          <p:nvPr>
            <p:ph type="dt" sz="quarter" idx="1"/>
          </p:nvPr>
        </p:nvSpPr>
        <p:spPr>
          <a:noFill/>
        </p:spPr>
        <p:txBody>
          <a:bodyPr/>
          <a:lstStyle/>
          <a:p>
            <a:r>
              <a:rPr lang="en-US" smtClean="0"/>
              <a:t>Octubre de 2011</a:t>
            </a:r>
          </a:p>
        </p:txBody>
      </p:sp>
      <p:sp>
        <p:nvSpPr>
          <p:cNvPr id="19461" name="Rectangle 2"/>
          <p:cNvSpPr>
            <a:spLocks noGrp="1" noRot="1" noChangeAspect="1" noChangeArrowheads="1" noTextEdit="1"/>
          </p:cNvSpPr>
          <p:nvPr>
            <p:ph type="sldImg"/>
          </p:nvPr>
        </p:nvSpPr>
        <p:spPr>
          <a:xfrm>
            <a:off x="1295400" y="685800"/>
            <a:ext cx="4800600" cy="3600450"/>
          </a:xfrm>
          <a:ln/>
        </p:spPr>
      </p:sp>
      <p:sp>
        <p:nvSpPr>
          <p:cNvPr id="19462" name="Rectangle 3"/>
          <p:cNvSpPr>
            <a:spLocks noGrp="1" noChangeArrowheads="1"/>
          </p:cNvSpPr>
          <p:nvPr>
            <p:ph type="body" idx="1"/>
          </p:nvPr>
        </p:nvSpPr>
        <p:spPr>
          <a:xfrm>
            <a:off x="974725" y="4560888"/>
            <a:ext cx="5365750" cy="4319587"/>
          </a:xfrm>
          <a:noFill/>
          <a:ln/>
        </p:spPr>
        <p:txBody>
          <a:bodyPr/>
          <a:lstStyle/>
          <a:p>
            <a:pPr marL="460375" lvl="1" indent="-238125"/>
            <a:r>
              <a:rPr lang="en-US" smtClean="0">
                <a:solidFill>
                  <a:srgbClr val="000000"/>
                </a:solidFill>
                <a:latin typeface="Times New Roman" pitchFamily="18" charset="0"/>
                <a:cs typeface="Times New Roman" pitchFamily="18" charset="0"/>
                <a:sym typeface="Times New Roman" pitchFamily="18" charset="0"/>
              </a:rPr>
              <a:t>¿</a:t>
            </a:r>
            <a:r>
              <a:rPr lang="en-US" smtClean="0">
                <a:solidFill>
                  <a:srgbClr val="000000"/>
                </a:solidFill>
                <a:cs typeface="Times New Roman" pitchFamily="18" charset="0"/>
                <a:sym typeface="Times New Roman" pitchFamily="18" charset="0"/>
              </a:rPr>
              <a:t>Recuerda las destrezas que aprendi</a:t>
            </a:r>
            <a:r>
              <a:rPr lang="es-ES_tradnl"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 durante los ejercicios de conjuntos de destrezas? Ahora las ense</a:t>
            </a:r>
            <a:r>
              <a:rPr lang="en-US" smtClean="0">
                <a:solidFill>
                  <a:srgbClr val="000000"/>
                </a:solidFill>
                <a:latin typeface="Times New Roman" pitchFamily="18" charset="0"/>
                <a:cs typeface="Times New Roman" pitchFamily="18" charset="0"/>
                <a:sym typeface="Times New Roman" pitchFamily="18" charset="0"/>
              </a:rPr>
              <a:t>ñ</a:t>
            </a:r>
            <a:r>
              <a:rPr lang="en-US" smtClean="0">
                <a:solidFill>
                  <a:srgbClr val="000000"/>
                </a:solidFill>
                <a:cs typeface="Times New Roman" pitchFamily="18" charset="0"/>
                <a:sym typeface="Times New Roman" pitchFamily="18" charset="0"/>
              </a:rPr>
              <a:t>ar</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 a trabajadores no certificados para que  las </a:t>
            </a:r>
            <a:r>
              <a:rPr lang="es-ES_tradnl" smtClean="0">
                <a:solidFill>
                  <a:srgbClr val="000000"/>
                </a:solidFill>
                <a:cs typeface="Times New Roman" pitchFamily="18" charset="0"/>
                <a:sym typeface="Times New Roman" pitchFamily="18" charset="0"/>
              </a:rPr>
              <a:t>aprenda</a:t>
            </a:r>
            <a:r>
              <a:rPr lang="en-US" smtClean="0">
                <a:solidFill>
                  <a:srgbClr val="000000"/>
                </a:solidFill>
                <a:cs typeface="Times New Roman" pitchFamily="18" charset="0"/>
                <a:sym typeface="Times New Roman" pitchFamily="18" charset="0"/>
              </a:rPr>
              <a:t>n.</a:t>
            </a:r>
          </a:p>
          <a:p>
            <a:pPr marL="460375" lvl="1" indent="-238125"/>
            <a:r>
              <a:rPr lang="en-US" smtClean="0">
                <a:solidFill>
                  <a:srgbClr val="000000"/>
                </a:solidFill>
                <a:cs typeface="Times New Roman" pitchFamily="18" charset="0"/>
                <a:sym typeface="Times New Roman" pitchFamily="18" charset="0"/>
              </a:rPr>
              <a:t>La lista de compras que se encuentra </a:t>
            </a:r>
            <a:r>
              <a:rPr lang="es-ES_tradnl" smtClean="0">
                <a:solidFill>
                  <a:srgbClr val="000000"/>
                </a:solidFill>
                <a:cs typeface="Times New Roman" pitchFamily="18" charset="0"/>
                <a:sym typeface="Times New Roman" pitchFamily="18" charset="0"/>
              </a:rPr>
              <a:t>al</a:t>
            </a:r>
            <a:r>
              <a:rPr lang="en-US" smtClean="0">
                <a:solidFill>
                  <a:srgbClr val="000000"/>
                </a:solidFill>
                <a:cs typeface="Times New Roman" pitchFamily="18" charset="0"/>
                <a:sym typeface="Times New Roman" pitchFamily="18" charset="0"/>
              </a:rPr>
              <a:t> final del ap</a:t>
            </a:r>
            <a:r>
              <a:rPr lang="en-US" smtClean="0">
                <a:solidFill>
                  <a:srgbClr val="000000"/>
                </a:solidFill>
                <a:latin typeface="Times New Roman" pitchFamily="18" charset="0"/>
                <a:cs typeface="Times New Roman" pitchFamily="18" charset="0"/>
                <a:sym typeface="Times New Roman" pitchFamily="18" charset="0"/>
              </a:rPr>
              <a:t>é</a:t>
            </a:r>
            <a:r>
              <a:rPr lang="en-US" smtClean="0">
                <a:solidFill>
                  <a:srgbClr val="000000"/>
                </a:solidFill>
                <a:cs typeface="Times New Roman" pitchFamily="18" charset="0"/>
                <a:sym typeface="Times New Roman" pitchFamily="18" charset="0"/>
              </a:rPr>
              <a:t>ndice </a:t>
            </a:r>
            <a:r>
              <a:rPr lang="en-US" i="1" smtClean="0">
                <a:solidFill>
                  <a:srgbClr val="000000"/>
                </a:solidFill>
                <a:cs typeface="Times New Roman" pitchFamily="18" charset="0"/>
                <a:sym typeface="Times New Roman" pitchFamily="18" charset="0"/>
              </a:rPr>
              <a:t>Pasos para la renovaci</a:t>
            </a:r>
            <a:r>
              <a:rPr lang="en-US" i="1" smtClean="0">
                <a:solidFill>
                  <a:srgbClr val="000000"/>
                </a:solidFill>
                <a:latin typeface="Times New Roman" pitchFamily="18" charset="0"/>
                <a:cs typeface="Times New Roman" pitchFamily="18" charset="0"/>
                <a:sym typeface="Times New Roman" pitchFamily="18" charset="0"/>
              </a:rPr>
              <a:t>ó</a:t>
            </a:r>
            <a:r>
              <a:rPr lang="en-US" i="1" smtClean="0">
                <a:solidFill>
                  <a:srgbClr val="000000"/>
                </a:solidFill>
                <a:cs typeface="Times New Roman" pitchFamily="18" charset="0"/>
                <a:sym typeface="Times New Roman" pitchFamily="18" charset="0"/>
              </a:rPr>
              <a:t>n, reparaci</a:t>
            </a:r>
            <a:r>
              <a:rPr lang="en-US" i="1" smtClean="0">
                <a:solidFill>
                  <a:srgbClr val="000000"/>
                </a:solidFill>
                <a:latin typeface="Times New Roman" pitchFamily="18" charset="0"/>
                <a:cs typeface="Times New Roman" pitchFamily="18" charset="0"/>
                <a:sym typeface="Times New Roman" pitchFamily="18" charset="0"/>
              </a:rPr>
              <a:t>ó</a:t>
            </a:r>
            <a:r>
              <a:rPr lang="en-US" i="1" smtClean="0">
                <a:solidFill>
                  <a:srgbClr val="000000"/>
                </a:solidFill>
                <a:cs typeface="Times New Roman" pitchFamily="18" charset="0"/>
                <a:sym typeface="Times New Roman" pitchFamily="18" charset="0"/>
              </a:rPr>
              <a:t>n y pintura SEGURAS CON EL PLOMO </a:t>
            </a:r>
            <a:r>
              <a:rPr lang="en-US" smtClean="0">
                <a:solidFill>
                  <a:srgbClr val="000000"/>
                </a:solidFill>
                <a:cs typeface="Times New Roman" pitchFamily="18" charset="0"/>
                <a:sym typeface="Times New Roman" pitchFamily="18" charset="0"/>
              </a:rPr>
              <a:t>detalla los equipos y suministros que podr</a:t>
            </a:r>
            <a:r>
              <a:rPr lang="en-US" smtClean="0">
                <a:solidFill>
                  <a:srgbClr val="000000"/>
                </a:solidFill>
                <a:latin typeface="Times New Roman" pitchFamily="18" charset="0"/>
                <a:cs typeface="Times New Roman" pitchFamily="18" charset="0"/>
                <a:sym typeface="Times New Roman" pitchFamily="18" charset="0"/>
              </a:rPr>
              <a:t>í</a:t>
            </a:r>
            <a:r>
              <a:rPr lang="en-US" smtClean="0">
                <a:solidFill>
                  <a:srgbClr val="000000"/>
                </a:solidFill>
                <a:cs typeface="Times New Roman" pitchFamily="18" charset="0"/>
                <a:sym typeface="Times New Roman" pitchFamily="18" charset="0"/>
              </a:rPr>
              <a:t>a necesitar para realizar ejercicios pr</a:t>
            </a:r>
            <a:r>
              <a:rPr lang="en-US" smtClean="0">
                <a:solidFill>
                  <a:srgbClr val="000000"/>
                </a:solidFill>
                <a:latin typeface="Times New Roman" pitchFamily="18" charset="0"/>
                <a:cs typeface="Times New Roman" pitchFamily="18" charset="0"/>
                <a:sym typeface="Times New Roman" pitchFamily="18" charset="0"/>
              </a:rPr>
              <a:t>á</a:t>
            </a:r>
            <a:r>
              <a:rPr lang="en-US" smtClean="0">
                <a:solidFill>
                  <a:srgbClr val="000000"/>
                </a:solidFill>
                <a:cs typeface="Times New Roman" pitchFamily="18" charset="0"/>
                <a:sym typeface="Times New Roman" pitchFamily="18" charset="0"/>
              </a:rPr>
              <a:t>cticos durante la capacitaci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en </a:t>
            </a:r>
            <a:r>
              <a:rPr lang="es-ES_tradnl" smtClean="0">
                <a:solidFill>
                  <a:srgbClr val="000000"/>
                </a:solidFill>
                <a:cs typeface="Times New Roman" pitchFamily="18" charset="0"/>
                <a:sym typeface="Times New Roman" pitchFamily="18" charset="0"/>
              </a:rPr>
              <a:t>la obra </a:t>
            </a:r>
            <a:r>
              <a:rPr lang="en-US" smtClean="0">
                <a:solidFill>
                  <a:srgbClr val="000000"/>
                </a:solidFill>
                <a:cs typeface="Times New Roman" pitchFamily="18" charset="0"/>
                <a:sym typeface="Times New Roman" pitchFamily="18" charset="0"/>
              </a:rPr>
              <a:t>de los renovadores no certificados.</a:t>
            </a:r>
          </a:p>
          <a:p>
            <a:pPr marL="460375" lvl="1" indent="-238125"/>
            <a:r>
              <a:rPr lang="en-US" smtClean="0">
                <a:solidFill>
                  <a:srgbClr val="000000"/>
                </a:solidFill>
                <a:cs typeface="Times New Roman" pitchFamily="18" charset="0"/>
                <a:sym typeface="Times New Roman" pitchFamily="18" charset="0"/>
              </a:rPr>
              <a:t>Todo lo que se presenta a continuaci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tiene como objetivo </a:t>
            </a:r>
            <a:r>
              <a:rPr lang="es-ES_tradnl" smtClean="0">
                <a:solidFill>
                  <a:srgbClr val="000000"/>
                </a:solidFill>
                <a:cs typeface="Times New Roman" pitchFamily="18" charset="0"/>
                <a:sym typeface="Times New Roman" pitchFamily="18" charset="0"/>
              </a:rPr>
              <a:t>asistirle </a:t>
            </a:r>
            <a:r>
              <a:rPr lang="en-US" smtClean="0">
                <a:solidFill>
                  <a:srgbClr val="000000"/>
                </a:solidFill>
                <a:cs typeface="Times New Roman" pitchFamily="18" charset="0"/>
                <a:sym typeface="Times New Roman" pitchFamily="18" charset="0"/>
              </a:rPr>
              <a:t>en la realizaci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 de la capacitaci</a:t>
            </a:r>
            <a:r>
              <a:rPr lang="en-US" smtClean="0">
                <a:solidFill>
                  <a:srgbClr val="000000"/>
                </a:solidFill>
                <a:latin typeface="Times New Roman" pitchFamily="18" charset="0"/>
                <a:cs typeface="Times New Roman" pitchFamily="18" charset="0"/>
                <a:sym typeface="Times New Roman" pitchFamily="18" charset="0"/>
              </a:rPr>
              <a:t>ó</a:t>
            </a:r>
            <a:r>
              <a:rPr lang="en-US" smtClean="0">
                <a:solidFill>
                  <a:srgbClr val="000000"/>
                </a:solidFill>
                <a:cs typeface="Times New Roman" pitchFamily="18" charset="0"/>
                <a:sym typeface="Times New Roman" pitchFamily="18" charset="0"/>
              </a:rPr>
              <a:t>n.</a:t>
            </a:r>
          </a:p>
        </p:txBody>
      </p:sp>
    </p:spTree>
    <p:extLst>
      <p:ext uri="{BB962C8B-B14F-4D97-AF65-F5344CB8AC3E}">
        <p14:creationId xmlns:p14="http://schemas.microsoft.com/office/powerpoint/2010/main" val="909860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p:spPr>
        <p:txBody>
          <a:bodyPr/>
          <a:lstStyle/>
          <a:p>
            <a:r>
              <a:rPr lang="es-ES_tradnl" smtClean="0">
                <a:latin typeface="Arial" charset="0"/>
              </a:rPr>
              <a:t>Prácticas seguras para trabajar con el plomo</a:t>
            </a:r>
            <a:r>
              <a:rPr lang="en-US" smtClean="0">
                <a:latin typeface="Arial" charset="0"/>
              </a:rPr>
              <a:t> en labores de renovación, reparación y pintura</a:t>
            </a:r>
          </a:p>
        </p:txBody>
      </p:sp>
      <p:sp>
        <p:nvSpPr>
          <p:cNvPr id="15363" name="Rectangle 7"/>
          <p:cNvSpPr>
            <a:spLocks noGrp="1" noChangeArrowheads="1"/>
          </p:cNvSpPr>
          <p:nvPr>
            <p:ph type="sldNum" sz="quarter" idx="5"/>
          </p:nvPr>
        </p:nvSpPr>
        <p:spPr>
          <a:noFill/>
        </p:spPr>
        <p:txBody>
          <a:bodyPr/>
          <a:lstStyle/>
          <a:p>
            <a:r>
              <a:rPr lang="en-US" smtClean="0">
                <a:latin typeface="Arial" charset="0"/>
              </a:rPr>
              <a:t>1-</a:t>
            </a:r>
            <a:fld id="{7F2BDE92-C931-4CB8-BAD7-4FC4D223AE68}" type="slidenum">
              <a:rPr lang="en-US" smtClean="0">
                <a:latin typeface="Arial" charset="0"/>
              </a:rPr>
              <a:pPr/>
              <a:t>9</a:t>
            </a:fld>
            <a:endParaRPr lang="en-US" smtClean="0">
              <a:latin typeface="Arial" charset="0"/>
            </a:endParaRPr>
          </a:p>
        </p:txBody>
      </p:sp>
      <p:sp>
        <p:nvSpPr>
          <p:cNvPr id="15364" name="Rectangle 8"/>
          <p:cNvSpPr>
            <a:spLocks noGrp="1" noChangeArrowheads="1"/>
          </p:cNvSpPr>
          <p:nvPr>
            <p:ph type="dt" sz="quarter" idx="1"/>
          </p:nvPr>
        </p:nvSpPr>
        <p:spPr>
          <a:noFill/>
        </p:spPr>
        <p:txBody>
          <a:bodyPr/>
          <a:lstStyle/>
          <a:p>
            <a:r>
              <a:rPr lang="en-US" smtClean="0">
                <a:latin typeface="Arial" charset="0"/>
              </a:rPr>
              <a:t>Octubre de 2011</a:t>
            </a:r>
          </a:p>
        </p:txBody>
      </p:sp>
      <p:sp>
        <p:nvSpPr>
          <p:cNvPr id="15365" name="Rectangle 2"/>
          <p:cNvSpPr>
            <a:spLocks noGrp="1" noRot="1" noChangeAspect="1" noChangeArrowheads="1" noTextEdit="1"/>
          </p:cNvSpPr>
          <p:nvPr>
            <p:ph type="sldImg"/>
          </p:nvPr>
        </p:nvSpPr>
        <p:spPr>
          <a:xfrm>
            <a:off x="1217613" y="663575"/>
            <a:ext cx="4648200" cy="3486150"/>
          </a:xfrm>
          <a:ln/>
        </p:spPr>
      </p:sp>
      <p:sp>
        <p:nvSpPr>
          <p:cNvPr id="15366" name="Rectangle 3"/>
          <p:cNvSpPr>
            <a:spLocks noGrp="1" noChangeArrowheads="1"/>
          </p:cNvSpPr>
          <p:nvPr>
            <p:ph type="body" idx="1"/>
          </p:nvPr>
        </p:nvSpPr>
        <p:spPr>
          <a:xfrm>
            <a:off x="803275" y="4279900"/>
            <a:ext cx="5403850" cy="4635500"/>
          </a:xfrm>
          <a:noFill/>
          <a:ln/>
        </p:spPr>
        <p:txBody>
          <a:bodyPr/>
          <a:lstStyle/>
          <a:p>
            <a:pPr marL="114300" indent="-114300">
              <a:spcBef>
                <a:spcPct val="10000"/>
              </a:spcBef>
            </a:pPr>
            <a:r>
              <a:rPr lang="en-US" b="1" smtClean="0">
                <a:solidFill>
                  <a:srgbClr val="000000"/>
                </a:solidFill>
                <a:latin typeface="Arial" charset="0"/>
                <a:cs typeface="Times New Roman" pitchFamily="18" charset="0"/>
                <a:sym typeface="Times New Roman" pitchFamily="18" charset="0"/>
              </a:rPr>
              <a:t>El envenenamiento </a:t>
            </a:r>
            <a:r>
              <a:rPr lang="es-ES_tradnl" b="1" smtClean="0">
                <a:solidFill>
                  <a:srgbClr val="000000"/>
                </a:solidFill>
                <a:latin typeface="Arial" charset="0"/>
                <a:cs typeface="Times New Roman" pitchFamily="18" charset="0"/>
                <a:sym typeface="Times New Roman" pitchFamily="18" charset="0"/>
              </a:rPr>
              <a:t>con</a:t>
            </a:r>
            <a:r>
              <a:rPr lang="en-US" b="1" smtClean="0">
                <a:solidFill>
                  <a:srgbClr val="000000"/>
                </a:solidFill>
                <a:latin typeface="Arial" charset="0"/>
                <a:cs typeface="Times New Roman" pitchFamily="18" charset="0"/>
                <a:sym typeface="Times New Roman" pitchFamily="18" charset="0"/>
              </a:rPr>
              <a:t> plomo no siempre tiene s</a:t>
            </a:r>
            <a:r>
              <a:rPr lang="en-US" b="1" smtClean="0">
                <a:solidFill>
                  <a:srgbClr val="000000"/>
                </a:solidFill>
                <a:latin typeface="Times New Roman" pitchFamily="18" charset="0"/>
                <a:cs typeface="Times New Roman" pitchFamily="18" charset="0"/>
                <a:sym typeface="Times New Roman" pitchFamily="18" charset="0"/>
              </a:rPr>
              <a:t>í</a:t>
            </a:r>
            <a:r>
              <a:rPr lang="en-US" b="1" smtClean="0">
                <a:solidFill>
                  <a:srgbClr val="000000"/>
                </a:solidFill>
                <a:latin typeface="Arial" charset="0"/>
                <a:cs typeface="Times New Roman" pitchFamily="18" charset="0"/>
                <a:sym typeface="Times New Roman" pitchFamily="18" charset="0"/>
              </a:rPr>
              <a:t>ntomas obvios.</a:t>
            </a:r>
          </a:p>
          <a:p>
            <a:pPr marL="114300" indent="-114300">
              <a:spcBef>
                <a:spcPct val="10000"/>
              </a:spcBef>
              <a:buFontTx/>
              <a:buChar char="•"/>
            </a:pPr>
            <a:r>
              <a:rPr lang="en-US" sz="1000" smtClean="0">
                <a:solidFill>
                  <a:srgbClr val="000000"/>
                </a:solidFill>
                <a:latin typeface="Arial" charset="0"/>
                <a:cs typeface="Times New Roman" pitchFamily="18" charset="0"/>
                <a:sym typeface="Times New Roman" pitchFamily="18" charset="0"/>
              </a:rPr>
              <a:t>Por lo general, los s</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ntomas del envenenamiento </a:t>
            </a:r>
            <a:r>
              <a:rPr lang="es-ES_tradnl" sz="1000" smtClean="0">
                <a:solidFill>
                  <a:srgbClr val="000000"/>
                </a:solidFill>
                <a:latin typeface="Arial" charset="0"/>
                <a:cs typeface="Times New Roman" pitchFamily="18" charset="0"/>
                <a:sym typeface="Times New Roman" pitchFamily="18" charset="0"/>
              </a:rPr>
              <a:t>con</a:t>
            </a:r>
            <a:r>
              <a:rPr lang="en-US" sz="1000" smtClean="0">
                <a:solidFill>
                  <a:srgbClr val="000000"/>
                </a:solidFill>
                <a:latin typeface="Arial" charset="0"/>
                <a:cs typeface="Times New Roman" pitchFamily="18" charset="0"/>
                <a:sym typeface="Times New Roman" pitchFamily="18" charset="0"/>
              </a:rPr>
              <a:t> plomo no son espec</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ficos y se atribuyen con frecuencia a otras causas.</a:t>
            </a:r>
          </a:p>
          <a:p>
            <a:pPr marL="114300" indent="-114300">
              <a:spcBef>
                <a:spcPct val="10000"/>
              </a:spcBef>
              <a:buFontTx/>
              <a:buChar char="•"/>
            </a:pPr>
            <a:r>
              <a:rPr lang="en-US" sz="1000" smtClean="0">
                <a:solidFill>
                  <a:srgbClr val="000000"/>
                </a:solidFill>
                <a:latin typeface="Arial" charset="0"/>
                <a:cs typeface="Times New Roman" pitchFamily="18" charset="0"/>
                <a:sym typeface="Times New Roman" pitchFamily="18" charset="0"/>
              </a:rPr>
              <a:t>A menudo, las personas expuestas a plomo se quejan de s</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ntomas espec</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ficos que incluyen:</a:t>
            </a:r>
          </a:p>
          <a:p>
            <a:pPr marL="342900" lvl="1"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Dolor de cabeza</a:t>
            </a:r>
          </a:p>
          <a:p>
            <a:pPr marL="342900" lvl="1"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Dolor </a:t>
            </a:r>
            <a:r>
              <a:rPr lang="es-ES_tradnl" sz="900" smtClean="0">
                <a:solidFill>
                  <a:srgbClr val="000000"/>
                </a:solidFill>
                <a:latin typeface="Arial" charset="0"/>
                <a:cs typeface="Times New Roman" pitchFamily="18" charset="0"/>
                <a:sym typeface="Times New Roman" pitchFamily="18" charset="0"/>
              </a:rPr>
              <a:t>de </a:t>
            </a:r>
            <a:r>
              <a:rPr lang="en-US" sz="900" smtClean="0">
                <a:solidFill>
                  <a:srgbClr val="000000"/>
                </a:solidFill>
                <a:latin typeface="Arial" charset="0"/>
                <a:cs typeface="Times New Roman" pitchFamily="18" charset="0"/>
                <a:sym typeface="Times New Roman" pitchFamily="18" charset="0"/>
              </a:rPr>
              <a:t>est</a:t>
            </a:r>
            <a:r>
              <a:rPr lang="es-ES_tradnl" sz="900" smtClean="0">
                <a:solidFill>
                  <a:srgbClr val="000000"/>
                </a:solidFill>
                <a:latin typeface="Times New Roman" pitchFamily="18" charset="0"/>
                <a:cs typeface="Times New Roman" pitchFamily="18" charset="0"/>
                <a:sym typeface="Times New Roman" pitchFamily="18" charset="0"/>
              </a:rPr>
              <a:t>ó</a:t>
            </a:r>
            <a:r>
              <a:rPr lang="es-ES_tradnl" sz="900" smtClean="0">
                <a:solidFill>
                  <a:srgbClr val="000000"/>
                </a:solidFill>
                <a:latin typeface="Arial" charset="0"/>
                <a:cs typeface="Times New Roman" pitchFamily="18" charset="0"/>
                <a:sym typeface="Times New Roman" pitchFamily="18" charset="0"/>
              </a:rPr>
              <a:t>mago</a:t>
            </a:r>
            <a:endParaRPr lang="en-US" sz="900" smtClean="0">
              <a:solidFill>
                <a:srgbClr val="000000"/>
              </a:solidFill>
              <a:latin typeface="Arial" charset="0"/>
              <a:cs typeface="Times New Roman" pitchFamily="18" charset="0"/>
              <a:sym typeface="Times New Roman" pitchFamily="18" charset="0"/>
            </a:endParaRPr>
          </a:p>
          <a:p>
            <a:pPr marL="342900" lvl="1"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Irritabilidad</a:t>
            </a:r>
          </a:p>
          <a:p>
            <a:pPr marL="342900" lvl="1"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Fatiga</a:t>
            </a:r>
          </a:p>
          <a:p>
            <a:pPr marL="342900" lvl="1"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P</a:t>
            </a:r>
            <a:r>
              <a:rPr lang="en-US" sz="900" smtClean="0">
                <a:solidFill>
                  <a:srgbClr val="000000"/>
                </a:solidFill>
                <a:latin typeface="Times New Roman" pitchFamily="18" charset="0"/>
                <a:cs typeface="Times New Roman" pitchFamily="18" charset="0"/>
                <a:sym typeface="Times New Roman" pitchFamily="18" charset="0"/>
              </a:rPr>
              <a:t>é</a:t>
            </a:r>
            <a:r>
              <a:rPr lang="en-US" sz="900" smtClean="0">
                <a:solidFill>
                  <a:srgbClr val="000000"/>
                </a:solidFill>
                <a:latin typeface="Arial" charset="0"/>
                <a:cs typeface="Times New Roman" pitchFamily="18" charset="0"/>
                <a:sym typeface="Times New Roman" pitchFamily="18" charset="0"/>
              </a:rPr>
              <a:t>rdida del apetito</a:t>
            </a:r>
          </a:p>
          <a:p>
            <a:pPr marL="342900" lvl="1" indent="-114300">
              <a:spcBef>
                <a:spcPct val="10000"/>
              </a:spcBef>
              <a:buFontTx/>
              <a:buChar char="•"/>
            </a:pPr>
            <a:r>
              <a:rPr lang="en-US" sz="900" smtClean="0">
                <a:solidFill>
                  <a:srgbClr val="000000"/>
                </a:solidFill>
                <a:latin typeface="Arial" charset="0"/>
                <a:cs typeface="Times New Roman" pitchFamily="18" charset="0"/>
                <a:sym typeface="Times New Roman" pitchFamily="18" charset="0"/>
              </a:rPr>
              <a:t>Dolores musculares o de articulaciones</a:t>
            </a:r>
          </a:p>
          <a:p>
            <a:pPr marL="114300" indent="-114300">
              <a:spcBef>
                <a:spcPct val="10000"/>
              </a:spcBef>
              <a:buFontTx/>
              <a:buChar char="•"/>
            </a:pPr>
            <a:r>
              <a:rPr lang="en-US" sz="1000" smtClean="0">
                <a:solidFill>
                  <a:srgbClr val="000000"/>
                </a:solidFill>
                <a:latin typeface="Arial" charset="0"/>
                <a:cs typeface="Times New Roman" pitchFamily="18" charset="0"/>
                <a:sym typeface="Times New Roman" pitchFamily="18" charset="0"/>
              </a:rPr>
              <a:t>Ya que muchos s</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ntomas no son espec</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ficos o son parecidos a los s</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ntomas de la </a:t>
            </a:r>
            <a:r>
              <a:rPr lang="es-ES_tradnl" sz="1000" smtClean="0">
                <a:solidFill>
                  <a:srgbClr val="000000"/>
                </a:solidFill>
                <a:latin typeface="Arial" charset="0"/>
                <a:cs typeface="Times New Roman" pitchFamily="18" charset="0"/>
                <a:sym typeface="Times New Roman" pitchFamily="18" charset="0"/>
              </a:rPr>
              <a:t>gripe</a:t>
            </a:r>
            <a:r>
              <a:rPr lang="en-US" sz="1000" smtClean="0">
                <a:solidFill>
                  <a:srgbClr val="000000"/>
                </a:solidFill>
                <a:latin typeface="Arial" charset="0"/>
                <a:cs typeface="Times New Roman" pitchFamily="18" charset="0"/>
                <a:sym typeface="Times New Roman" pitchFamily="18" charset="0"/>
              </a:rPr>
              <a:t>, es posible que los padres no est</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latin typeface="Arial" charset="0"/>
                <a:cs typeface="Times New Roman" pitchFamily="18" charset="0"/>
                <a:sym typeface="Times New Roman" pitchFamily="18" charset="0"/>
              </a:rPr>
              <a:t>n alerta </a:t>
            </a:r>
            <a:r>
              <a:rPr lang="es-ES_tradnl" sz="1000" smtClean="0">
                <a:solidFill>
                  <a:srgbClr val="000000"/>
                </a:solidFill>
                <a:latin typeface="Arial" charset="0"/>
                <a:cs typeface="Times New Roman" pitchFamily="18" charset="0"/>
                <a:sym typeface="Times New Roman" pitchFamily="18" charset="0"/>
              </a:rPr>
              <a:t>y </a:t>
            </a:r>
            <a:r>
              <a:rPr lang="en-US" sz="1000" smtClean="0">
                <a:solidFill>
                  <a:srgbClr val="000000"/>
                </a:solidFill>
                <a:latin typeface="Arial" charset="0"/>
                <a:cs typeface="Times New Roman" pitchFamily="18" charset="0"/>
                <a:sym typeface="Times New Roman" pitchFamily="18" charset="0"/>
              </a:rPr>
              <a:t>obten</a:t>
            </a:r>
            <a:r>
              <a:rPr lang="es-ES_tradnl" sz="1000" smtClean="0">
                <a:solidFill>
                  <a:srgbClr val="000000"/>
                </a:solidFill>
                <a:latin typeface="Arial" charset="0"/>
                <a:cs typeface="Times New Roman" pitchFamily="18" charset="0"/>
                <a:sym typeface="Times New Roman" pitchFamily="18" charset="0"/>
              </a:rPr>
              <a:t>gan </a:t>
            </a:r>
            <a:r>
              <a:rPr lang="en-US" sz="1000" smtClean="0">
                <a:solidFill>
                  <a:srgbClr val="000000"/>
                </a:solidFill>
                <a:latin typeface="Arial" charset="0"/>
                <a:cs typeface="Times New Roman" pitchFamily="18" charset="0"/>
                <a:sym typeface="Times New Roman" pitchFamily="18" charset="0"/>
              </a:rPr>
              <a:t> atenci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m</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latin typeface="Arial" charset="0"/>
                <a:cs typeface="Times New Roman" pitchFamily="18" charset="0"/>
                <a:sym typeface="Times New Roman" pitchFamily="18" charset="0"/>
              </a:rPr>
              <a:t>dica inmediata para sus hijos. Esto es cr</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tico para ni</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latin typeface="Arial" charset="0"/>
                <a:cs typeface="Times New Roman" pitchFamily="18" charset="0"/>
                <a:sym typeface="Times New Roman" pitchFamily="18" charset="0"/>
              </a:rPr>
              <a:t>os peque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latin typeface="Arial" charset="0"/>
                <a:cs typeface="Times New Roman" pitchFamily="18" charset="0"/>
                <a:sym typeface="Times New Roman" pitchFamily="18" charset="0"/>
              </a:rPr>
              <a:t>os, ya que mientras </a:t>
            </a:r>
            <a:r>
              <a:rPr lang="es-ES_tradnl" sz="1000" smtClean="0">
                <a:solidFill>
                  <a:srgbClr val="000000"/>
                </a:solidFill>
                <a:latin typeface="Arial" charset="0"/>
                <a:cs typeface="Times New Roman" pitchFamily="18" charset="0"/>
                <a:sym typeface="Times New Roman" pitchFamily="18" charset="0"/>
              </a:rPr>
              <a:t>mayor </a:t>
            </a:r>
            <a:r>
              <a:rPr lang="en-US" sz="1000" smtClean="0">
                <a:solidFill>
                  <a:srgbClr val="000000"/>
                </a:solidFill>
                <a:latin typeface="Arial" charset="0"/>
                <a:cs typeface="Times New Roman" pitchFamily="18" charset="0"/>
                <a:sym typeface="Times New Roman" pitchFamily="18" charset="0"/>
              </a:rPr>
              <a:t>sea el tiempo sin tratamiento, mayor es el riesgo de que se </a:t>
            </a:r>
            <a:r>
              <a:rPr lang="es-ES_tradnl" sz="1000" smtClean="0">
                <a:solidFill>
                  <a:srgbClr val="000000"/>
                </a:solidFill>
                <a:latin typeface="Arial" charset="0"/>
                <a:cs typeface="Times New Roman" pitchFamily="18" charset="0"/>
                <a:sym typeface="Times New Roman" pitchFamily="18" charset="0"/>
              </a:rPr>
              <a:t>produzcan</a:t>
            </a:r>
            <a:r>
              <a:rPr lang="en-US" sz="1000" smtClean="0">
                <a:solidFill>
                  <a:srgbClr val="000000"/>
                </a:solidFill>
                <a:latin typeface="Arial" charset="0"/>
                <a:cs typeface="Times New Roman" pitchFamily="18" charset="0"/>
                <a:sym typeface="Times New Roman" pitchFamily="18" charset="0"/>
              </a:rPr>
              <a:t> da</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latin typeface="Arial" charset="0"/>
                <a:cs typeface="Times New Roman" pitchFamily="18" charset="0"/>
                <a:sym typeface="Times New Roman" pitchFamily="18" charset="0"/>
              </a:rPr>
              <a:t>os cerebrales permanentes.</a:t>
            </a:r>
          </a:p>
          <a:p>
            <a:pPr marL="114300" indent="-114300">
              <a:spcBef>
                <a:spcPct val="10000"/>
              </a:spcBef>
              <a:buFontTx/>
              <a:buChar char="•"/>
            </a:pPr>
            <a:r>
              <a:rPr lang="en-US" sz="1000" smtClean="0">
                <a:solidFill>
                  <a:srgbClr val="000000"/>
                </a:solidFill>
                <a:latin typeface="Arial" charset="0"/>
                <a:cs typeface="Times New Roman" pitchFamily="18" charset="0"/>
                <a:sym typeface="Times New Roman" pitchFamily="18" charset="0"/>
              </a:rPr>
              <a:t>Los trabajadores con una exposici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ocupacional al plomo necesitan informarlo a sus m</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latin typeface="Arial" charset="0"/>
                <a:cs typeface="Times New Roman" pitchFamily="18" charset="0"/>
                <a:sym typeface="Times New Roman" pitchFamily="18" charset="0"/>
              </a:rPr>
              <a:t>dicos, a fin de proporcionarles todos los antecedentes necesarios para una evaluaci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de s</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latin typeface="Arial" charset="0"/>
                <a:cs typeface="Times New Roman" pitchFamily="18" charset="0"/>
                <a:sym typeface="Times New Roman" pitchFamily="18" charset="0"/>
              </a:rPr>
              <a:t>ntomas adecuada, ya que posiblemente est</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latin typeface="Arial" charset="0"/>
                <a:cs typeface="Times New Roman" pitchFamily="18" charset="0"/>
                <a:sym typeface="Times New Roman" pitchFamily="18" charset="0"/>
              </a:rPr>
              <a:t>n relacionados con la exposici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al plomo.</a:t>
            </a:r>
          </a:p>
          <a:p>
            <a:pPr marL="114300" indent="-114300">
              <a:spcBef>
                <a:spcPct val="10000"/>
              </a:spcBef>
              <a:buFontTx/>
              <a:buChar char="•"/>
            </a:pPr>
            <a:r>
              <a:rPr lang="en-US" sz="1000" smtClean="0">
                <a:solidFill>
                  <a:srgbClr val="000000"/>
                </a:solidFill>
                <a:latin typeface="Arial" charset="0"/>
                <a:cs typeface="Times New Roman" pitchFamily="18" charset="0"/>
                <a:sym typeface="Times New Roman" pitchFamily="18" charset="0"/>
              </a:rPr>
              <a:t>La mejor manera de determinar si hay plomo presente en el cuerpo es mediante un </a:t>
            </a:r>
            <a:r>
              <a:rPr lang="es-ES_tradnl" sz="1000" smtClean="0">
                <a:solidFill>
                  <a:srgbClr val="000000"/>
                </a:solidFill>
                <a:latin typeface="Arial" charset="0"/>
                <a:cs typeface="Times New Roman" pitchFamily="18" charset="0"/>
                <a:sym typeface="Times New Roman" pitchFamily="18" charset="0"/>
              </a:rPr>
              <a:t>an</a:t>
            </a:r>
            <a:r>
              <a:rPr lang="es-ES_tradnl" sz="1000" smtClean="0">
                <a:solidFill>
                  <a:srgbClr val="000000"/>
                </a:solidFill>
                <a:latin typeface="Times New Roman" pitchFamily="18" charset="0"/>
                <a:cs typeface="Times New Roman" pitchFamily="18" charset="0"/>
                <a:sym typeface="Times New Roman" pitchFamily="18" charset="0"/>
              </a:rPr>
              <a:t>á</a:t>
            </a:r>
            <a:r>
              <a:rPr lang="es-ES_tradnl" sz="1000" smtClean="0">
                <a:solidFill>
                  <a:srgbClr val="000000"/>
                </a:solidFill>
                <a:latin typeface="Arial" charset="0"/>
                <a:cs typeface="Times New Roman" pitchFamily="18" charset="0"/>
                <a:sym typeface="Times New Roman" pitchFamily="18" charset="0"/>
              </a:rPr>
              <a:t>lisis</a:t>
            </a:r>
            <a:r>
              <a:rPr lang="en-US" sz="1000" smtClean="0">
                <a:solidFill>
                  <a:srgbClr val="000000"/>
                </a:solidFill>
                <a:latin typeface="Arial" charset="0"/>
                <a:cs typeface="Times New Roman" pitchFamily="18" charset="0"/>
                <a:sym typeface="Times New Roman" pitchFamily="18" charset="0"/>
              </a:rPr>
              <a:t> de sangre.  </a:t>
            </a:r>
          </a:p>
          <a:p>
            <a:pPr marL="114300" indent="-114300">
              <a:spcBef>
                <a:spcPct val="10000"/>
              </a:spcBef>
              <a:buFontTx/>
              <a:buChar char="•"/>
            </a:pPr>
            <a:r>
              <a:rPr lang="en-US" sz="1000" smtClean="0">
                <a:solidFill>
                  <a:srgbClr val="000000"/>
                </a:solidFill>
                <a:latin typeface="Arial" charset="0"/>
                <a:cs typeface="Times New Roman" pitchFamily="18" charset="0"/>
                <a:sym typeface="Times New Roman" pitchFamily="18" charset="0"/>
              </a:rPr>
              <a:t>La cantidad de plomo en la sangre se mide en microgramos por decilitro (</a:t>
            </a:r>
            <a:r>
              <a:rPr lang="el-GR" sz="1000" smtClean="0">
                <a:solidFill>
                  <a:srgbClr val="000000"/>
                </a:solidFill>
                <a:latin typeface="Times New Roman" pitchFamily="18" charset="0"/>
                <a:cs typeface="Times New Roman" pitchFamily="18" charset="0"/>
                <a:sym typeface="WP MathA" pitchFamily="2" charset="2"/>
              </a:rPr>
              <a:t>μ</a:t>
            </a:r>
            <a:r>
              <a:rPr lang="en-US" sz="1000" smtClean="0">
                <a:solidFill>
                  <a:srgbClr val="000000"/>
                </a:solidFill>
                <a:latin typeface="Arial" charset="0"/>
                <a:cs typeface="Times New Roman" pitchFamily="18" charset="0"/>
                <a:sym typeface="Times New Roman" pitchFamily="18" charset="0"/>
              </a:rPr>
              <a:t>g/dl) de sangre, una unidad de medida muy peque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latin typeface="Arial" charset="0"/>
                <a:cs typeface="Times New Roman" pitchFamily="18" charset="0"/>
                <a:sym typeface="Times New Roman" pitchFamily="18" charset="0"/>
              </a:rPr>
              <a:t>a. Un microgramo es la millon</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latin typeface="Arial" charset="0"/>
                <a:cs typeface="Times New Roman" pitchFamily="18" charset="0"/>
                <a:sym typeface="Times New Roman" pitchFamily="18" charset="0"/>
              </a:rPr>
              <a:t>sima parte de un gramo. Es igual </a:t>
            </a:r>
            <a:r>
              <a:rPr lang="es-ES_tradnl" sz="1000" smtClean="0">
                <a:solidFill>
                  <a:srgbClr val="000000"/>
                </a:solidFill>
                <a:latin typeface="Arial" charset="0"/>
                <a:cs typeface="Times New Roman" pitchFamily="18" charset="0"/>
                <a:sym typeface="Times New Roman" pitchFamily="18" charset="0"/>
              </a:rPr>
              <a:t>que</a:t>
            </a:r>
            <a:r>
              <a:rPr lang="en-US" sz="1000" smtClean="0">
                <a:solidFill>
                  <a:srgbClr val="000000"/>
                </a:solidFill>
                <a:latin typeface="Arial" charset="0"/>
                <a:cs typeface="Times New Roman" pitchFamily="18" charset="0"/>
                <a:sym typeface="Times New Roman" pitchFamily="18" charset="0"/>
              </a:rPr>
              <a:t> sacar un centavo de US$10.000. </a:t>
            </a:r>
            <a:r>
              <a:rPr lang="es-ES_tradnl" sz="1000" smtClean="0">
                <a:solidFill>
                  <a:srgbClr val="000000"/>
                </a:solidFill>
                <a:latin typeface="Arial" charset="0"/>
                <a:cs typeface="Times New Roman" pitchFamily="18" charset="0"/>
                <a:sym typeface="Times New Roman" pitchFamily="18" charset="0"/>
              </a:rPr>
              <a:t>Como</a:t>
            </a:r>
            <a:r>
              <a:rPr lang="en-US" sz="1000" smtClean="0">
                <a:solidFill>
                  <a:srgbClr val="000000"/>
                </a:solidFill>
                <a:latin typeface="Arial" charset="0"/>
                <a:cs typeface="Times New Roman" pitchFamily="18" charset="0"/>
                <a:sym typeface="Times New Roman" pitchFamily="18" charset="0"/>
              </a:rPr>
              <a:t> referencia, un </a:t>
            </a:r>
            <a:r>
              <a:rPr lang="es-ES_tradnl" sz="1000" smtClean="0">
                <a:solidFill>
                  <a:srgbClr val="000000"/>
                </a:solidFill>
                <a:latin typeface="Arial" charset="0"/>
                <a:cs typeface="Times New Roman" pitchFamily="18" charset="0"/>
                <a:sym typeface="Times New Roman" pitchFamily="18" charset="0"/>
              </a:rPr>
              <a:t>sujetapapeles </a:t>
            </a:r>
            <a:r>
              <a:rPr lang="en-US" sz="1000" smtClean="0">
                <a:solidFill>
                  <a:srgbClr val="000000"/>
                </a:solidFill>
                <a:latin typeface="Arial" charset="0"/>
                <a:cs typeface="Times New Roman" pitchFamily="18" charset="0"/>
                <a:sym typeface="Times New Roman" pitchFamily="18" charset="0"/>
              </a:rPr>
              <a:t>de tama</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latin typeface="Arial" charset="0"/>
                <a:cs typeface="Times New Roman" pitchFamily="18" charset="0"/>
                <a:sym typeface="Times New Roman" pitchFamily="18" charset="0"/>
              </a:rPr>
              <a:t>o est</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ndar pesa </a:t>
            </a:r>
            <a:r>
              <a:rPr lang="es-ES_tradnl" sz="1000" smtClean="0">
                <a:solidFill>
                  <a:srgbClr val="000000"/>
                </a:solidFill>
                <a:latin typeface="Arial" charset="0"/>
                <a:cs typeface="Times New Roman" pitchFamily="18" charset="0"/>
                <a:sym typeface="Times New Roman" pitchFamily="18" charset="0"/>
              </a:rPr>
              <a:t>casi </a:t>
            </a:r>
            <a:r>
              <a:rPr lang="en-US" sz="1000" smtClean="0">
                <a:solidFill>
                  <a:srgbClr val="000000"/>
                </a:solidFill>
                <a:latin typeface="Arial" charset="0"/>
                <a:cs typeface="Times New Roman" pitchFamily="18" charset="0"/>
                <a:sym typeface="Times New Roman" pitchFamily="18" charset="0"/>
              </a:rPr>
              <a:t>un gramo o un mill</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latin typeface="Arial" charset="0"/>
                <a:cs typeface="Times New Roman" pitchFamily="18" charset="0"/>
                <a:sym typeface="Times New Roman" pitchFamily="18" charset="0"/>
              </a:rPr>
              <a:t>n de veces 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latin typeface="Arial" charset="0"/>
                <a:cs typeface="Times New Roman" pitchFamily="18" charset="0"/>
                <a:sym typeface="Times New Roman" pitchFamily="18" charset="0"/>
              </a:rPr>
              <a:t>s que un microgramo. Un microgramo en una cantidad muy peque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latin typeface="Arial" charset="0"/>
                <a:cs typeface="Times New Roman" pitchFamily="18" charset="0"/>
                <a:sym typeface="Times New Roman" pitchFamily="18" charset="0"/>
              </a:rPr>
              <a:t>a de plomo. Recuerde lo peque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latin typeface="Arial" charset="0"/>
                <a:cs typeface="Times New Roman" pitchFamily="18" charset="0"/>
                <a:sym typeface="Times New Roman" pitchFamily="18" charset="0"/>
              </a:rPr>
              <a:t>a que es esta cantidad de plomo </a:t>
            </a:r>
            <a:r>
              <a:rPr lang="es-ES_tradnl" sz="1000" smtClean="0">
                <a:solidFill>
                  <a:srgbClr val="000000"/>
                </a:solidFill>
                <a:latin typeface="Arial" charset="0"/>
                <a:cs typeface="Times New Roman" pitchFamily="18" charset="0"/>
                <a:sym typeface="Times New Roman" pitchFamily="18" charset="0"/>
              </a:rPr>
              <a:t>cuando se </a:t>
            </a:r>
            <a:r>
              <a:rPr lang="en-US" sz="1000" smtClean="0">
                <a:solidFill>
                  <a:srgbClr val="000000"/>
                </a:solidFill>
                <a:latin typeface="Arial" charset="0"/>
                <a:cs typeface="Times New Roman" pitchFamily="18" charset="0"/>
                <a:sym typeface="Times New Roman" pitchFamily="18" charset="0"/>
              </a:rPr>
              <a:t>apli</a:t>
            </a:r>
            <a:r>
              <a:rPr lang="es-ES_tradnl" sz="1000" smtClean="0">
                <a:solidFill>
                  <a:srgbClr val="000000"/>
                </a:solidFill>
                <a:latin typeface="Arial" charset="0"/>
                <a:cs typeface="Times New Roman" pitchFamily="18" charset="0"/>
                <a:sym typeface="Times New Roman" pitchFamily="18" charset="0"/>
              </a:rPr>
              <a:t>que </a:t>
            </a:r>
            <a:r>
              <a:rPr lang="en-US" sz="1000" smtClean="0">
                <a:solidFill>
                  <a:srgbClr val="000000"/>
                </a:solidFill>
                <a:latin typeface="Arial" charset="0"/>
                <a:cs typeface="Times New Roman" pitchFamily="18" charset="0"/>
                <a:sym typeface="Times New Roman" pitchFamily="18" charset="0"/>
              </a:rPr>
              <a:t>a la limpieza del polvo cuando lleguemos al </a:t>
            </a:r>
            <a:r>
              <a:rPr lang="en-US" sz="1000" b="1" smtClean="0">
                <a:solidFill>
                  <a:srgbClr val="000000"/>
                </a:solidFill>
                <a:latin typeface="Arial" charset="0"/>
                <a:cs typeface="Times New Roman" pitchFamily="18" charset="0"/>
                <a:sym typeface="Times New Roman" pitchFamily="18" charset="0"/>
              </a:rPr>
              <a:t>m</a:t>
            </a:r>
            <a:r>
              <a:rPr lang="en-US" sz="1000" b="1" smtClean="0">
                <a:solidFill>
                  <a:srgbClr val="000000"/>
                </a:solidFill>
                <a:latin typeface="Times New Roman" pitchFamily="18" charset="0"/>
                <a:cs typeface="Times New Roman" pitchFamily="18" charset="0"/>
                <a:sym typeface="Times New Roman" pitchFamily="18" charset="0"/>
              </a:rPr>
              <a:t>ó</a:t>
            </a:r>
            <a:r>
              <a:rPr lang="en-US" sz="1000" b="1" smtClean="0">
                <a:solidFill>
                  <a:srgbClr val="000000"/>
                </a:solidFill>
                <a:latin typeface="Arial" charset="0"/>
                <a:cs typeface="Times New Roman" pitchFamily="18" charset="0"/>
                <a:sym typeface="Times New Roman" pitchFamily="18" charset="0"/>
              </a:rPr>
              <a:t>dulo 4: Contención del polvo mientras trabaja, </a:t>
            </a:r>
            <a:r>
              <a:rPr lang="es-ES_tradnl" sz="1000" b="1" smtClean="0">
                <a:solidFill>
                  <a:srgbClr val="000000"/>
                </a:solidFill>
                <a:latin typeface="Arial" charset="0"/>
                <a:cs typeface="Times New Roman" pitchFamily="18" charset="0"/>
                <a:sym typeface="Times New Roman" pitchFamily="18" charset="0"/>
              </a:rPr>
              <a:t>M</a:t>
            </a:r>
            <a:r>
              <a:rPr lang="en-US" sz="1000" b="1" smtClean="0">
                <a:solidFill>
                  <a:srgbClr val="000000"/>
                </a:solidFill>
                <a:latin typeface="Arial" charset="0"/>
                <a:cs typeface="Times New Roman" pitchFamily="18" charset="0"/>
                <a:sym typeface="Times New Roman" pitchFamily="18" charset="0"/>
              </a:rPr>
              <a:t>ódulo 5: Mientras trabaja y </a:t>
            </a:r>
            <a:r>
              <a:rPr lang="es-ES_tradnl" sz="1000" b="1" smtClean="0">
                <a:solidFill>
                  <a:srgbClr val="000000"/>
                </a:solidFill>
                <a:latin typeface="Arial" charset="0"/>
                <a:cs typeface="Times New Roman" pitchFamily="18" charset="0"/>
                <a:sym typeface="Times New Roman" pitchFamily="18" charset="0"/>
              </a:rPr>
              <a:t>M</a:t>
            </a:r>
            <a:r>
              <a:rPr lang="en-US" sz="1000" b="1" smtClean="0">
                <a:solidFill>
                  <a:srgbClr val="000000"/>
                </a:solidFill>
                <a:latin typeface="Arial" charset="0"/>
                <a:cs typeface="Times New Roman" pitchFamily="18" charset="0"/>
                <a:sym typeface="Times New Roman" pitchFamily="18" charset="0"/>
              </a:rPr>
              <a:t>ódulo 6: Actividades de limpieza y verificación del trabajo.</a:t>
            </a:r>
          </a:p>
        </p:txBody>
      </p:sp>
    </p:spTree>
    <p:extLst>
      <p:ext uri="{BB962C8B-B14F-4D97-AF65-F5344CB8AC3E}">
        <p14:creationId xmlns:p14="http://schemas.microsoft.com/office/powerpoint/2010/main" val="19747281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en labores de renovación, reparación y pintura</a:t>
            </a:r>
          </a:p>
        </p:txBody>
      </p:sp>
      <p:sp>
        <p:nvSpPr>
          <p:cNvPr id="20483" name="Rectangle 7"/>
          <p:cNvSpPr>
            <a:spLocks noGrp="1" noChangeArrowheads="1"/>
          </p:cNvSpPr>
          <p:nvPr>
            <p:ph type="sldNum" sz="quarter" idx="5"/>
          </p:nvPr>
        </p:nvSpPr>
        <p:spPr>
          <a:noFill/>
        </p:spPr>
        <p:txBody>
          <a:bodyPr/>
          <a:lstStyle/>
          <a:p>
            <a:r>
              <a:rPr lang="en-US" smtClean="0"/>
              <a:t>8-</a:t>
            </a:r>
            <a:fld id="{57C66D24-BD00-4451-9C5F-583526FAAE10}" type="slidenum">
              <a:rPr lang="en-US" smtClean="0"/>
              <a:pPr/>
              <a:t>91</a:t>
            </a:fld>
            <a:endParaRPr lang="en-US" smtClean="0"/>
          </a:p>
        </p:txBody>
      </p:sp>
      <p:sp>
        <p:nvSpPr>
          <p:cNvPr id="20484" name="Rectangle 8"/>
          <p:cNvSpPr>
            <a:spLocks noGrp="1" noChangeArrowheads="1"/>
          </p:cNvSpPr>
          <p:nvPr>
            <p:ph type="dt" sz="quarter" idx="1"/>
          </p:nvPr>
        </p:nvSpPr>
        <p:spPr>
          <a:noFill/>
        </p:spPr>
        <p:txBody>
          <a:bodyPr/>
          <a:lstStyle/>
          <a:p>
            <a:r>
              <a:rPr lang="en-US" smtClean="0"/>
              <a:t>Octubre de 2011</a:t>
            </a:r>
          </a:p>
        </p:txBody>
      </p:sp>
      <p:sp>
        <p:nvSpPr>
          <p:cNvPr id="20485" name="Rectangle 2"/>
          <p:cNvSpPr>
            <a:spLocks noGrp="1" noRot="1" noChangeAspect="1" noChangeArrowheads="1" noTextEdit="1"/>
          </p:cNvSpPr>
          <p:nvPr>
            <p:ph type="sldImg"/>
          </p:nvPr>
        </p:nvSpPr>
        <p:spPr>
          <a:xfrm>
            <a:off x="1295400" y="685800"/>
            <a:ext cx="4800600" cy="3600450"/>
          </a:xfrm>
          <a:ln/>
        </p:spPr>
      </p:sp>
      <p:sp>
        <p:nvSpPr>
          <p:cNvPr id="274435" name="Rectangle 3"/>
          <p:cNvSpPr>
            <a:spLocks noGrp="1" noChangeArrowheads="1"/>
          </p:cNvSpPr>
          <p:nvPr>
            <p:ph type="body" idx="1"/>
          </p:nvPr>
        </p:nvSpPr>
        <p:spPr>
          <a:xfrm>
            <a:off x="762000" y="4419600"/>
            <a:ext cx="6019800" cy="4648200"/>
          </a:xfrm>
        </p:spPr>
        <p:txBody>
          <a:bodyPr/>
          <a:lstStyle/>
          <a:p>
            <a:pPr>
              <a:tabLst>
                <a:tab pos="285750" algn="l"/>
              </a:tabLst>
              <a:defRPr/>
            </a:pPr>
            <a:r>
              <a:rPr lang="en-US" sz="950" b="1" dirty="0" smtClean="0">
                <a:solidFill>
                  <a:srgbClr val="000000"/>
                </a:solidFill>
                <a:latin typeface="Times New Roman"/>
                <a:cs typeface="Times New Roman" pitchFamily="18" charset="0"/>
                <a:sym typeface="Times New Roman" pitchFamily="18" charset="0"/>
              </a:rPr>
              <a:t>¿</a:t>
            </a:r>
            <a:r>
              <a:rPr lang="en-US" sz="950" b="1" dirty="0" err="1" smtClean="0">
                <a:solidFill>
                  <a:srgbClr val="000000"/>
                </a:solidFill>
                <a:cs typeface="Times New Roman" pitchFamily="18" charset="0"/>
                <a:sym typeface="Times New Roman" pitchFamily="18" charset="0"/>
              </a:rPr>
              <a:t>Cu</a:t>
            </a:r>
            <a:r>
              <a:rPr lang="en-US" sz="950" b="1" dirty="0" err="1" smtClean="0">
                <a:solidFill>
                  <a:srgbClr val="000000"/>
                </a:solidFill>
                <a:latin typeface="Times New Roman"/>
                <a:cs typeface="Times New Roman" pitchFamily="18" charset="0"/>
                <a:sym typeface="Times New Roman" pitchFamily="18" charset="0"/>
              </a:rPr>
              <a:t>á</a:t>
            </a:r>
            <a:r>
              <a:rPr lang="en-US" sz="950" b="1" dirty="0" err="1" smtClean="0">
                <a:solidFill>
                  <a:srgbClr val="000000"/>
                </a:solidFill>
                <a:cs typeface="Times New Roman" pitchFamily="18" charset="0"/>
                <a:sym typeface="Times New Roman" pitchFamily="18" charset="0"/>
              </a:rPr>
              <a:t>les</a:t>
            </a:r>
            <a:r>
              <a:rPr lang="en-US" sz="950" b="1" dirty="0" smtClean="0">
                <a:solidFill>
                  <a:srgbClr val="000000"/>
                </a:solidFill>
                <a:cs typeface="Times New Roman" pitchFamily="18" charset="0"/>
                <a:sym typeface="Times New Roman" pitchFamily="18" charset="0"/>
              </a:rPr>
              <a:t> son </a:t>
            </a:r>
            <a:r>
              <a:rPr lang="en-US" sz="950" b="1" dirty="0" err="1" smtClean="0">
                <a:solidFill>
                  <a:srgbClr val="000000"/>
                </a:solidFill>
                <a:cs typeface="Times New Roman" pitchFamily="18" charset="0"/>
                <a:sym typeface="Times New Roman" pitchFamily="18" charset="0"/>
              </a:rPr>
              <a:t>las</a:t>
            </a:r>
            <a:r>
              <a:rPr lang="en-US" sz="950" b="1" dirty="0" smtClean="0">
                <a:solidFill>
                  <a:srgbClr val="000000"/>
                </a:solidFill>
                <a:cs typeface="Times New Roman" pitchFamily="18" charset="0"/>
                <a:sym typeface="Times New Roman" pitchFamily="18" charset="0"/>
              </a:rPr>
              <a:t> </a:t>
            </a:r>
            <a:r>
              <a:rPr lang="en-US" sz="950" b="1" dirty="0" err="1" smtClean="0">
                <a:solidFill>
                  <a:srgbClr val="000000"/>
                </a:solidFill>
                <a:cs typeface="Times New Roman" pitchFamily="18" charset="0"/>
                <a:sym typeface="Times New Roman" pitchFamily="18" charset="0"/>
              </a:rPr>
              <a:t>responsabilidades</a:t>
            </a:r>
            <a:r>
              <a:rPr lang="en-US" sz="950" b="1" dirty="0" smtClean="0">
                <a:solidFill>
                  <a:srgbClr val="000000"/>
                </a:solidFill>
                <a:cs typeface="Times New Roman" pitchFamily="18" charset="0"/>
                <a:sym typeface="Times New Roman" pitchFamily="18" charset="0"/>
              </a:rPr>
              <a:t> de un </a:t>
            </a:r>
            <a:r>
              <a:rPr lang="en-US" sz="950" b="1" dirty="0" err="1" smtClean="0">
                <a:solidFill>
                  <a:srgbClr val="000000"/>
                </a:solidFill>
                <a:cs typeface="Times New Roman" pitchFamily="18" charset="0"/>
                <a:sym typeface="Times New Roman" pitchFamily="18" charset="0"/>
              </a:rPr>
              <a:t>renovador</a:t>
            </a:r>
            <a:r>
              <a:rPr lang="en-US" sz="950" b="1" dirty="0" smtClean="0">
                <a:solidFill>
                  <a:srgbClr val="000000"/>
                </a:solidFill>
                <a:cs typeface="Times New Roman" pitchFamily="18" charset="0"/>
                <a:sym typeface="Times New Roman" pitchFamily="18" charset="0"/>
              </a:rPr>
              <a:t> </a:t>
            </a:r>
            <a:r>
              <a:rPr lang="en-US" sz="950" b="1" dirty="0" err="1" smtClean="0">
                <a:solidFill>
                  <a:srgbClr val="000000"/>
                </a:solidFill>
                <a:cs typeface="Times New Roman" pitchFamily="18" charset="0"/>
                <a:sym typeface="Times New Roman" pitchFamily="18" charset="0"/>
              </a:rPr>
              <a:t>certificado</a:t>
            </a:r>
            <a:r>
              <a:rPr lang="en-US" sz="950" b="1" dirty="0" smtClean="0">
                <a:solidFill>
                  <a:srgbClr val="000000"/>
                </a:solidFill>
                <a:cs typeface="Times New Roman" pitchFamily="18" charset="0"/>
                <a:sym typeface="Times New Roman" pitchFamily="18" charset="0"/>
              </a:rPr>
              <a:t>? </a:t>
            </a:r>
            <a:r>
              <a:rPr lang="en-US" sz="950" dirty="0" smtClean="0">
                <a:solidFill>
                  <a:srgbClr val="000000"/>
                </a:solidFill>
                <a:cs typeface="Times New Roman" pitchFamily="18" charset="0"/>
                <a:sym typeface="Times New Roman" pitchFamily="18" charset="0"/>
              </a:rPr>
              <a:t>Los </a:t>
            </a:r>
            <a:r>
              <a:rPr lang="en-US" sz="950" dirty="0" err="1" smtClean="0">
                <a:solidFill>
                  <a:srgbClr val="000000"/>
                </a:solidFill>
                <a:cs typeface="Times New Roman" pitchFamily="18" charset="0"/>
                <a:sym typeface="Times New Roman" pitchFamily="18" charset="0"/>
              </a:rPr>
              <a:t>renovadores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certificados</a:t>
            </a:r>
            <a:r>
              <a:rPr lang="en-US" sz="950" dirty="0" smtClean="0">
                <a:solidFill>
                  <a:srgbClr val="000000"/>
                </a:solidFill>
                <a:cs typeface="Times New Roman" pitchFamily="18" charset="0"/>
                <a:sym typeface="Times New Roman" pitchFamily="18" charset="0"/>
              </a:rPr>
              <a:t> son </a:t>
            </a:r>
            <a:r>
              <a:rPr lang="en-US" sz="950" dirty="0" err="1" smtClean="0">
                <a:solidFill>
                  <a:srgbClr val="000000"/>
                </a:solidFill>
                <a:cs typeface="Times New Roman" pitchFamily="18" charset="0"/>
                <a:sym typeface="Times New Roman" pitchFamily="18" charset="0"/>
              </a:rPr>
              <a:t>responsables</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garantizar</a:t>
            </a:r>
            <a:r>
              <a:rPr lang="en-US" sz="950" dirty="0" smtClean="0">
                <a:solidFill>
                  <a:srgbClr val="000000"/>
                </a:solidFill>
                <a:cs typeface="Times New Roman" pitchFamily="18" charset="0"/>
                <a:sym typeface="Times New Roman" pitchFamily="18" charset="0"/>
              </a:rPr>
              <a:t> el </a:t>
            </a:r>
            <a:r>
              <a:rPr lang="en-US" sz="950" dirty="0" err="1" smtClean="0">
                <a:solidFill>
                  <a:srgbClr val="000000"/>
                </a:solidFill>
                <a:cs typeface="Times New Roman" pitchFamily="18" charset="0"/>
                <a:sym typeface="Times New Roman" pitchFamily="18" charset="0"/>
              </a:rPr>
              <a:t>cumplimiento</a:t>
            </a:r>
            <a:r>
              <a:rPr lang="en-US" sz="950" dirty="0" smtClean="0">
                <a:solidFill>
                  <a:srgbClr val="000000"/>
                </a:solidFill>
                <a:cs typeface="Times New Roman" pitchFamily="18" charset="0"/>
                <a:sym typeface="Times New Roman" pitchFamily="18" charset="0"/>
              </a:rPr>
              <a:t> general de los </a:t>
            </a:r>
            <a:r>
              <a:rPr lang="en-US" sz="950" dirty="0" err="1" smtClean="0">
                <a:solidFill>
                  <a:srgbClr val="000000"/>
                </a:solidFill>
                <a:cs typeface="Times New Roman" pitchFamily="18" charset="0"/>
                <a:sym typeface="Times New Roman" pitchFamily="18" charset="0"/>
              </a:rPr>
              <a:t>requisitos</a:t>
            </a:r>
            <a:r>
              <a:rPr lang="en-US" sz="950" dirty="0" smtClean="0">
                <a:solidFill>
                  <a:srgbClr val="000000"/>
                </a:solidFill>
                <a:cs typeface="Times New Roman" pitchFamily="18" charset="0"/>
                <a:sym typeface="Times New Roman" pitchFamily="18" charset="0"/>
              </a:rPr>
              <a:t> del </a:t>
            </a:r>
            <a:r>
              <a:rPr lang="en-US" sz="950" dirty="0" err="1" smtClean="0">
                <a:solidFill>
                  <a:srgbClr val="000000"/>
                </a:solidFill>
                <a:cs typeface="Times New Roman" pitchFamily="18" charset="0"/>
                <a:sym typeface="Times New Roman" pitchFamily="18" charset="0"/>
              </a:rPr>
              <a:t>programa</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renovaci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reparaci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y </a:t>
            </a:r>
            <a:r>
              <a:rPr lang="en-US" sz="950" dirty="0" err="1" smtClean="0">
                <a:solidFill>
                  <a:srgbClr val="000000"/>
                </a:solidFill>
                <a:cs typeface="Times New Roman" pitchFamily="18" charset="0"/>
                <a:sym typeface="Times New Roman" pitchFamily="18" charset="0"/>
              </a:rPr>
              <a:t>pintura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para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las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pr</a:t>
            </a:r>
            <a:r>
              <a:rPr lang="en-US" sz="950" dirty="0" err="1" smtClean="0">
                <a:solidFill>
                  <a:srgbClr val="000000"/>
                </a:solidFill>
                <a:latin typeface="Times New Roman"/>
                <a:cs typeface="Times New Roman" pitchFamily="18" charset="0"/>
                <a:sym typeface="Times New Roman" pitchFamily="18" charset="0"/>
              </a:rPr>
              <a:t>á</a:t>
            </a:r>
            <a:r>
              <a:rPr lang="en-US" sz="950" dirty="0" err="1" smtClean="0">
                <a:solidFill>
                  <a:srgbClr val="000000"/>
                </a:solidFill>
                <a:cs typeface="Times New Roman" pitchFamily="18" charset="0"/>
                <a:sym typeface="Times New Roman" pitchFamily="18" charset="0"/>
              </a:rPr>
              <a:t>cticas</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seguras</a:t>
            </a:r>
            <a:r>
              <a:rPr lang="en-US" sz="950" dirty="0" smtClean="0">
                <a:solidFill>
                  <a:srgbClr val="000000"/>
                </a:solidFill>
                <a:cs typeface="Times New Roman" pitchFamily="18" charset="0"/>
                <a:sym typeface="Times New Roman" pitchFamily="18" charset="0"/>
              </a:rPr>
              <a:t> con el </a:t>
            </a:r>
            <a:r>
              <a:rPr lang="en-US" sz="950" dirty="0" err="1" smtClean="0">
                <a:solidFill>
                  <a:srgbClr val="000000"/>
                </a:solidFill>
                <a:cs typeface="Times New Roman" pitchFamily="18" charset="0"/>
                <a:sym typeface="Times New Roman" pitchFamily="18" charset="0"/>
              </a:rPr>
              <a:t>plomo</a:t>
            </a:r>
            <a:r>
              <a:rPr lang="en-US" sz="950" dirty="0" smtClean="0">
                <a:solidFill>
                  <a:srgbClr val="000000"/>
                </a:solidFill>
                <a:cs typeface="Times New Roman" pitchFamily="18" charset="0"/>
                <a:sym typeface="Times New Roman" pitchFamily="18" charset="0"/>
              </a:rPr>
              <a:t> en </a:t>
            </a:r>
            <a:r>
              <a:rPr lang="en-US" sz="950" dirty="0" err="1" smtClean="0">
                <a:solidFill>
                  <a:srgbClr val="000000"/>
                </a:solidFill>
                <a:cs typeface="Times New Roman" pitchFamily="18" charset="0"/>
                <a:sym typeface="Times New Roman" pitchFamily="18" charset="0"/>
              </a:rPr>
              <a:t>las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renovaciones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tengan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asignadas</a:t>
            </a:r>
            <a:r>
              <a:rPr lang="en-US" sz="950" dirty="0" smtClean="0">
                <a:solidFill>
                  <a:srgbClr val="000000"/>
                </a:solidFill>
                <a:cs typeface="Times New Roman" pitchFamily="18" charset="0"/>
                <a:sym typeface="Times New Roman" pitchFamily="18" charset="0"/>
              </a:rPr>
              <a:t>.</a:t>
            </a:r>
          </a:p>
          <a:p>
            <a:pPr>
              <a:tabLst>
                <a:tab pos="285750" algn="l"/>
              </a:tabLst>
              <a:defRPr/>
            </a:pPr>
            <a:endParaRPr lang="en-US" sz="950" dirty="0" smtClean="0">
              <a:solidFill>
                <a:srgbClr val="000000"/>
              </a:solidFill>
              <a:cs typeface="Times New Roman" pitchFamily="18" charset="0"/>
              <a:sym typeface="Times New Roman" pitchFamily="18" charset="0"/>
            </a:endParaRPr>
          </a:p>
          <a:p>
            <a:pPr>
              <a:tabLst>
                <a:tab pos="285750" algn="l"/>
              </a:tabLst>
              <a:defRPr/>
            </a:pPr>
            <a:r>
              <a:rPr lang="en-US" sz="950" b="1" dirty="0" smtClean="0">
                <a:solidFill>
                  <a:srgbClr val="000000"/>
                </a:solidFill>
                <a:cs typeface="Times New Roman" pitchFamily="18" charset="0"/>
                <a:sym typeface="Times New Roman" pitchFamily="18" charset="0"/>
              </a:rPr>
              <a:t>Un </a:t>
            </a:r>
            <a:r>
              <a:rPr lang="en-US" sz="950" b="1" dirty="0" err="1" smtClean="0">
                <a:solidFill>
                  <a:srgbClr val="000000"/>
                </a:solidFill>
                <a:cs typeface="Times New Roman" pitchFamily="18" charset="0"/>
                <a:sym typeface="Times New Roman" pitchFamily="18" charset="0"/>
              </a:rPr>
              <a:t>renovador</a:t>
            </a:r>
            <a:r>
              <a:rPr lang="en-US" sz="950" b="1" dirty="0" smtClean="0">
                <a:solidFill>
                  <a:srgbClr val="000000"/>
                </a:solidFill>
                <a:cs typeface="Times New Roman" pitchFamily="18" charset="0"/>
                <a:sym typeface="Times New Roman" pitchFamily="18" charset="0"/>
              </a:rPr>
              <a:t> </a:t>
            </a:r>
            <a:r>
              <a:rPr lang="en-US" sz="950" b="1" dirty="0" err="1" smtClean="0">
                <a:solidFill>
                  <a:srgbClr val="000000"/>
                </a:solidFill>
                <a:cs typeface="Times New Roman" pitchFamily="18" charset="0"/>
                <a:sym typeface="Times New Roman" pitchFamily="18" charset="0"/>
              </a:rPr>
              <a:t>certificado</a:t>
            </a:r>
            <a:r>
              <a:rPr lang="en-US" sz="950" b="1" dirty="0" smtClean="0">
                <a:solidFill>
                  <a:srgbClr val="000000"/>
                </a:solidFill>
                <a:cs typeface="Times New Roman" pitchFamily="18" charset="0"/>
                <a:sym typeface="Times New Roman" pitchFamily="18" charset="0"/>
              </a:rPr>
              <a:t>:</a:t>
            </a:r>
          </a:p>
          <a:p>
            <a:pPr marL="342900" lvl="1" indent="-228600">
              <a:buFont typeface="+mj-lt"/>
              <a:buAutoNum type="arabicPeriod"/>
              <a:tabLst>
                <a:tab pos="285750" algn="l"/>
              </a:tabLst>
              <a:defRPr/>
            </a:pPr>
            <a:r>
              <a:rPr lang="es-US" sz="950" dirty="0" smtClean="0">
                <a:solidFill>
                  <a:srgbClr val="000000"/>
                </a:solidFill>
                <a:cs typeface="Times New Roman" pitchFamily="18" charset="0"/>
                <a:sym typeface="Times New Roman" pitchFamily="18" charset="0"/>
              </a:rPr>
              <a:t>Debe utilizar un kit de pruebas reconocido por la </a:t>
            </a:r>
            <a:r>
              <a:rPr lang="es-US" sz="950" dirty="0" err="1" smtClean="0">
                <a:solidFill>
                  <a:srgbClr val="000000"/>
                </a:solidFill>
                <a:cs typeface="Times New Roman" pitchFamily="18" charset="0"/>
                <a:sym typeface="Times New Roman" pitchFamily="18" charset="0"/>
              </a:rPr>
              <a:t>EPA</a:t>
            </a:r>
            <a:r>
              <a:rPr lang="es-US" sz="950" dirty="0" smtClean="0">
                <a:solidFill>
                  <a:srgbClr val="000000"/>
                </a:solidFill>
                <a:cs typeface="Times New Roman" pitchFamily="18" charset="0"/>
                <a:sym typeface="Times New Roman" pitchFamily="18" charset="0"/>
              </a:rPr>
              <a:t>, o bien recoger una muestra de cáscaras de pintura para su análisis, cuando lo solicite la parte que contrate servicios de renovaci</a:t>
            </a:r>
            <a:r>
              <a:rPr lang="es-US" sz="950" dirty="0" smtClean="0">
                <a:solidFill>
                  <a:srgbClr val="000000"/>
                </a:solidFill>
                <a:latin typeface="Times New Roman"/>
                <a:cs typeface="Times New Roman" pitchFamily="18" charset="0"/>
                <a:sym typeface="Times New Roman" pitchFamily="18" charset="0"/>
              </a:rPr>
              <a:t>ó</a:t>
            </a:r>
            <a:r>
              <a:rPr lang="es-US" sz="950" dirty="0" smtClean="0">
                <a:solidFill>
                  <a:srgbClr val="000000"/>
                </a:solidFill>
                <a:cs typeface="Times New Roman" pitchFamily="18" charset="0"/>
                <a:sym typeface="Times New Roman" pitchFamily="18" charset="0"/>
              </a:rPr>
              <a:t>n, para determinar si los componentes afectados por la renovaci</a:t>
            </a:r>
            <a:r>
              <a:rPr lang="es-US" sz="950" dirty="0" smtClean="0">
                <a:solidFill>
                  <a:srgbClr val="000000"/>
                </a:solidFill>
                <a:latin typeface="Times New Roman"/>
                <a:cs typeface="Times New Roman" pitchFamily="18" charset="0"/>
                <a:sym typeface="Times New Roman" pitchFamily="18" charset="0"/>
              </a:rPr>
              <a:t>ó</a:t>
            </a:r>
            <a:r>
              <a:rPr lang="es-US" sz="950" dirty="0" smtClean="0">
                <a:solidFill>
                  <a:srgbClr val="000000"/>
                </a:solidFill>
                <a:cs typeface="Times New Roman" pitchFamily="18" charset="0"/>
                <a:sym typeface="Times New Roman" pitchFamily="18" charset="0"/>
              </a:rPr>
              <a:t>n contienen pintura a base de plomo</a:t>
            </a:r>
            <a:r>
              <a:rPr lang="en-US" sz="950" dirty="0" smtClean="0">
                <a:solidFill>
                  <a:srgbClr val="000000"/>
                </a:solidFill>
                <a:cs typeface="Times New Roman" pitchFamily="18" charset="0"/>
                <a:sym typeface="Times New Roman" pitchFamily="18" charset="0"/>
              </a:rPr>
              <a:t>.</a:t>
            </a:r>
          </a:p>
          <a:p>
            <a:pPr marL="342900" lvl="1" indent="-228600">
              <a:buFont typeface="+mj-lt"/>
              <a:buAutoNum type="arabicPeriod"/>
              <a:tabLst>
                <a:tab pos="285750" algn="l"/>
              </a:tabLst>
              <a:defRPr/>
            </a:pPr>
            <a:r>
              <a:rPr lang="en-US" sz="950" dirty="0" err="1" smtClean="0">
                <a:solidFill>
                  <a:srgbClr val="000000"/>
                </a:solidFill>
                <a:cs typeface="Times New Roman" pitchFamily="18" charset="0"/>
                <a:sym typeface="Times New Roman" pitchFamily="18" charset="0"/>
              </a:rPr>
              <a:t>Debe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capacitar</a:t>
            </a:r>
            <a:r>
              <a:rPr lang="en-US" sz="950" dirty="0" smtClean="0">
                <a:solidFill>
                  <a:srgbClr val="000000"/>
                </a:solidFill>
                <a:cs typeface="Times New Roman" pitchFamily="18" charset="0"/>
                <a:sym typeface="Times New Roman" pitchFamily="18" charset="0"/>
              </a:rPr>
              <a:t> a los </a:t>
            </a:r>
            <a:r>
              <a:rPr lang="en-US" sz="950" dirty="0" err="1" smtClean="0">
                <a:solidFill>
                  <a:srgbClr val="000000"/>
                </a:solidFill>
                <a:cs typeface="Times New Roman" pitchFamily="18" charset="0"/>
                <a:sym typeface="Times New Roman" pitchFamily="18" charset="0"/>
              </a:rPr>
              <a:t>trabajadores</a:t>
            </a:r>
            <a:r>
              <a:rPr lang="en-US" sz="950" dirty="0" smtClean="0">
                <a:solidFill>
                  <a:srgbClr val="000000"/>
                </a:solidFill>
                <a:cs typeface="Times New Roman" pitchFamily="18" charset="0"/>
                <a:sym typeface="Times New Roman" pitchFamily="18" charset="0"/>
              </a:rPr>
              <a:t> en </a:t>
            </a:r>
            <a:r>
              <a:rPr lang="en-US" sz="950" dirty="0" err="1" smtClean="0">
                <a:solidFill>
                  <a:srgbClr val="000000"/>
                </a:solidFill>
                <a:cs typeface="Times New Roman" pitchFamily="18" charset="0"/>
                <a:sym typeface="Times New Roman" pitchFamily="18" charset="0"/>
              </a:rPr>
              <a:t>pr</a:t>
            </a:r>
            <a:r>
              <a:rPr lang="en-US" sz="950" dirty="0" err="1" smtClean="0">
                <a:solidFill>
                  <a:srgbClr val="000000"/>
                </a:solidFill>
                <a:latin typeface="Times New Roman"/>
                <a:cs typeface="Times New Roman" pitchFamily="18" charset="0"/>
                <a:sym typeface="Times New Roman" pitchFamily="18" charset="0"/>
              </a:rPr>
              <a:t>á</a:t>
            </a:r>
            <a:r>
              <a:rPr lang="en-US" sz="950" dirty="0" err="1" smtClean="0">
                <a:solidFill>
                  <a:srgbClr val="000000"/>
                </a:solidFill>
                <a:cs typeface="Times New Roman" pitchFamily="18" charset="0"/>
                <a:sym typeface="Times New Roman" pitchFamily="18" charset="0"/>
              </a:rPr>
              <a:t>cticas</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seguras</a:t>
            </a:r>
            <a:r>
              <a:rPr lang="en-US" sz="950" dirty="0" smtClean="0">
                <a:solidFill>
                  <a:srgbClr val="000000"/>
                </a:solidFill>
                <a:cs typeface="Times New Roman" pitchFamily="18" charset="0"/>
                <a:sym typeface="Times New Roman" pitchFamily="18" charset="0"/>
              </a:rPr>
              <a:t> con el </a:t>
            </a:r>
            <a:r>
              <a:rPr lang="en-US" sz="950" dirty="0" err="1" smtClean="0">
                <a:solidFill>
                  <a:srgbClr val="000000"/>
                </a:solidFill>
                <a:cs typeface="Times New Roman" pitchFamily="18" charset="0"/>
                <a:sym typeface="Times New Roman" pitchFamily="18" charset="0"/>
              </a:rPr>
              <a:t>plomo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para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estos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trabajadores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puedan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realizar</a:t>
            </a:r>
            <a:r>
              <a:rPr lang="en-US" sz="950" dirty="0" smtClean="0">
                <a:solidFill>
                  <a:srgbClr val="000000"/>
                </a:solidFill>
                <a:cs typeface="Times New Roman" pitchFamily="18" charset="0"/>
                <a:sym typeface="Times New Roman" pitchFamily="18" charset="0"/>
              </a:rPr>
              <a:t> con </a:t>
            </a:r>
            <a:r>
              <a:rPr lang="en-US" sz="950" dirty="0" err="1" smtClean="0">
                <a:solidFill>
                  <a:srgbClr val="000000"/>
                </a:solidFill>
                <a:cs typeface="Times New Roman" pitchFamily="18" charset="0"/>
                <a:sym typeface="Times New Roman" pitchFamily="18" charset="0"/>
              </a:rPr>
              <a:t>seguridad</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las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tareas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tengan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asignadas</a:t>
            </a:r>
            <a:r>
              <a:rPr lang="en-US" sz="950" dirty="0" smtClean="0">
                <a:solidFill>
                  <a:srgbClr val="000000"/>
                </a:solidFill>
                <a:cs typeface="Times New Roman" pitchFamily="18" charset="0"/>
                <a:sym typeface="Times New Roman" pitchFamily="18" charset="0"/>
              </a:rPr>
              <a:t>. El </a:t>
            </a:r>
            <a:r>
              <a:rPr lang="en-US" sz="950" dirty="0" err="1" smtClean="0">
                <a:solidFill>
                  <a:srgbClr val="000000"/>
                </a:solidFill>
                <a:cs typeface="Times New Roman" pitchFamily="18" charset="0"/>
                <a:sym typeface="Times New Roman" pitchFamily="18" charset="0"/>
              </a:rPr>
              <a:t>renovador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certificado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puede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proporcionar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esta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capacitaci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en el </a:t>
            </a:r>
            <a:r>
              <a:rPr lang="en-US" sz="950" dirty="0" err="1" smtClean="0">
                <a:solidFill>
                  <a:srgbClr val="000000"/>
                </a:solidFill>
                <a:cs typeface="Times New Roman" pitchFamily="18" charset="0"/>
                <a:sym typeface="Times New Roman" pitchFamily="18" charset="0"/>
              </a:rPr>
              <a:t>lugar</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 o en un </a:t>
            </a:r>
            <a:r>
              <a:rPr lang="en-US" sz="950" dirty="0" err="1" smtClean="0">
                <a:solidFill>
                  <a:srgbClr val="000000"/>
                </a:solidFill>
                <a:cs typeface="Times New Roman" pitchFamily="18" charset="0"/>
                <a:sym typeface="Times New Roman" pitchFamily="18" charset="0"/>
              </a:rPr>
              <a:t>sal</a:t>
            </a:r>
            <a:r>
              <a:rPr lang="es-ES_tradnl" sz="950" dirty="0" err="1" smtClean="0">
                <a:solidFill>
                  <a:srgbClr val="000000"/>
                </a:solidFill>
                <a:latin typeface="Times New Roman"/>
                <a:cs typeface="Times New Roman" pitchFamily="18" charset="0"/>
                <a:sym typeface="Times New Roman" pitchFamily="18" charset="0"/>
              </a:rPr>
              <a:t>ó</a:t>
            </a:r>
            <a:r>
              <a:rPr lang="es-ES_tradnl" sz="950" dirty="0" err="1" smtClean="0">
                <a:solidFill>
                  <a:srgbClr val="000000"/>
                </a:solidFill>
                <a:cs typeface="Times New Roman" pitchFamily="18" charset="0"/>
                <a:sym typeface="Times New Roman" pitchFamily="18" charset="0"/>
              </a:rPr>
              <a:t>n</a:t>
            </a:r>
            <a:r>
              <a:rPr lang="es-ES_tradnl" sz="950" dirty="0" smtClean="0">
                <a:solidFill>
                  <a:srgbClr val="000000"/>
                </a:solidFill>
                <a:cs typeface="Times New Roman" pitchFamily="18" charset="0"/>
                <a:sym typeface="Times New Roman" pitchFamily="18" charset="0"/>
              </a:rPr>
              <a:t> </a:t>
            </a:r>
            <a:r>
              <a:rPr lang="en-US" sz="950" dirty="0" smtClean="0">
                <a:solidFill>
                  <a:srgbClr val="000000"/>
                </a:solidFill>
                <a:cs typeface="Times New Roman" pitchFamily="18" charset="0"/>
                <a:sym typeface="Times New Roman" pitchFamily="18" charset="0"/>
              </a:rPr>
              <a:t>de </a:t>
            </a:r>
            <a:r>
              <a:rPr lang="en-US" sz="950" dirty="0" err="1" smtClean="0">
                <a:solidFill>
                  <a:srgbClr val="000000"/>
                </a:solidFill>
                <a:cs typeface="Times New Roman" pitchFamily="18" charset="0"/>
                <a:sym typeface="Times New Roman" pitchFamily="18" charset="0"/>
              </a:rPr>
              <a:t>clases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considerando</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disponibilidad</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actividades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pr</a:t>
            </a:r>
            <a:r>
              <a:rPr lang="en-US" sz="950" dirty="0" err="1" smtClean="0">
                <a:solidFill>
                  <a:srgbClr val="000000"/>
                </a:solidFill>
                <a:latin typeface="Times New Roman"/>
                <a:cs typeface="Times New Roman" pitchFamily="18" charset="0"/>
                <a:sym typeface="Times New Roman" pitchFamily="18" charset="0"/>
              </a:rPr>
              <a:t>á</a:t>
            </a:r>
            <a:r>
              <a:rPr lang="en-US" sz="950" dirty="0" err="1" smtClean="0">
                <a:solidFill>
                  <a:srgbClr val="000000"/>
                </a:solidFill>
                <a:cs typeface="Times New Roman" pitchFamily="18" charset="0"/>
                <a:sym typeface="Times New Roman" pitchFamily="18" charset="0"/>
              </a:rPr>
              <a:t>cticas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adecuadas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Esta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capacitaci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tambi</a:t>
            </a:r>
            <a:r>
              <a:rPr lang="en-US" sz="950" dirty="0" err="1" smtClean="0">
                <a:solidFill>
                  <a:srgbClr val="000000"/>
                </a:solidFill>
                <a:latin typeface="Times New Roman"/>
                <a:cs typeface="Times New Roman" pitchFamily="18" charset="0"/>
                <a:sym typeface="Times New Roman" pitchFamily="18" charset="0"/>
              </a:rPr>
              <a:t>é</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podr</a:t>
            </a:r>
            <a:r>
              <a:rPr lang="en-US" sz="950" dirty="0" err="1" smtClean="0">
                <a:solidFill>
                  <a:srgbClr val="000000"/>
                </a:solidFill>
                <a:latin typeface="Times New Roman"/>
                <a:cs typeface="Times New Roman" pitchFamily="18" charset="0"/>
                <a:sym typeface="Times New Roman" pitchFamily="18" charset="0"/>
              </a:rPr>
              <a:t>í</a:t>
            </a:r>
            <a:r>
              <a:rPr lang="en-US" sz="950" dirty="0" err="1" smtClean="0">
                <a:solidFill>
                  <a:srgbClr val="000000"/>
                </a:solidFill>
                <a:cs typeface="Times New Roman" pitchFamily="18" charset="0"/>
                <a:sym typeface="Times New Roman" pitchFamily="18" charset="0"/>
              </a:rPr>
              <a:t>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realizar</a:t>
            </a:r>
            <a:r>
              <a:rPr lang="en-US" sz="950" dirty="0" smtClean="0">
                <a:solidFill>
                  <a:srgbClr val="000000"/>
                </a:solidFill>
                <a:cs typeface="Times New Roman" pitchFamily="18" charset="0"/>
                <a:sym typeface="Times New Roman" pitchFamily="18" charset="0"/>
              </a:rPr>
              <a:t> un </a:t>
            </a:r>
            <a:r>
              <a:rPr lang="en-US" sz="950" dirty="0" err="1" smtClean="0">
                <a:solidFill>
                  <a:srgbClr val="000000"/>
                </a:solidFill>
                <a:cs typeface="Times New Roman" pitchFamily="18" charset="0"/>
                <a:sym typeface="Times New Roman" pitchFamily="18" charset="0"/>
              </a:rPr>
              <a:t>tercero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aunque</a:t>
            </a:r>
            <a:r>
              <a:rPr lang="en-US" sz="950" dirty="0" smtClean="0">
                <a:solidFill>
                  <a:srgbClr val="000000"/>
                </a:solidFill>
                <a:cs typeface="Times New Roman" pitchFamily="18" charset="0"/>
                <a:sym typeface="Times New Roman" pitchFamily="18" charset="0"/>
              </a:rPr>
              <a:t> el instructor </a:t>
            </a:r>
            <a:r>
              <a:rPr lang="en-US" sz="950" dirty="0" err="1" smtClean="0">
                <a:solidFill>
                  <a:srgbClr val="000000"/>
                </a:solidFill>
                <a:cs typeface="Times New Roman" pitchFamily="18" charset="0"/>
                <a:sym typeface="Times New Roman" pitchFamily="18" charset="0"/>
              </a:rPr>
              <a:t>deber</a:t>
            </a:r>
            <a:r>
              <a:rPr lang="en-US" sz="950" dirty="0" err="1" smtClean="0">
                <a:solidFill>
                  <a:srgbClr val="000000"/>
                </a:solidFill>
                <a:latin typeface="Times New Roman"/>
                <a:cs typeface="Times New Roman" pitchFamily="18" charset="0"/>
                <a:sym typeface="Times New Roman" pitchFamily="18" charset="0"/>
              </a:rPr>
              <a:t>á</a:t>
            </a:r>
            <a:r>
              <a:rPr lang="en-US" sz="950" dirty="0" smtClean="0">
                <a:solidFill>
                  <a:srgbClr val="000000"/>
                </a:solidFill>
                <a:cs typeface="Times New Roman" pitchFamily="18" charset="0"/>
                <a:sym typeface="Times New Roman" pitchFamily="18" charset="0"/>
              </a:rPr>
              <a:t> ser un </a:t>
            </a:r>
            <a:r>
              <a:rPr lang="en-US" sz="950" dirty="0" err="1" smtClean="0">
                <a:solidFill>
                  <a:srgbClr val="000000"/>
                </a:solidFill>
                <a:cs typeface="Times New Roman" pitchFamily="18" charset="0"/>
                <a:sym typeface="Times New Roman" pitchFamily="18" charset="0"/>
              </a:rPr>
              <a:t>renovador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certificado</a:t>
            </a:r>
            <a:r>
              <a:rPr lang="en-US" sz="950" dirty="0" smtClean="0">
                <a:solidFill>
                  <a:srgbClr val="000000"/>
                </a:solidFill>
                <a:cs typeface="Times New Roman" pitchFamily="18" charset="0"/>
                <a:sym typeface="Times New Roman" pitchFamily="18" charset="0"/>
              </a:rPr>
              <a:t>.</a:t>
            </a:r>
          </a:p>
          <a:p>
            <a:pPr marL="342900" lvl="1" indent="-228600">
              <a:buFont typeface="+mj-lt"/>
              <a:buAutoNum type="arabicPeriod"/>
              <a:tabLst>
                <a:tab pos="285750" algn="l"/>
              </a:tabLst>
              <a:defRPr/>
            </a:pPr>
            <a:r>
              <a:rPr lang="en-US" sz="950" dirty="0" err="1" smtClean="0">
                <a:solidFill>
                  <a:srgbClr val="000000"/>
                </a:solidFill>
                <a:cs typeface="Times New Roman" pitchFamily="18" charset="0"/>
                <a:sym typeface="Times New Roman" pitchFamily="18" charset="0"/>
              </a:rPr>
              <a:t>Debe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estar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presente</a:t>
            </a:r>
            <a:r>
              <a:rPr lang="en-US" sz="950" dirty="0" smtClean="0">
                <a:solidFill>
                  <a:srgbClr val="000000"/>
                </a:solidFill>
                <a:cs typeface="Times New Roman" pitchFamily="18" charset="0"/>
                <a:sym typeface="Times New Roman" pitchFamily="18" charset="0"/>
              </a:rPr>
              <a:t> en la </a:t>
            </a:r>
            <a:r>
              <a:rPr lang="en-US" sz="950" dirty="0" err="1" smtClean="0">
                <a:solidFill>
                  <a:srgbClr val="000000"/>
                </a:solidFill>
                <a:cs typeface="Times New Roman" pitchFamily="18" charset="0"/>
                <a:sym typeface="Times New Roman" pitchFamily="18" charset="0"/>
              </a:rPr>
              <a:t>obra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cuando</a:t>
            </a:r>
            <a:r>
              <a:rPr lang="en-US" sz="950" dirty="0" smtClean="0">
                <a:solidFill>
                  <a:srgbClr val="000000"/>
                </a:solidFill>
                <a:cs typeface="Times New Roman" pitchFamily="18" charset="0"/>
                <a:sym typeface="Times New Roman" pitchFamily="18" charset="0"/>
              </a:rPr>
              <a:t> se </a:t>
            </a:r>
            <a:r>
              <a:rPr lang="en-US" sz="950" dirty="0" err="1" smtClean="0">
                <a:solidFill>
                  <a:srgbClr val="000000"/>
                </a:solidFill>
                <a:cs typeface="Times New Roman" pitchFamily="18" charset="0"/>
                <a:sym typeface="Times New Roman" pitchFamily="18" charset="0"/>
              </a:rPr>
              <a:t>ubiquen</a:t>
            </a:r>
            <a:r>
              <a:rPr lang="en-US" sz="950" dirty="0" smtClean="0">
                <a:solidFill>
                  <a:srgbClr val="000000"/>
                </a:solidFill>
                <a:cs typeface="Times New Roman" pitchFamily="18" charset="0"/>
                <a:sym typeface="Times New Roman" pitchFamily="18" charset="0"/>
              </a:rPr>
              <a:t> los </a:t>
            </a:r>
            <a:r>
              <a:rPr lang="en-US" sz="950" dirty="0" err="1" smtClean="0">
                <a:solidFill>
                  <a:srgbClr val="000000"/>
                </a:solidFill>
                <a:cs typeface="Times New Roman" pitchFamily="18" charset="0"/>
                <a:sym typeface="Times New Roman" pitchFamily="18" charset="0"/>
              </a:rPr>
              <a:t>letreros</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advertencia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mientras</a:t>
            </a:r>
            <a:r>
              <a:rPr lang="en-US" sz="950" dirty="0" smtClean="0">
                <a:solidFill>
                  <a:srgbClr val="000000"/>
                </a:solidFill>
                <a:cs typeface="Times New Roman" pitchFamily="18" charset="0"/>
                <a:sym typeface="Times New Roman" pitchFamily="18" charset="0"/>
              </a:rPr>
              <a:t> se </a:t>
            </a:r>
            <a:r>
              <a:rPr lang="en-US" sz="950" dirty="0" err="1" smtClean="0">
                <a:solidFill>
                  <a:srgbClr val="000000"/>
                </a:solidFill>
                <a:cs typeface="Times New Roman" pitchFamily="18" charset="0"/>
                <a:sym typeface="Times New Roman" pitchFamily="18" charset="0"/>
              </a:rPr>
              <a:t>establece</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contenci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del </a:t>
            </a:r>
            <a:r>
              <a:rPr lang="en-US" sz="950" dirty="0" err="1" smtClean="0">
                <a:solidFill>
                  <a:srgbClr val="000000"/>
                </a:solidFill>
                <a:latin typeface="Times New Roman"/>
                <a:cs typeface="Times New Roman" pitchFamily="18" charset="0"/>
                <a:sym typeface="Times New Roman" pitchFamily="18" charset="0"/>
              </a:rPr>
              <a:t>á</a:t>
            </a:r>
            <a:r>
              <a:rPr lang="en-US" sz="950" dirty="0" err="1" smtClean="0">
                <a:solidFill>
                  <a:srgbClr val="000000"/>
                </a:solidFill>
                <a:cs typeface="Times New Roman" pitchFamily="18" charset="0"/>
                <a:sym typeface="Times New Roman" pitchFamily="18" charset="0"/>
              </a:rPr>
              <a:t>rea</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 y </a:t>
            </a:r>
            <a:r>
              <a:rPr lang="en-US" sz="950" dirty="0" err="1" smtClean="0">
                <a:solidFill>
                  <a:srgbClr val="000000"/>
                </a:solidFill>
                <a:cs typeface="Times New Roman" pitchFamily="18" charset="0"/>
                <a:sym typeface="Times New Roman" pitchFamily="18" charset="0"/>
              </a:rPr>
              <a:t>mientras</a:t>
            </a:r>
            <a:r>
              <a:rPr lang="en-US" sz="950" dirty="0" smtClean="0">
                <a:solidFill>
                  <a:srgbClr val="000000"/>
                </a:solidFill>
                <a:cs typeface="Times New Roman" pitchFamily="18" charset="0"/>
                <a:sym typeface="Times New Roman" pitchFamily="18" charset="0"/>
              </a:rPr>
              <a:t> se </a:t>
            </a:r>
            <a:r>
              <a:rPr lang="en-US" sz="950" dirty="0" err="1" smtClean="0">
                <a:solidFill>
                  <a:srgbClr val="000000"/>
                </a:solidFill>
                <a:cs typeface="Times New Roman" pitchFamily="18" charset="0"/>
                <a:sym typeface="Times New Roman" pitchFamily="18" charset="0"/>
              </a:rPr>
              <a:t>realice</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limpieza</a:t>
            </a:r>
            <a:r>
              <a:rPr lang="en-US" sz="950" dirty="0" smtClean="0">
                <a:solidFill>
                  <a:srgbClr val="000000"/>
                </a:solidFill>
                <a:cs typeface="Times New Roman" pitchFamily="18" charset="0"/>
                <a:sym typeface="Times New Roman" pitchFamily="18" charset="0"/>
              </a:rPr>
              <a:t> del </a:t>
            </a:r>
            <a:r>
              <a:rPr lang="en-US" sz="950" dirty="0" err="1" smtClean="0">
                <a:solidFill>
                  <a:srgbClr val="000000"/>
                </a:solidFill>
                <a:latin typeface="Times New Roman"/>
                <a:cs typeface="Times New Roman" pitchFamily="18" charset="0"/>
                <a:sym typeface="Times New Roman" pitchFamily="18" charset="0"/>
              </a:rPr>
              <a:t>á</a:t>
            </a:r>
            <a:r>
              <a:rPr lang="en-US" sz="950" dirty="0" err="1" smtClean="0">
                <a:solidFill>
                  <a:srgbClr val="000000"/>
                </a:solidFill>
                <a:cs typeface="Times New Roman" pitchFamily="18" charset="0"/>
                <a:sym typeface="Times New Roman" pitchFamily="18" charset="0"/>
              </a:rPr>
              <a:t>rea</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 (</a:t>
            </a:r>
            <a:r>
              <a:rPr lang="en-US" sz="950" i="1" dirty="0" smtClean="0">
                <a:solidFill>
                  <a:srgbClr val="000000"/>
                </a:solidFill>
                <a:cs typeface="Times New Roman" pitchFamily="18" charset="0"/>
                <a:sym typeface="Times New Roman" pitchFamily="18" charset="0"/>
              </a:rPr>
              <a:t>Nota: </a:t>
            </a:r>
            <a:r>
              <a:rPr lang="en-US" sz="950" i="1" dirty="0" err="1" smtClean="0">
                <a:solidFill>
                  <a:srgbClr val="000000"/>
                </a:solidFill>
                <a:cs typeface="Times New Roman" pitchFamily="18" charset="0"/>
                <a:sym typeface="Times New Roman" pitchFamily="18" charset="0"/>
              </a:rPr>
              <a:t>Utilice</a:t>
            </a:r>
            <a:r>
              <a:rPr lang="en-US" sz="950" i="1" dirty="0" smtClean="0">
                <a:solidFill>
                  <a:srgbClr val="000000"/>
                </a:solidFill>
                <a:cs typeface="Times New Roman" pitchFamily="18" charset="0"/>
                <a:sym typeface="Times New Roman" pitchFamily="18" charset="0"/>
              </a:rPr>
              <a:t> los </a:t>
            </a:r>
            <a:r>
              <a:rPr lang="en-US" sz="950" i="1" dirty="0" err="1" smtClean="0">
                <a:solidFill>
                  <a:srgbClr val="000000"/>
                </a:solidFill>
                <a:cs typeface="Times New Roman" pitchFamily="18" charset="0"/>
                <a:sym typeface="Times New Roman" pitchFamily="18" charset="0"/>
              </a:rPr>
              <a:t>t</a:t>
            </a:r>
            <a:r>
              <a:rPr lang="en-US" sz="950" i="1" dirty="0" err="1" smtClean="0">
                <a:solidFill>
                  <a:srgbClr val="000000"/>
                </a:solidFill>
                <a:latin typeface="Times New Roman"/>
                <a:cs typeface="Times New Roman" pitchFamily="18" charset="0"/>
                <a:sym typeface="Times New Roman" pitchFamily="18" charset="0"/>
              </a:rPr>
              <a:t>é</a:t>
            </a:r>
            <a:r>
              <a:rPr lang="en-US" sz="950" i="1" dirty="0" err="1" smtClean="0">
                <a:solidFill>
                  <a:srgbClr val="000000"/>
                </a:solidFill>
                <a:cs typeface="Times New Roman" pitchFamily="18" charset="0"/>
                <a:sym typeface="Times New Roman" pitchFamily="18" charset="0"/>
              </a:rPr>
              <a:t>rminos</a:t>
            </a:r>
            <a:r>
              <a:rPr lang="en-US" sz="950" i="1" dirty="0" smtClean="0">
                <a:solidFill>
                  <a:srgbClr val="000000"/>
                </a:solidFill>
                <a:cs typeface="Times New Roman" pitchFamily="18" charset="0"/>
                <a:sym typeface="Times New Roman" pitchFamily="18" charset="0"/>
              </a:rPr>
              <a:t> </a:t>
            </a:r>
            <a:r>
              <a:rPr lang="en-US" sz="950" b="1" i="1" dirty="0" err="1" smtClean="0">
                <a:solidFill>
                  <a:srgbClr val="000000"/>
                </a:solidFill>
                <a:cs typeface="Times New Roman" pitchFamily="18" charset="0"/>
                <a:sym typeface="Times New Roman" pitchFamily="18" charset="0"/>
              </a:rPr>
              <a:t>Instalaci</a:t>
            </a:r>
            <a:r>
              <a:rPr lang="en-US" sz="950" b="1" i="1" dirty="0" err="1" smtClean="0">
                <a:solidFill>
                  <a:srgbClr val="000000"/>
                </a:solidFill>
                <a:latin typeface="Times New Roman"/>
                <a:cs typeface="Times New Roman" pitchFamily="18" charset="0"/>
                <a:sym typeface="Times New Roman" pitchFamily="18" charset="0"/>
              </a:rPr>
              <a:t>ó</a:t>
            </a:r>
            <a:r>
              <a:rPr lang="en-US" sz="950" b="1" i="1" dirty="0" err="1" smtClean="0">
                <a:solidFill>
                  <a:srgbClr val="000000"/>
                </a:solidFill>
                <a:cs typeface="Times New Roman" pitchFamily="18" charset="0"/>
                <a:sym typeface="Times New Roman" pitchFamily="18" charset="0"/>
              </a:rPr>
              <a:t>n</a:t>
            </a:r>
            <a:r>
              <a:rPr lang="en-US" sz="950" i="1" dirty="0" smtClean="0">
                <a:solidFill>
                  <a:srgbClr val="000000"/>
                </a:solidFill>
                <a:cs typeface="Times New Roman" pitchFamily="18" charset="0"/>
                <a:sym typeface="Times New Roman" pitchFamily="18" charset="0"/>
              </a:rPr>
              <a:t> y </a:t>
            </a:r>
            <a:r>
              <a:rPr lang="en-US" sz="950" b="1" i="1" dirty="0" err="1" smtClean="0">
                <a:solidFill>
                  <a:srgbClr val="000000"/>
                </a:solidFill>
                <a:cs typeface="Times New Roman" pitchFamily="18" charset="0"/>
                <a:sym typeface="Times New Roman" pitchFamily="18" charset="0"/>
              </a:rPr>
              <a:t>Limpieza</a:t>
            </a:r>
            <a:r>
              <a:rPr lang="en-US" sz="950" i="1" dirty="0" smtClean="0">
                <a:solidFill>
                  <a:srgbClr val="000000"/>
                </a:solidFill>
                <a:cs typeface="Times New Roman" pitchFamily="18" charset="0"/>
                <a:sym typeface="Times New Roman" pitchFamily="18" charset="0"/>
              </a:rPr>
              <a:t> </a:t>
            </a:r>
            <a:r>
              <a:rPr lang="en-US" sz="950" i="1" dirty="0" err="1" smtClean="0">
                <a:solidFill>
                  <a:srgbClr val="000000"/>
                </a:solidFill>
                <a:cs typeface="Times New Roman" pitchFamily="18" charset="0"/>
                <a:sym typeface="Times New Roman" pitchFamily="18" charset="0"/>
              </a:rPr>
              <a:t>para</a:t>
            </a:r>
            <a:r>
              <a:rPr lang="en-US" sz="950" i="1" dirty="0" smtClean="0">
                <a:solidFill>
                  <a:srgbClr val="000000"/>
                </a:solidFill>
                <a:cs typeface="Times New Roman" pitchFamily="18" charset="0"/>
                <a:sym typeface="Times New Roman" pitchFamily="18" charset="0"/>
              </a:rPr>
              <a:t> </a:t>
            </a:r>
            <a:r>
              <a:rPr lang="en-US" sz="950" i="1" dirty="0" err="1" smtClean="0">
                <a:solidFill>
                  <a:srgbClr val="000000"/>
                </a:solidFill>
                <a:cs typeface="Times New Roman" pitchFamily="18" charset="0"/>
                <a:sym typeface="Times New Roman" pitchFamily="18" charset="0"/>
              </a:rPr>
              <a:t>describir</a:t>
            </a:r>
            <a:r>
              <a:rPr lang="en-US" sz="950" i="1" dirty="0" smtClean="0">
                <a:solidFill>
                  <a:srgbClr val="000000"/>
                </a:solidFill>
                <a:cs typeface="Times New Roman" pitchFamily="18" charset="0"/>
                <a:sym typeface="Times New Roman" pitchFamily="18" charset="0"/>
              </a:rPr>
              <a:t> </a:t>
            </a:r>
            <a:r>
              <a:rPr lang="en-US" sz="950" i="1" dirty="0" err="1" smtClean="0">
                <a:solidFill>
                  <a:srgbClr val="000000"/>
                </a:solidFill>
                <a:cs typeface="Times New Roman" pitchFamily="18" charset="0"/>
                <a:sym typeface="Times New Roman" pitchFamily="18" charset="0"/>
              </a:rPr>
              <a:t>este</a:t>
            </a:r>
            <a:r>
              <a:rPr lang="en-US" sz="950" i="1" dirty="0" smtClean="0">
                <a:solidFill>
                  <a:srgbClr val="000000"/>
                </a:solidFill>
                <a:cs typeface="Times New Roman" pitchFamily="18" charset="0"/>
                <a:sym typeface="Times New Roman" pitchFamily="18" charset="0"/>
              </a:rPr>
              <a:t> </a:t>
            </a:r>
            <a:r>
              <a:rPr lang="en-US" sz="950" i="1"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a:t>
            </a:r>
          </a:p>
          <a:p>
            <a:pPr marL="342900" lvl="1" indent="-228600">
              <a:buFont typeface="+mj-lt"/>
              <a:buAutoNum type="arabicPeriod"/>
              <a:tabLst>
                <a:tab pos="285750" algn="l"/>
              </a:tabLst>
              <a:defRPr/>
            </a:pPr>
            <a:r>
              <a:rPr lang="en-US" sz="950" dirty="0" err="1" smtClean="0">
                <a:solidFill>
                  <a:srgbClr val="000000"/>
                </a:solidFill>
                <a:cs typeface="Times New Roman" pitchFamily="18" charset="0"/>
                <a:sym typeface="Times New Roman" pitchFamily="18" charset="0"/>
              </a:rPr>
              <a:t>Debe</a:t>
            </a:r>
            <a:r>
              <a:rPr lang="en-US" sz="950" dirty="0" smtClean="0">
                <a:solidFill>
                  <a:srgbClr val="000000"/>
                </a:solidFill>
                <a:cs typeface="Times New Roman" pitchFamily="18" charset="0"/>
                <a:sym typeface="Times New Roman" pitchFamily="18" charset="0"/>
              </a:rPr>
              <a:t> </a:t>
            </a:r>
            <a:r>
              <a:rPr lang="es-ES_tradnl" sz="950" dirty="0" smtClean="0">
                <a:solidFill>
                  <a:srgbClr val="000000"/>
                </a:solidFill>
                <a:cs typeface="Times New Roman" pitchFamily="18" charset="0"/>
                <a:sym typeface="Times New Roman" pitchFamily="18" charset="0"/>
              </a:rPr>
              <a:t>supervisar</a:t>
            </a:r>
            <a:r>
              <a:rPr lang="en-US" sz="950" dirty="0" smtClean="0">
                <a:solidFill>
                  <a:srgbClr val="000000"/>
                </a:solidFill>
                <a:cs typeface="Times New Roman" pitchFamily="18" charset="0"/>
                <a:sym typeface="Times New Roman" pitchFamily="18" charset="0"/>
              </a:rPr>
              <a:t> el </a:t>
            </a:r>
            <a:r>
              <a:rPr lang="en-US" sz="950"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realizan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las</a:t>
            </a:r>
            <a:r>
              <a:rPr lang="en-US" sz="950" dirty="0" smtClean="0">
                <a:solidFill>
                  <a:srgbClr val="000000"/>
                </a:solidFill>
                <a:cs typeface="Times New Roman" pitchFamily="18" charset="0"/>
                <a:sym typeface="Times New Roman" pitchFamily="18" charset="0"/>
              </a:rPr>
              <a:t> personas no </a:t>
            </a:r>
            <a:r>
              <a:rPr lang="en-US" sz="950" dirty="0" err="1" smtClean="0">
                <a:solidFill>
                  <a:srgbClr val="000000"/>
                </a:solidFill>
                <a:cs typeface="Times New Roman" pitchFamily="18" charset="0"/>
                <a:sym typeface="Times New Roman" pitchFamily="18" charset="0"/>
              </a:rPr>
              <a:t>certificadas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para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garantizar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se </a:t>
            </a:r>
            <a:r>
              <a:rPr lang="en-US" sz="950" dirty="0" err="1" smtClean="0">
                <a:solidFill>
                  <a:srgbClr val="000000"/>
                </a:solidFill>
                <a:cs typeface="Times New Roman" pitchFamily="18" charset="0"/>
                <a:sym typeface="Times New Roman" pitchFamily="18" charset="0"/>
              </a:rPr>
              <a:t>sigan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las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pr</a:t>
            </a:r>
            <a:r>
              <a:rPr lang="en-US" sz="950" dirty="0" err="1" smtClean="0">
                <a:solidFill>
                  <a:srgbClr val="000000"/>
                </a:solidFill>
                <a:latin typeface="Times New Roman"/>
                <a:cs typeface="Times New Roman" pitchFamily="18" charset="0"/>
                <a:sym typeface="Times New Roman" pitchFamily="18" charset="0"/>
              </a:rPr>
              <a:t>á</a:t>
            </a:r>
            <a:r>
              <a:rPr lang="en-US" sz="950" dirty="0" err="1" smtClean="0">
                <a:solidFill>
                  <a:srgbClr val="000000"/>
                </a:solidFill>
                <a:cs typeface="Times New Roman" pitchFamily="18" charset="0"/>
                <a:sym typeface="Times New Roman" pitchFamily="18" charset="0"/>
              </a:rPr>
              <a:t>cticas</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seguras</a:t>
            </a:r>
            <a:r>
              <a:rPr lang="en-US" sz="950" dirty="0" smtClean="0">
                <a:solidFill>
                  <a:srgbClr val="000000"/>
                </a:solidFill>
                <a:cs typeface="Times New Roman" pitchFamily="18" charset="0"/>
                <a:sym typeface="Times New Roman" pitchFamily="18" charset="0"/>
              </a:rPr>
              <a:t> con el </a:t>
            </a:r>
            <a:r>
              <a:rPr lang="en-US" sz="950" dirty="0" err="1" smtClean="0">
                <a:solidFill>
                  <a:srgbClr val="000000"/>
                </a:solidFill>
                <a:cs typeface="Times New Roman" pitchFamily="18" charset="0"/>
                <a:sym typeface="Times New Roman" pitchFamily="18" charset="0"/>
              </a:rPr>
              <a:t>plomo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Esto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incluye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mantener</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integridad</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las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barreras</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contenci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y </a:t>
            </a:r>
            <a:r>
              <a:rPr lang="en-US" sz="950" dirty="0" err="1" smtClean="0">
                <a:solidFill>
                  <a:srgbClr val="000000"/>
                </a:solidFill>
                <a:cs typeface="Times New Roman" pitchFamily="18" charset="0"/>
                <a:sym typeface="Times New Roman" pitchFamily="18" charset="0"/>
              </a:rPr>
              <a:t>asegurarse</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no se </a:t>
            </a:r>
            <a:r>
              <a:rPr lang="en-US" sz="950" dirty="0" err="1" smtClean="0">
                <a:solidFill>
                  <a:srgbClr val="000000"/>
                </a:solidFill>
                <a:cs typeface="Times New Roman" pitchFamily="18" charset="0"/>
                <a:sym typeface="Times New Roman" pitchFamily="18" charset="0"/>
              </a:rPr>
              <a:t>dispersen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polvo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ni</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escombros</a:t>
            </a:r>
            <a:r>
              <a:rPr lang="en-US" sz="950" dirty="0" smtClean="0">
                <a:solidFill>
                  <a:srgbClr val="000000"/>
                </a:solidFill>
                <a:cs typeface="Times New Roman" pitchFamily="18" charset="0"/>
                <a:sym typeface="Times New Roman" pitchFamily="18" charset="0"/>
              </a:rPr>
              <a:t> del </a:t>
            </a:r>
            <a:r>
              <a:rPr lang="en-US" sz="950" dirty="0" err="1" smtClean="0">
                <a:solidFill>
                  <a:srgbClr val="000000"/>
                </a:solidFill>
                <a:latin typeface="Times New Roman"/>
                <a:cs typeface="Times New Roman" pitchFamily="18" charset="0"/>
                <a:sym typeface="Times New Roman" pitchFamily="18" charset="0"/>
              </a:rPr>
              <a:t>á</a:t>
            </a:r>
            <a:r>
              <a:rPr lang="en-US" sz="950" dirty="0" err="1" smtClean="0">
                <a:solidFill>
                  <a:srgbClr val="000000"/>
                </a:solidFill>
                <a:cs typeface="Times New Roman" pitchFamily="18" charset="0"/>
                <a:sym typeface="Times New Roman" pitchFamily="18" charset="0"/>
              </a:rPr>
              <a:t>rea</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 </a:t>
            </a:r>
          </a:p>
          <a:p>
            <a:pPr marL="342900" lvl="1" indent="-228600">
              <a:buFont typeface="+mj-lt"/>
              <a:buAutoNum type="arabicPeriod"/>
              <a:tabLst>
                <a:tab pos="285750" algn="l"/>
              </a:tabLst>
              <a:defRPr/>
            </a:pPr>
            <a:r>
              <a:rPr lang="en-US" sz="950" dirty="0" err="1" smtClean="0">
                <a:solidFill>
                  <a:srgbClr val="000000"/>
                </a:solidFill>
                <a:cs typeface="Times New Roman" pitchFamily="18" charset="0"/>
                <a:sym typeface="Times New Roman" pitchFamily="18" charset="0"/>
              </a:rPr>
              <a:t>Debe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estar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disponible</a:t>
            </a:r>
            <a:r>
              <a:rPr lang="es-ES_tradnl" sz="950" dirty="0" smtClean="0">
                <a:solidFill>
                  <a:srgbClr val="000000"/>
                </a:solidFill>
                <a:cs typeface="Times New Roman" pitchFamily="18" charset="0"/>
                <a:sym typeface="Times New Roman" pitchFamily="18" charset="0"/>
              </a:rPr>
              <a:t> en todo momento</a:t>
            </a:r>
            <a:r>
              <a:rPr lang="en-US" sz="950" dirty="0" smtClean="0">
                <a:solidFill>
                  <a:srgbClr val="000000"/>
                </a:solidFill>
                <a:cs typeface="Times New Roman" pitchFamily="18" charset="0"/>
                <a:sym typeface="Times New Roman" pitchFamily="18" charset="0"/>
              </a:rPr>
              <a:t>, en la </a:t>
            </a:r>
            <a:r>
              <a:rPr lang="en-US" sz="950" dirty="0" err="1" smtClean="0">
                <a:solidFill>
                  <a:srgbClr val="000000"/>
                </a:solidFill>
                <a:cs typeface="Times New Roman" pitchFamily="18" charset="0"/>
                <a:sym typeface="Times New Roman" pitchFamily="18" charset="0"/>
              </a:rPr>
              <a:t>obra</a:t>
            </a:r>
            <a:r>
              <a:rPr lang="en-US" sz="950" dirty="0" smtClean="0">
                <a:solidFill>
                  <a:srgbClr val="000000"/>
                </a:solidFill>
                <a:cs typeface="Times New Roman" pitchFamily="18" charset="0"/>
                <a:sym typeface="Times New Roman" pitchFamily="18" charset="0"/>
              </a:rPr>
              <a:t> o </a:t>
            </a:r>
            <a:r>
              <a:rPr lang="es-ES_tradnl" sz="950" dirty="0" smtClean="0">
                <a:solidFill>
                  <a:srgbClr val="000000"/>
                </a:solidFill>
                <a:cs typeface="Times New Roman" pitchFamily="18" charset="0"/>
                <a:sym typeface="Times New Roman" pitchFamily="18" charset="0"/>
              </a:rPr>
              <a:t>por </a:t>
            </a:r>
            <a:r>
              <a:rPr lang="en-US" sz="950" dirty="0" err="1" smtClean="0">
                <a:solidFill>
                  <a:srgbClr val="000000"/>
                </a:solidFill>
                <a:cs typeface="Times New Roman" pitchFamily="18" charset="0"/>
                <a:sym typeface="Times New Roman" pitchFamily="18" charset="0"/>
              </a:rPr>
              <a:t>v</a:t>
            </a:r>
            <a:r>
              <a:rPr lang="en-US" sz="950" dirty="0" err="1" smtClean="0">
                <a:solidFill>
                  <a:srgbClr val="000000"/>
                </a:solidFill>
                <a:latin typeface="Times New Roman"/>
                <a:cs typeface="Times New Roman" pitchFamily="18" charset="0"/>
                <a:sym typeface="Times New Roman" pitchFamily="18" charset="0"/>
              </a:rPr>
              <a:t>í</a:t>
            </a:r>
            <a:r>
              <a:rPr lang="en-US" sz="950" dirty="0" err="1" smtClean="0">
                <a:solidFill>
                  <a:srgbClr val="000000"/>
                </a:solidFill>
                <a:cs typeface="Times New Roman" pitchFamily="18" charset="0"/>
                <a:sym typeface="Times New Roman" pitchFamily="18" charset="0"/>
              </a:rPr>
              <a:t>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telef</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nica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durante</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renovaci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t>
            </a:r>
          </a:p>
          <a:p>
            <a:pPr marL="342900" lvl="1" indent="-228600">
              <a:buFont typeface="+mj-lt"/>
              <a:buAutoNum type="arabicPeriod"/>
              <a:tabLst>
                <a:tab pos="285750" algn="l"/>
              </a:tabLst>
              <a:defRPr/>
            </a:pPr>
            <a:r>
              <a:rPr lang="en-US" sz="950" dirty="0" err="1" smtClean="0">
                <a:solidFill>
                  <a:srgbClr val="000000"/>
                </a:solidFill>
                <a:cs typeface="Times New Roman" pitchFamily="18" charset="0"/>
                <a:sym typeface="Times New Roman" pitchFamily="18" charset="0"/>
              </a:rPr>
              <a:t>Debe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realizar</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verificaci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limpieza</a:t>
            </a:r>
            <a:r>
              <a:rPr lang="en-US" sz="950" dirty="0" smtClean="0">
                <a:solidFill>
                  <a:srgbClr val="000000"/>
                </a:solidFill>
                <a:cs typeface="Times New Roman" pitchFamily="18" charset="0"/>
                <a:sym typeface="Times New Roman" pitchFamily="18" charset="0"/>
              </a:rPr>
              <a:t> del </a:t>
            </a:r>
            <a:r>
              <a:rPr lang="en-US" sz="950" dirty="0" err="1" smtClean="0">
                <a:solidFill>
                  <a:srgbClr val="000000"/>
                </a:solidFill>
                <a:cs typeface="Times New Roman" pitchFamily="18" charset="0"/>
                <a:sym typeface="Times New Roman" pitchFamily="18" charset="0"/>
              </a:rPr>
              <a:t>proyecto</a:t>
            </a:r>
            <a:r>
              <a:rPr lang="en-US" sz="950" dirty="0" smtClean="0">
                <a:solidFill>
                  <a:srgbClr val="000000"/>
                </a:solidFill>
                <a:cs typeface="Times New Roman" pitchFamily="18" charset="0"/>
                <a:sym typeface="Times New Roman" pitchFamily="18" charset="0"/>
              </a:rPr>
              <a:t>. </a:t>
            </a:r>
          </a:p>
          <a:p>
            <a:pPr marL="342900" lvl="1" indent="-228600">
              <a:buFont typeface="+mj-lt"/>
              <a:buAutoNum type="arabicPeriod"/>
              <a:tabLst>
                <a:tab pos="285750" algn="l"/>
              </a:tabLst>
              <a:defRPr/>
            </a:pPr>
            <a:r>
              <a:rPr lang="en-US" sz="950" dirty="0" err="1" smtClean="0">
                <a:solidFill>
                  <a:srgbClr val="000000"/>
                </a:solidFill>
                <a:cs typeface="Times New Roman" pitchFamily="18" charset="0"/>
                <a:sym typeface="Times New Roman" pitchFamily="18" charset="0"/>
              </a:rPr>
              <a:t>Debe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tener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copias</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sus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certificados</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finalizaci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del </a:t>
            </a:r>
            <a:r>
              <a:rPr lang="en-US" sz="950" dirty="0" err="1" smtClean="0">
                <a:solidFill>
                  <a:srgbClr val="000000"/>
                </a:solidFill>
                <a:cs typeface="Times New Roman" pitchFamily="18" charset="0"/>
                <a:sym typeface="Times New Roman" pitchFamily="18" charset="0"/>
              </a:rPr>
              <a:t>curso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inicial</a:t>
            </a:r>
            <a:r>
              <a:rPr lang="en-US" sz="950" dirty="0" smtClean="0">
                <a:solidFill>
                  <a:srgbClr val="000000"/>
                </a:solidFill>
                <a:cs typeface="Times New Roman" pitchFamily="18" charset="0"/>
                <a:sym typeface="Times New Roman" pitchFamily="18" charset="0"/>
              </a:rPr>
              <a:t> y del </a:t>
            </a:r>
            <a:r>
              <a:rPr lang="en-US" sz="950" dirty="0" err="1" smtClean="0">
                <a:solidFill>
                  <a:srgbClr val="000000"/>
                </a:solidFill>
                <a:cs typeface="Times New Roman" pitchFamily="18" charset="0"/>
                <a:sym typeface="Times New Roman" pitchFamily="18" charset="0"/>
              </a:rPr>
              <a:t>curso</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actualizaci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en la </a:t>
            </a:r>
            <a:r>
              <a:rPr lang="en-US" sz="950" dirty="0" err="1" smtClean="0">
                <a:solidFill>
                  <a:srgbClr val="000000"/>
                </a:solidFill>
                <a:cs typeface="Times New Roman" pitchFamily="18" charset="0"/>
                <a:sym typeface="Times New Roman" pitchFamily="18" charset="0"/>
              </a:rPr>
              <a:t>obra</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certificaci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renovador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certificado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dura</a:t>
            </a:r>
            <a:r>
              <a:rPr lang="en-US" sz="950" dirty="0" smtClean="0">
                <a:solidFill>
                  <a:srgbClr val="000000"/>
                </a:solidFill>
                <a:cs typeface="Times New Roman" pitchFamily="18" charset="0"/>
                <a:sym typeface="Times New Roman" pitchFamily="18" charset="0"/>
              </a:rPr>
              <a:t> 5 </a:t>
            </a:r>
            <a:r>
              <a:rPr lang="en-US" sz="950" dirty="0" err="1" smtClean="0">
                <a:solidFill>
                  <a:srgbClr val="000000"/>
                </a:solidFill>
                <a:cs typeface="Times New Roman" pitchFamily="18" charset="0"/>
                <a:sym typeface="Times New Roman" pitchFamily="18" charset="0"/>
              </a:rPr>
              <a:t>a</a:t>
            </a:r>
            <a:r>
              <a:rPr lang="en-US" sz="950" dirty="0" err="1" smtClean="0">
                <a:solidFill>
                  <a:srgbClr val="000000"/>
                </a:solidFill>
                <a:latin typeface="Times New Roman"/>
                <a:cs typeface="Times New Roman" pitchFamily="18" charset="0"/>
                <a:sym typeface="Times New Roman" pitchFamily="18" charset="0"/>
              </a:rPr>
              <a:t>ñ</a:t>
            </a:r>
            <a:r>
              <a:rPr lang="en-US" sz="950" dirty="0" err="1" smtClean="0">
                <a:solidFill>
                  <a:srgbClr val="000000"/>
                </a:solidFill>
                <a:cs typeface="Times New Roman" pitchFamily="18" charset="0"/>
                <a:sym typeface="Times New Roman" pitchFamily="18" charset="0"/>
              </a:rPr>
              <a:t>os</a:t>
            </a:r>
            <a:r>
              <a:rPr lang="en-US" sz="950" dirty="0" smtClean="0">
                <a:solidFill>
                  <a:srgbClr val="000000"/>
                </a:solidFill>
                <a:cs typeface="Times New Roman" pitchFamily="18" charset="0"/>
                <a:sym typeface="Times New Roman" pitchFamily="18" charset="0"/>
              </a:rPr>
              <a:t>. El </a:t>
            </a:r>
            <a:r>
              <a:rPr lang="en-US" sz="950" dirty="0" err="1" smtClean="0">
                <a:solidFill>
                  <a:srgbClr val="000000"/>
                </a:solidFill>
                <a:cs typeface="Times New Roman" pitchFamily="18" charset="0"/>
                <a:sym typeface="Times New Roman" pitchFamily="18" charset="0"/>
              </a:rPr>
              <a:t>renovador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certificado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debe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tomar</a:t>
            </a:r>
            <a:r>
              <a:rPr lang="en-US" sz="950" dirty="0" smtClean="0">
                <a:solidFill>
                  <a:srgbClr val="000000"/>
                </a:solidFill>
                <a:cs typeface="Times New Roman" pitchFamily="18" charset="0"/>
                <a:sym typeface="Times New Roman" pitchFamily="18" charset="0"/>
              </a:rPr>
              <a:t> un </a:t>
            </a:r>
            <a:r>
              <a:rPr lang="en-US" sz="950" dirty="0" err="1" smtClean="0">
                <a:solidFill>
                  <a:srgbClr val="000000"/>
                </a:solidFill>
                <a:cs typeface="Times New Roman" pitchFamily="18" charset="0"/>
                <a:sym typeface="Times New Roman" pitchFamily="18" charset="0"/>
              </a:rPr>
              <a:t>curso</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perfeccionamiento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cada</a:t>
            </a:r>
            <a:r>
              <a:rPr lang="en-US" sz="950" dirty="0" smtClean="0">
                <a:solidFill>
                  <a:srgbClr val="000000"/>
                </a:solidFill>
                <a:cs typeface="Times New Roman" pitchFamily="18" charset="0"/>
                <a:sym typeface="Times New Roman" pitchFamily="18" charset="0"/>
              </a:rPr>
              <a:t> 5 </a:t>
            </a:r>
            <a:r>
              <a:rPr lang="en-US" sz="950" dirty="0" err="1" smtClean="0">
                <a:solidFill>
                  <a:srgbClr val="000000"/>
                </a:solidFill>
                <a:cs typeface="Times New Roman" pitchFamily="18" charset="0"/>
                <a:sym typeface="Times New Roman" pitchFamily="18" charset="0"/>
              </a:rPr>
              <a:t>a</a:t>
            </a:r>
            <a:r>
              <a:rPr lang="en-US" sz="950" dirty="0" err="1" smtClean="0">
                <a:solidFill>
                  <a:srgbClr val="000000"/>
                </a:solidFill>
                <a:latin typeface="Times New Roman"/>
                <a:cs typeface="Times New Roman" pitchFamily="18" charset="0"/>
                <a:sym typeface="Times New Roman" pitchFamily="18" charset="0"/>
              </a:rPr>
              <a:t>ñ</a:t>
            </a:r>
            <a:r>
              <a:rPr lang="en-US" sz="950" dirty="0" err="1" smtClean="0">
                <a:solidFill>
                  <a:srgbClr val="000000"/>
                </a:solidFill>
                <a:cs typeface="Times New Roman" pitchFamily="18" charset="0"/>
                <a:sym typeface="Times New Roman" pitchFamily="18" charset="0"/>
              </a:rPr>
              <a:t>os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para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mantener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su</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certificaci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a:t>
            </a:r>
          </a:p>
          <a:p>
            <a:pPr marL="342900" lvl="1" indent="-228600">
              <a:buFont typeface="+mj-lt"/>
              <a:buAutoNum type="arabicPeriod"/>
              <a:tabLst>
                <a:tab pos="285750" algn="l"/>
              </a:tabLst>
              <a:defRPr/>
            </a:pPr>
            <a:r>
              <a:rPr lang="en-US" sz="950" dirty="0" err="1" smtClean="0">
                <a:solidFill>
                  <a:srgbClr val="000000"/>
                </a:solidFill>
                <a:cs typeface="Times New Roman" pitchFamily="18" charset="0"/>
                <a:sym typeface="Times New Roman" pitchFamily="18" charset="0"/>
              </a:rPr>
              <a:t>Debe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preparar</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documentaci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del </a:t>
            </a:r>
            <a:r>
              <a:rPr lang="en-US" sz="950"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sea </a:t>
            </a:r>
            <a:r>
              <a:rPr lang="en-US" sz="950" dirty="0" err="1" smtClean="0">
                <a:solidFill>
                  <a:srgbClr val="000000"/>
                </a:solidFill>
                <a:cs typeface="Times New Roman" pitchFamily="18" charset="0"/>
                <a:sym typeface="Times New Roman" pitchFamily="18" charset="0"/>
              </a:rPr>
              <a:t>necesaria</a:t>
            </a:r>
            <a:r>
              <a:rPr lang="en-US" sz="950" dirty="0" smtClean="0">
                <a:solidFill>
                  <a:srgbClr val="000000"/>
                </a:solidFill>
                <a:cs typeface="Times New Roman" pitchFamily="18" charset="0"/>
                <a:sym typeface="Times New Roman" pitchFamily="18" charset="0"/>
              </a:rPr>
              <a:t>. </a:t>
            </a:r>
          </a:p>
          <a:p>
            <a:pPr>
              <a:tabLst>
                <a:tab pos="285750" algn="l"/>
              </a:tabLst>
              <a:defRPr/>
            </a:pPr>
            <a:r>
              <a:rPr lang="en-US" sz="950" dirty="0" smtClean="0">
                <a:solidFill>
                  <a:srgbClr val="000000"/>
                </a:solidFill>
                <a:cs typeface="Times New Roman" pitchFamily="18" charset="0"/>
                <a:sym typeface="Times New Roman" pitchFamily="18" charset="0"/>
              </a:rPr>
              <a:t>La </a:t>
            </a:r>
            <a:r>
              <a:rPr lang="en-US" sz="950" dirty="0" err="1" smtClean="0">
                <a:solidFill>
                  <a:srgbClr val="000000"/>
                </a:solidFill>
                <a:cs typeface="Times New Roman" pitchFamily="18" charset="0"/>
                <a:sym typeface="Times New Roman" pitchFamily="18" charset="0"/>
              </a:rPr>
              <a:t>regla</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renovaci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reparaci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y </a:t>
            </a:r>
            <a:r>
              <a:rPr lang="en-US" sz="950" dirty="0" err="1" smtClean="0">
                <a:solidFill>
                  <a:srgbClr val="000000"/>
                </a:solidFill>
                <a:cs typeface="Times New Roman" pitchFamily="18" charset="0"/>
                <a:sym typeface="Times New Roman" pitchFamily="18" charset="0"/>
              </a:rPr>
              <a:t>pintura</a:t>
            </a:r>
            <a:r>
              <a:rPr lang="en-US" sz="950" dirty="0" smtClean="0">
                <a:solidFill>
                  <a:srgbClr val="000000"/>
                </a:solidFill>
                <a:cs typeface="Times New Roman" pitchFamily="18" charset="0"/>
                <a:sym typeface="Times New Roman" pitchFamily="18" charset="0"/>
              </a:rPr>
              <a:t> de </a:t>
            </a:r>
            <a:r>
              <a:rPr lang="es-ES_tradnl" sz="950" dirty="0" smtClean="0">
                <a:solidFill>
                  <a:srgbClr val="000000"/>
                </a:solidFill>
                <a:cs typeface="Times New Roman" pitchFamily="18" charset="0"/>
                <a:sym typeface="Times New Roman" pitchFamily="18" charset="0"/>
              </a:rPr>
              <a:t>la </a:t>
            </a:r>
            <a:r>
              <a:rPr lang="en-US" sz="950" dirty="0" smtClean="0">
                <a:solidFill>
                  <a:srgbClr val="000000"/>
                </a:solidFill>
                <a:cs typeface="Times New Roman" pitchFamily="18" charset="0"/>
                <a:sym typeface="Times New Roman" pitchFamily="18" charset="0"/>
              </a:rPr>
              <a:t>EPA se </a:t>
            </a:r>
            <a:r>
              <a:rPr lang="en-US" sz="950" dirty="0" err="1" smtClean="0">
                <a:solidFill>
                  <a:srgbClr val="000000"/>
                </a:solidFill>
                <a:cs typeface="Times New Roman" pitchFamily="18" charset="0"/>
                <a:sym typeface="Times New Roman" pitchFamily="18" charset="0"/>
              </a:rPr>
              <a:t>puede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encontrar</a:t>
            </a:r>
            <a:r>
              <a:rPr lang="en-US" sz="950" dirty="0" smtClean="0">
                <a:solidFill>
                  <a:srgbClr val="000000"/>
                </a:solidFill>
                <a:cs typeface="Times New Roman" pitchFamily="18" charset="0"/>
                <a:sym typeface="Times New Roman" pitchFamily="18" charset="0"/>
              </a:rPr>
              <a:t> en el </a:t>
            </a:r>
            <a:r>
              <a:rPr lang="en-US" sz="950" dirty="0" err="1" smtClean="0">
                <a:solidFill>
                  <a:srgbClr val="000000"/>
                </a:solidFill>
                <a:cs typeface="Times New Roman" pitchFamily="18" charset="0"/>
                <a:sym typeface="Times New Roman" pitchFamily="18" charset="0"/>
              </a:rPr>
              <a:t>C</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digo</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Regulaci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Federal 40 745.85 (a) y (b).</a:t>
            </a:r>
          </a:p>
          <a:p>
            <a:pPr>
              <a:tabLst>
                <a:tab pos="285750" algn="l"/>
              </a:tabLst>
              <a:defRPr/>
            </a:pPr>
            <a:endParaRPr lang="en-US" dirty="0" smtClean="0">
              <a:solidFill>
                <a:srgbClr val="000000"/>
              </a:solidFill>
              <a:cs typeface="Times New Roman" pitchFamily="18" charset="0"/>
              <a:sym typeface="Times New Roman" pitchFamily="18" charset="0"/>
            </a:endParaRPr>
          </a:p>
          <a:p>
            <a:pPr marL="285750" lvl="1" indent="-171450">
              <a:buFontTx/>
              <a:buNone/>
              <a:tabLst>
                <a:tab pos="285750" algn="l"/>
              </a:tabLst>
              <a:defRPr/>
            </a:pPr>
            <a:endParaRPr lang="en-US" dirty="0" smtClean="0">
              <a:solidFill>
                <a:srgbClr val="000000"/>
              </a:solidFill>
              <a:cs typeface="Times New Roman" pitchFamily="18" charset="0"/>
              <a:sym typeface="Times New Roman" pitchFamily="18" charset="0"/>
            </a:endParaRPr>
          </a:p>
          <a:p>
            <a:pPr marL="285750" lvl="1" indent="-171450">
              <a:buFontTx/>
              <a:buNone/>
              <a:tabLst>
                <a:tab pos="285750" algn="l"/>
              </a:tabLst>
              <a:defRPr/>
            </a:pPr>
            <a:r>
              <a:rPr lang="en-US" sz="1000" dirty="0" smtClean="0">
                <a:solidFill>
                  <a:srgbClr val="000000"/>
                </a:solidFill>
                <a:cs typeface="Times New Roman" pitchFamily="18" charset="0"/>
                <a:sym typeface="Times New Roman" pitchFamily="18" charset="0"/>
              </a:rPr>
              <a:t>	</a:t>
            </a:r>
          </a:p>
        </p:txBody>
      </p:sp>
    </p:spTree>
    <p:extLst>
      <p:ext uri="{BB962C8B-B14F-4D97-AF65-F5344CB8AC3E}">
        <p14:creationId xmlns:p14="http://schemas.microsoft.com/office/powerpoint/2010/main" val="34140304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en labores de renovación, reparación y pintura</a:t>
            </a:r>
          </a:p>
        </p:txBody>
      </p:sp>
      <p:sp>
        <p:nvSpPr>
          <p:cNvPr id="21507" name="Rectangle 7"/>
          <p:cNvSpPr>
            <a:spLocks noGrp="1" noChangeArrowheads="1"/>
          </p:cNvSpPr>
          <p:nvPr>
            <p:ph type="sldNum" sz="quarter" idx="5"/>
          </p:nvPr>
        </p:nvSpPr>
        <p:spPr>
          <a:noFill/>
        </p:spPr>
        <p:txBody>
          <a:bodyPr/>
          <a:lstStyle/>
          <a:p>
            <a:r>
              <a:rPr lang="en-US" smtClean="0"/>
              <a:t>8-</a:t>
            </a:r>
            <a:fld id="{5E898091-5FE4-42C0-B682-F4BEFB77042A}" type="slidenum">
              <a:rPr lang="en-US" smtClean="0"/>
              <a:pPr/>
              <a:t>92</a:t>
            </a:fld>
            <a:endParaRPr lang="en-US" smtClean="0"/>
          </a:p>
        </p:txBody>
      </p:sp>
      <p:sp>
        <p:nvSpPr>
          <p:cNvPr id="21508" name="Rectangle 8"/>
          <p:cNvSpPr>
            <a:spLocks noGrp="1" noChangeArrowheads="1"/>
          </p:cNvSpPr>
          <p:nvPr>
            <p:ph type="dt" sz="quarter" idx="1"/>
          </p:nvPr>
        </p:nvSpPr>
        <p:spPr>
          <a:noFill/>
        </p:spPr>
        <p:txBody>
          <a:bodyPr/>
          <a:lstStyle/>
          <a:p>
            <a:r>
              <a:rPr lang="en-US" smtClean="0"/>
              <a:t>Octubre de 2011</a:t>
            </a:r>
          </a:p>
        </p:txBody>
      </p:sp>
      <p:sp>
        <p:nvSpPr>
          <p:cNvPr id="21509"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a:xfrm>
            <a:off x="685800" y="4394200"/>
            <a:ext cx="5913438" cy="4648200"/>
          </a:xfrm>
        </p:spPr>
        <p:txBody>
          <a:bodyPr/>
          <a:lstStyle/>
          <a:p>
            <a:pPr>
              <a:defRPr/>
            </a:pPr>
            <a:r>
              <a:rPr lang="en-US" sz="950" dirty="0" smtClean="0">
                <a:solidFill>
                  <a:srgbClr val="000000"/>
                </a:solidFill>
                <a:cs typeface="Times New Roman" pitchFamily="18" charset="0"/>
                <a:sym typeface="Times New Roman" pitchFamily="18" charset="0"/>
              </a:rPr>
              <a:t>Se </a:t>
            </a:r>
            <a:r>
              <a:rPr lang="en-US" sz="950" dirty="0" err="1" smtClean="0">
                <a:solidFill>
                  <a:srgbClr val="000000"/>
                </a:solidFill>
                <a:cs typeface="Times New Roman" pitchFamily="18" charset="0"/>
                <a:sym typeface="Times New Roman" pitchFamily="18" charset="0"/>
              </a:rPr>
              <a:t>debe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realizar</a:t>
            </a:r>
            <a:r>
              <a:rPr lang="en-US" sz="950" dirty="0" smtClean="0">
                <a:solidFill>
                  <a:srgbClr val="000000"/>
                </a:solidFill>
                <a:cs typeface="Times New Roman" pitchFamily="18" charset="0"/>
                <a:sym typeface="Times New Roman" pitchFamily="18" charset="0"/>
              </a:rPr>
              <a:t> </a:t>
            </a:r>
            <a:r>
              <a:rPr lang="es-ES_tradnl" sz="950" dirty="0" smtClean="0">
                <a:solidFill>
                  <a:srgbClr val="000000"/>
                </a:solidFill>
                <a:cs typeface="Times New Roman" pitchFamily="18" charset="0"/>
                <a:sym typeface="Times New Roman" pitchFamily="18" charset="0"/>
              </a:rPr>
              <a:t>una </a:t>
            </a:r>
            <a:r>
              <a:rPr lang="en-US" sz="950" dirty="0" err="1" smtClean="0">
                <a:solidFill>
                  <a:srgbClr val="000000"/>
                </a:solidFill>
                <a:cs typeface="Times New Roman" pitchFamily="18" charset="0"/>
                <a:sym typeface="Times New Roman" pitchFamily="18" charset="0"/>
              </a:rPr>
              <a:t>capacitaci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en </a:t>
            </a:r>
            <a:r>
              <a:rPr lang="es-ES_tradnl" sz="950" dirty="0" smtClean="0">
                <a:solidFill>
                  <a:srgbClr val="000000"/>
                </a:solidFill>
                <a:cs typeface="Times New Roman" pitchFamily="18" charset="0"/>
                <a:sym typeface="Times New Roman" pitchFamily="18" charset="0"/>
              </a:rPr>
              <a:t>la obra </a:t>
            </a:r>
            <a:r>
              <a:rPr lang="en-US" sz="950" dirty="0" err="1" smtClean="0">
                <a:solidFill>
                  <a:srgbClr val="000000"/>
                </a:solidFill>
                <a:cs typeface="Times New Roman" pitchFamily="18" charset="0"/>
                <a:sym typeface="Times New Roman" pitchFamily="18" charset="0"/>
              </a:rPr>
              <a:t>para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cada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trabajador</a:t>
            </a:r>
            <a:r>
              <a:rPr lang="en-US" sz="950" dirty="0" smtClean="0">
                <a:solidFill>
                  <a:srgbClr val="000000"/>
                </a:solidFill>
                <a:cs typeface="Times New Roman" pitchFamily="18" charset="0"/>
                <a:sym typeface="Times New Roman" pitchFamily="18" charset="0"/>
              </a:rPr>
              <a:t> y </a:t>
            </a:r>
            <a:r>
              <a:rPr lang="en-US" sz="950" dirty="0" err="1" smtClean="0">
                <a:solidFill>
                  <a:srgbClr val="000000"/>
                </a:solidFill>
                <a:cs typeface="Times New Roman" pitchFamily="18" charset="0"/>
                <a:sym typeface="Times New Roman" pitchFamily="18" charset="0"/>
              </a:rPr>
              <a:t>para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cada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modo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cada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trabajador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est</a:t>
            </a:r>
            <a:r>
              <a:rPr lang="en-US" sz="950" dirty="0" err="1" smtClean="0">
                <a:solidFill>
                  <a:srgbClr val="000000"/>
                </a:solidFill>
                <a:latin typeface="Times New Roman"/>
                <a:cs typeface="Times New Roman" pitchFamily="18" charset="0"/>
                <a:sym typeface="Times New Roman" pitchFamily="18" charset="0"/>
              </a:rPr>
              <a:t>é</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capacitado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adecuadamente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para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las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tareas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deber</a:t>
            </a:r>
            <a:r>
              <a:rPr lang="en-US" sz="950" dirty="0" err="1" smtClean="0">
                <a:solidFill>
                  <a:srgbClr val="000000"/>
                </a:solidFill>
                <a:latin typeface="Times New Roman"/>
                <a:cs typeface="Times New Roman" pitchFamily="18" charset="0"/>
                <a:sym typeface="Times New Roman" pitchFamily="18" charset="0"/>
              </a:rPr>
              <a:t>á</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realizar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Esta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capacitaci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puede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ocurrir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mientras</a:t>
            </a:r>
            <a:r>
              <a:rPr lang="en-US" sz="950" dirty="0" smtClean="0">
                <a:solidFill>
                  <a:srgbClr val="000000"/>
                </a:solidFill>
                <a:cs typeface="Times New Roman" pitchFamily="18" charset="0"/>
                <a:sym typeface="Times New Roman" pitchFamily="18" charset="0"/>
              </a:rPr>
              <a:t> el </a:t>
            </a:r>
            <a:r>
              <a:rPr lang="en-US" sz="950" dirty="0" err="1" smtClean="0">
                <a:solidFill>
                  <a:srgbClr val="000000"/>
                </a:solidFill>
                <a:cs typeface="Times New Roman" pitchFamily="18" charset="0"/>
                <a:sym typeface="Times New Roman" pitchFamily="18" charset="0"/>
              </a:rPr>
              <a:t>trabajador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est</a:t>
            </a:r>
            <a:r>
              <a:rPr lang="en-US" sz="950" dirty="0" err="1" smtClean="0">
                <a:solidFill>
                  <a:srgbClr val="000000"/>
                </a:solidFill>
                <a:latin typeface="Times New Roman"/>
                <a:cs typeface="Times New Roman" pitchFamily="18" charset="0"/>
                <a:sym typeface="Times New Roman" pitchFamily="18" charset="0"/>
              </a:rPr>
              <a:t>á</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realizando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productivo</a:t>
            </a:r>
            <a:r>
              <a:rPr lang="en-US" sz="950" dirty="0" smtClean="0">
                <a:solidFill>
                  <a:srgbClr val="000000"/>
                </a:solidFill>
                <a:cs typeface="Times New Roman" pitchFamily="18" charset="0"/>
                <a:sym typeface="Times New Roman" pitchFamily="18" charset="0"/>
              </a:rPr>
              <a:t>, lo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le </a:t>
            </a:r>
            <a:r>
              <a:rPr lang="es-ES_tradnl" sz="950" dirty="0" smtClean="0">
                <a:solidFill>
                  <a:srgbClr val="000000"/>
                </a:solidFill>
                <a:cs typeface="Times New Roman" pitchFamily="18" charset="0"/>
                <a:sym typeface="Times New Roman" pitchFamily="18" charset="0"/>
              </a:rPr>
              <a:t>proporciona </a:t>
            </a:r>
            <a:r>
              <a:rPr lang="en-US" sz="950" dirty="0" err="1" smtClean="0">
                <a:solidFill>
                  <a:srgbClr val="000000"/>
                </a:solidFill>
                <a:cs typeface="Times New Roman" pitchFamily="18" charset="0"/>
                <a:sym typeface="Times New Roman" pitchFamily="18" charset="0"/>
              </a:rPr>
              <a:t>conocimientos</a:t>
            </a:r>
            <a:r>
              <a:rPr lang="en-US" sz="950" dirty="0" smtClean="0">
                <a:solidFill>
                  <a:srgbClr val="000000"/>
                </a:solidFill>
                <a:cs typeface="Times New Roman" pitchFamily="18" charset="0"/>
                <a:sym typeface="Times New Roman" pitchFamily="18" charset="0"/>
              </a:rPr>
              <a:t> y </a:t>
            </a:r>
            <a:r>
              <a:rPr lang="en-US" sz="950" dirty="0" err="1" smtClean="0">
                <a:solidFill>
                  <a:srgbClr val="000000"/>
                </a:solidFill>
                <a:cs typeface="Times New Roman" pitchFamily="18" charset="0"/>
                <a:sym typeface="Times New Roman" pitchFamily="18" charset="0"/>
              </a:rPr>
              <a:t>destrezas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esenciales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para</a:t>
            </a:r>
            <a:r>
              <a:rPr lang="en-US" sz="950" dirty="0" smtClean="0">
                <a:solidFill>
                  <a:srgbClr val="000000"/>
                </a:solidFill>
                <a:cs typeface="Times New Roman" pitchFamily="18" charset="0"/>
                <a:sym typeface="Times New Roman" pitchFamily="18" charset="0"/>
              </a:rPr>
              <a:t> un </a:t>
            </a:r>
            <a:r>
              <a:rPr lang="en-US" sz="950" dirty="0" err="1" smtClean="0">
                <a:solidFill>
                  <a:srgbClr val="000000"/>
                </a:solidFill>
                <a:cs typeface="Times New Roman" pitchFamily="18" charset="0"/>
                <a:sym typeface="Times New Roman" pitchFamily="18" charset="0"/>
              </a:rPr>
              <a:t>desempe</a:t>
            </a:r>
            <a:r>
              <a:rPr lang="en-US" sz="950" dirty="0" err="1" smtClean="0">
                <a:solidFill>
                  <a:srgbClr val="000000"/>
                </a:solidFill>
                <a:latin typeface="Times New Roman"/>
                <a:cs typeface="Times New Roman" pitchFamily="18" charset="0"/>
                <a:sym typeface="Times New Roman" pitchFamily="18" charset="0"/>
              </a:rPr>
              <a:t>ñ</a:t>
            </a:r>
            <a:r>
              <a:rPr lang="en-US" sz="950" dirty="0" err="1" smtClean="0">
                <a:solidFill>
                  <a:srgbClr val="000000"/>
                </a:solidFill>
                <a:cs typeface="Times New Roman" pitchFamily="18" charset="0"/>
                <a:sym typeface="Times New Roman" pitchFamily="18" charset="0"/>
              </a:rPr>
              <a:t>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completo</a:t>
            </a:r>
            <a:r>
              <a:rPr lang="en-US" sz="950" dirty="0" smtClean="0">
                <a:solidFill>
                  <a:srgbClr val="000000"/>
                </a:solidFill>
                <a:cs typeface="Times New Roman" pitchFamily="18" charset="0"/>
                <a:sym typeface="Times New Roman" pitchFamily="18" charset="0"/>
              </a:rPr>
              <a:t> y </a:t>
            </a:r>
            <a:r>
              <a:rPr lang="en-US" sz="950" dirty="0" err="1" smtClean="0">
                <a:solidFill>
                  <a:srgbClr val="000000"/>
                </a:solidFill>
                <a:cs typeface="Times New Roman" pitchFamily="18" charset="0"/>
                <a:sym typeface="Times New Roman" pitchFamily="18" charset="0"/>
              </a:rPr>
              <a:t>adecuado</a:t>
            </a:r>
            <a:r>
              <a:rPr lang="en-US" sz="950" dirty="0" smtClean="0">
                <a:solidFill>
                  <a:srgbClr val="000000"/>
                </a:solidFill>
                <a:cs typeface="Times New Roman" pitchFamily="18" charset="0"/>
                <a:sym typeface="Times New Roman" pitchFamily="18" charset="0"/>
              </a:rPr>
              <a:t> del </a:t>
            </a:r>
            <a:r>
              <a:rPr lang="en-US" sz="950"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 Sin embargo, el </a:t>
            </a:r>
            <a:r>
              <a:rPr lang="en-US" sz="950"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se </a:t>
            </a:r>
            <a:r>
              <a:rPr lang="en-US" sz="950" dirty="0" err="1" smtClean="0">
                <a:solidFill>
                  <a:srgbClr val="000000"/>
                </a:solidFill>
                <a:cs typeface="Times New Roman" pitchFamily="18" charset="0"/>
                <a:sym typeface="Times New Roman" pitchFamily="18" charset="0"/>
              </a:rPr>
              <a:t>realice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durante</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capacitaci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debe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cumplir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plenamente</a:t>
            </a:r>
            <a:r>
              <a:rPr lang="en-US" sz="950" dirty="0" smtClean="0">
                <a:solidFill>
                  <a:srgbClr val="000000"/>
                </a:solidFill>
                <a:cs typeface="Times New Roman" pitchFamily="18" charset="0"/>
                <a:sym typeface="Times New Roman" pitchFamily="18" charset="0"/>
              </a:rPr>
              <a:t> con la </a:t>
            </a:r>
            <a:r>
              <a:rPr lang="en-US" sz="950" dirty="0" err="1" smtClean="0">
                <a:solidFill>
                  <a:srgbClr val="000000"/>
                </a:solidFill>
                <a:cs typeface="Times New Roman" pitchFamily="18" charset="0"/>
                <a:sym typeface="Times New Roman" pitchFamily="18" charset="0"/>
              </a:rPr>
              <a:t>regla</a:t>
            </a:r>
            <a:r>
              <a:rPr lang="en-US" sz="950" dirty="0" smtClean="0">
                <a:solidFill>
                  <a:srgbClr val="000000"/>
                </a:solidFill>
                <a:cs typeface="Times New Roman" pitchFamily="18" charset="0"/>
                <a:sym typeface="Times New Roman" pitchFamily="18" charset="0"/>
              </a:rPr>
              <a:t> RRP.</a:t>
            </a:r>
          </a:p>
          <a:p>
            <a:pPr>
              <a:defRPr/>
            </a:pPr>
            <a:endParaRPr lang="en-US" sz="950" dirty="0" smtClean="0">
              <a:solidFill>
                <a:srgbClr val="000000"/>
              </a:solidFill>
              <a:cs typeface="Times New Roman" pitchFamily="18" charset="0"/>
              <a:sym typeface="Times New Roman" pitchFamily="18" charset="0"/>
            </a:endParaRPr>
          </a:p>
          <a:p>
            <a:pPr>
              <a:defRPr/>
            </a:pPr>
            <a:r>
              <a:rPr lang="en-US" sz="950" dirty="0" smtClean="0">
                <a:solidFill>
                  <a:srgbClr val="000000"/>
                </a:solidFill>
                <a:cs typeface="Times New Roman" pitchFamily="18" charset="0"/>
                <a:sym typeface="Times New Roman" pitchFamily="18" charset="0"/>
              </a:rPr>
              <a:t>Las personas en </a:t>
            </a:r>
            <a:r>
              <a:rPr lang="en-US" sz="950" dirty="0" err="1" smtClean="0">
                <a:solidFill>
                  <a:srgbClr val="000000"/>
                </a:solidFill>
                <a:cs typeface="Times New Roman" pitchFamily="18" charset="0"/>
                <a:sym typeface="Times New Roman" pitchFamily="18" charset="0"/>
              </a:rPr>
              <a:t>capacitaci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se </a:t>
            </a:r>
            <a:r>
              <a:rPr lang="en-US" sz="950" dirty="0" err="1" smtClean="0">
                <a:solidFill>
                  <a:srgbClr val="000000"/>
                </a:solidFill>
                <a:cs typeface="Times New Roman" pitchFamily="18" charset="0"/>
                <a:sym typeface="Times New Roman" pitchFamily="18" charset="0"/>
              </a:rPr>
              <a:t>beneficiar</a:t>
            </a:r>
            <a:r>
              <a:rPr lang="en-US" sz="950" dirty="0" err="1" smtClean="0">
                <a:solidFill>
                  <a:srgbClr val="000000"/>
                </a:solidFill>
                <a:latin typeface="Times New Roman"/>
                <a:cs typeface="Times New Roman" pitchFamily="18" charset="0"/>
                <a:sym typeface="Times New Roman" pitchFamily="18" charset="0"/>
              </a:rPr>
              <a:t>á</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al </a:t>
            </a:r>
            <a:r>
              <a:rPr lang="en-US" sz="950" dirty="0" err="1" smtClean="0">
                <a:solidFill>
                  <a:srgbClr val="000000"/>
                </a:solidFill>
                <a:cs typeface="Times New Roman" pitchFamily="18" charset="0"/>
                <a:sym typeface="Times New Roman" pitchFamily="18" charset="0"/>
              </a:rPr>
              <a:t>ver</a:t>
            </a:r>
            <a:r>
              <a:rPr lang="en-US" sz="950" dirty="0" smtClean="0">
                <a:solidFill>
                  <a:srgbClr val="000000"/>
                </a:solidFill>
                <a:cs typeface="Times New Roman" pitchFamily="18" charset="0"/>
                <a:sym typeface="Times New Roman" pitchFamily="18" charset="0"/>
              </a:rPr>
              <a:t> los "</a:t>
            </a:r>
            <a:r>
              <a:rPr lang="en-US" sz="950" dirty="0" err="1" smtClean="0">
                <a:solidFill>
                  <a:srgbClr val="000000"/>
                </a:solidFill>
                <a:cs typeface="Times New Roman" pitchFamily="18" charset="0"/>
                <a:sym typeface="Times New Roman" pitchFamily="18" charset="0"/>
              </a:rPr>
              <a:t>Pasos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para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lograr</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seguridad</a:t>
            </a:r>
            <a:r>
              <a:rPr lang="en-US" sz="950" dirty="0" smtClean="0">
                <a:solidFill>
                  <a:srgbClr val="000000"/>
                </a:solidFill>
                <a:cs typeface="Times New Roman" pitchFamily="18" charset="0"/>
                <a:sym typeface="Times New Roman" pitchFamily="18" charset="0"/>
              </a:rPr>
              <a:t> con el </a:t>
            </a:r>
            <a:r>
              <a:rPr lang="en-US" sz="950" dirty="0" err="1" smtClean="0">
                <a:solidFill>
                  <a:srgbClr val="000000"/>
                </a:solidFill>
                <a:cs typeface="Times New Roman" pitchFamily="18" charset="0"/>
                <a:sym typeface="Times New Roman" pitchFamily="18" charset="0"/>
              </a:rPr>
              <a:t>plomo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se </a:t>
            </a:r>
            <a:r>
              <a:rPr lang="en-US" sz="950" dirty="0" err="1" smtClean="0">
                <a:solidFill>
                  <a:srgbClr val="000000"/>
                </a:solidFill>
                <a:cs typeface="Times New Roman" pitchFamily="18" charset="0"/>
                <a:sym typeface="Times New Roman" pitchFamily="18" charset="0"/>
              </a:rPr>
              <a:t>pueden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encontrar</a:t>
            </a:r>
            <a:r>
              <a:rPr lang="en-US" sz="950" dirty="0" smtClean="0">
                <a:solidFill>
                  <a:srgbClr val="000000"/>
                </a:solidFill>
                <a:cs typeface="Times New Roman" pitchFamily="18" charset="0"/>
                <a:sym typeface="Times New Roman" pitchFamily="18" charset="0"/>
              </a:rPr>
              <a:t> en </a:t>
            </a:r>
            <a:r>
              <a:rPr lang="en-US" sz="950" i="1" dirty="0" err="1" smtClean="0">
                <a:solidFill>
                  <a:srgbClr val="000000"/>
                </a:solidFill>
                <a:cs typeface="Times New Roman" pitchFamily="18" charset="0"/>
                <a:sym typeface="Times New Roman" pitchFamily="18" charset="0"/>
              </a:rPr>
              <a:t>Pasos</a:t>
            </a:r>
            <a:r>
              <a:rPr lang="en-US" sz="950" i="1" dirty="0" smtClean="0">
                <a:solidFill>
                  <a:srgbClr val="000000"/>
                </a:solidFill>
                <a:cs typeface="Times New Roman" pitchFamily="18" charset="0"/>
                <a:sym typeface="Times New Roman" pitchFamily="18" charset="0"/>
              </a:rPr>
              <a:t> </a:t>
            </a:r>
            <a:r>
              <a:rPr lang="en-US" sz="950" i="1" dirty="0" err="1" smtClean="0">
                <a:solidFill>
                  <a:srgbClr val="000000"/>
                </a:solidFill>
                <a:cs typeface="Times New Roman" pitchFamily="18" charset="0"/>
                <a:sym typeface="Times New Roman" pitchFamily="18" charset="0"/>
              </a:rPr>
              <a:t>para</a:t>
            </a:r>
            <a:r>
              <a:rPr lang="en-US" sz="950" i="1" dirty="0" smtClean="0">
                <a:solidFill>
                  <a:srgbClr val="000000"/>
                </a:solidFill>
                <a:cs typeface="Times New Roman" pitchFamily="18" charset="0"/>
                <a:sym typeface="Times New Roman" pitchFamily="18" charset="0"/>
              </a:rPr>
              <a:t> la </a:t>
            </a:r>
            <a:r>
              <a:rPr lang="en-US" sz="950" i="1" dirty="0" err="1" smtClean="0">
                <a:solidFill>
                  <a:srgbClr val="000000"/>
                </a:solidFill>
                <a:cs typeface="Times New Roman" pitchFamily="18" charset="0"/>
                <a:sym typeface="Times New Roman" pitchFamily="18" charset="0"/>
              </a:rPr>
              <a:t>renovaci</a:t>
            </a:r>
            <a:r>
              <a:rPr lang="en-US" sz="950" i="1" dirty="0" err="1" smtClean="0">
                <a:solidFill>
                  <a:srgbClr val="000000"/>
                </a:solidFill>
                <a:latin typeface="Times New Roman"/>
                <a:cs typeface="Times New Roman" pitchFamily="18" charset="0"/>
                <a:sym typeface="Times New Roman" pitchFamily="18" charset="0"/>
              </a:rPr>
              <a:t>ó</a:t>
            </a:r>
            <a:r>
              <a:rPr lang="en-US" sz="950" i="1" dirty="0" err="1" smtClean="0">
                <a:solidFill>
                  <a:srgbClr val="000000"/>
                </a:solidFill>
                <a:cs typeface="Times New Roman" pitchFamily="18" charset="0"/>
                <a:sym typeface="Times New Roman" pitchFamily="18" charset="0"/>
              </a:rPr>
              <a:t>n</a:t>
            </a:r>
            <a:r>
              <a:rPr lang="en-US" sz="950" i="1" dirty="0" smtClean="0">
                <a:solidFill>
                  <a:srgbClr val="000000"/>
                </a:solidFill>
                <a:cs typeface="Times New Roman" pitchFamily="18" charset="0"/>
                <a:sym typeface="Times New Roman" pitchFamily="18" charset="0"/>
              </a:rPr>
              <a:t>, </a:t>
            </a:r>
            <a:r>
              <a:rPr lang="en-US" sz="950" i="1" dirty="0" err="1" smtClean="0">
                <a:solidFill>
                  <a:srgbClr val="000000"/>
                </a:solidFill>
                <a:cs typeface="Times New Roman" pitchFamily="18" charset="0"/>
                <a:sym typeface="Times New Roman" pitchFamily="18" charset="0"/>
              </a:rPr>
              <a:t>reparaci</a:t>
            </a:r>
            <a:r>
              <a:rPr lang="en-US" sz="950" i="1" dirty="0" err="1" smtClean="0">
                <a:solidFill>
                  <a:srgbClr val="000000"/>
                </a:solidFill>
                <a:latin typeface="Times New Roman"/>
                <a:cs typeface="Times New Roman" pitchFamily="18" charset="0"/>
                <a:sym typeface="Times New Roman" pitchFamily="18" charset="0"/>
              </a:rPr>
              <a:t>ó</a:t>
            </a:r>
            <a:r>
              <a:rPr lang="en-US" sz="950" i="1" dirty="0" err="1" smtClean="0">
                <a:solidFill>
                  <a:srgbClr val="000000"/>
                </a:solidFill>
                <a:cs typeface="Times New Roman" pitchFamily="18" charset="0"/>
                <a:sym typeface="Times New Roman" pitchFamily="18" charset="0"/>
              </a:rPr>
              <a:t>n</a:t>
            </a:r>
            <a:r>
              <a:rPr lang="en-US" sz="950" i="1" dirty="0" smtClean="0">
                <a:solidFill>
                  <a:srgbClr val="000000"/>
                </a:solidFill>
                <a:cs typeface="Times New Roman" pitchFamily="18" charset="0"/>
                <a:sym typeface="Times New Roman" pitchFamily="18" charset="0"/>
              </a:rPr>
              <a:t> y </a:t>
            </a:r>
            <a:r>
              <a:rPr lang="en-US" sz="950" i="1" dirty="0" err="1" smtClean="0">
                <a:solidFill>
                  <a:srgbClr val="000000"/>
                </a:solidFill>
                <a:cs typeface="Times New Roman" pitchFamily="18" charset="0"/>
                <a:sym typeface="Times New Roman" pitchFamily="18" charset="0"/>
              </a:rPr>
              <a:t>pintura</a:t>
            </a:r>
            <a:r>
              <a:rPr lang="en-US" sz="950" i="1" dirty="0" smtClean="0">
                <a:solidFill>
                  <a:srgbClr val="000000"/>
                </a:solidFill>
                <a:cs typeface="Times New Roman" pitchFamily="18" charset="0"/>
                <a:sym typeface="Times New Roman" pitchFamily="18" charset="0"/>
              </a:rPr>
              <a:t> SEGURAS CON EL PLOMO </a:t>
            </a:r>
            <a:r>
              <a:rPr lang="en-US" sz="950" dirty="0" smtClean="0">
                <a:solidFill>
                  <a:srgbClr val="000000"/>
                </a:solidFill>
                <a:cs typeface="Times New Roman" pitchFamily="18" charset="0"/>
                <a:sym typeface="Times New Roman" pitchFamily="18" charset="0"/>
              </a:rPr>
              <a:t> en el </a:t>
            </a:r>
            <a:r>
              <a:rPr lang="en-US" sz="950" dirty="0" err="1" smtClean="0">
                <a:solidFill>
                  <a:srgbClr val="000000"/>
                </a:solidFill>
                <a:cs typeface="Times New Roman" pitchFamily="18" charset="0"/>
                <a:sym typeface="Times New Roman" pitchFamily="18" charset="0"/>
              </a:rPr>
              <a:t>ap</a:t>
            </a:r>
            <a:r>
              <a:rPr lang="en-US" sz="950" dirty="0" err="1" smtClean="0">
                <a:solidFill>
                  <a:srgbClr val="000000"/>
                </a:solidFill>
                <a:latin typeface="Times New Roman"/>
                <a:cs typeface="Times New Roman" pitchFamily="18" charset="0"/>
                <a:sym typeface="Times New Roman" pitchFamily="18" charset="0"/>
              </a:rPr>
              <a:t>é</a:t>
            </a:r>
            <a:r>
              <a:rPr lang="en-US" sz="950" dirty="0" err="1" smtClean="0">
                <a:solidFill>
                  <a:srgbClr val="000000"/>
                </a:solidFill>
                <a:cs typeface="Times New Roman" pitchFamily="18" charset="0"/>
                <a:sym typeface="Times New Roman" pitchFamily="18" charset="0"/>
              </a:rPr>
              <a:t>ndice</a:t>
            </a:r>
            <a:r>
              <a:rPr lang="en-US" sz="950" dirty="0" smtClean="0">
                <a:solidFill>
                  <a:srgbClr val="000000"/>
                </a:solidFill>
                <a:cs typeface="Times New Roman" pitchFamily="18" charset="0"/>
                <a:sym typeface="Times New Roman" pitchFamily="18" charset="0"/>
              </a:rPr>
              <a:t> 5 (</a:t>
            </a:r>
            <a:r>
              <a:rPr lang="en-US" sz="950" dirty="0" err="1" smtClean="0">
                <a:solidFill>
                  <a:srgbClr val="000000"/>
                </a:solidFill>
                <a:cs typeface="Times New Roman" pitchFamily="18" charset="0"/>
                <a:sym typeface="Times New Roman" pitchFamily="18" charset="0"/>
              </a:rPr>
              <a:t>dicho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documento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tambi</a:t>
            </a:r>
            <a:r>
              <a:rPr lang="en-US" sz="950" dirty="0" err="1" smtClean="0">
                <a:solidFill>
                  <a:srgbClr val="000000"/>
                </a:solidFill>
                <a:latin typeface="Times New Roman"/>
                <a:cs typeface="Times New Roman" pitchFamily="18" charset="0"/>
                <a:sym typeface="Times New Roman" pitchFamily="18" charset="0"/>
              </a:rPr>
              <a:t>é</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recibe</a:t>
            </a:r>
            <a:r>
              <a:rPr lang="en-US" sz="950" dirty="0" smtClean="0">
                <a:solidFill>
                  <a:srgbClr val="000000"/>
                </a:solidFill>
                <a:cs typeface="Times New Roman" pitchFamily="18" charset="0"/>
                <a:sym typeface="Times New Roman" pitchFamily="18" charset="0"/>
              </a:rPr>
              <a:t> el </a:t>
            </a:r>
            <a:r>
              <a:rPr lang="en-US" sz="950" dirty="0" err="1" smtClean="0">
                <a:solidFill>
                  <a:srgbClr val="000000"/>
                </a:solidFill>
                <a:cs typeface="Times New Roman" pitchFamily="18" charset="0"/>
                <a:sym typeface="Times New Roman" pitchFamily="18" charset="0"/>
              </a:rPr>
              <a:t>nombre</a:t>
            </a:r>
            <a:r>
              <a:rPr lang="en-US" sz="950" dirty="0" smtClean="0">
                <a:solidFill>
                  <a:srgbClr val="000000"/>
                </a:solidFill>
                <a:cs typeface="Times New Roman" pitchFamily="18" charset="0"/>
                <a:sym typeface="Times New Roman" pitchFamily="18" charset="0"/>
              </a:rPr>
              <a:t> </a:t>
            </a:r>
            <a:r>
              <a:rPr lang="en-US" sz="950" dirty="0" smtClean="0">
                <a:solidFill>
                  <a:srgbClr val="000000"/>
                </a:solidFill>
                <a:latin typeface="Times New Roman"/>
                <a:cs typeface="Times New Roman" pitchFamily="18" charset="0"/>
                <a:sym typeface="Times New Roman" pitchFamily="18" charset="0"/>
              </a:rPr>
              <a:t>“</a:t>
            </a:r>
            <a:r>
              <a:rPr lang="en-US" sz="950" i="1" dirty="0" err="1" smtClean="0">
                <a:solidFill>
                  <a:srgbClr val="000000"/>
                </a:solidFill>
                <a:cs typeface="Times New Roman" pitchFamily="18" charset="0"/>
                <a:sym typeface="Times New Roman" pitchFamily="18" charset="0"/>
              </a:rPr>
              <a:t>Gu</a:t>
            </a:r>
            <a:r>
              <a:rPr lang="en-US" sz="950" i="1" dirty="0" err="1" smtClean="0">
                <a:solidFill>
                  <a:srgbClr val="000000"/>
                </a:solidFill>
                <a:latin typeface="Times New Roman"/>
                <a:cs typeface="Times New Roman" pitchFamily="18" charset="0"/>
                <a:sym typeface="Times New Roman" pitchFamily="18" charset="0"/>
              </a:rPr>
              <a:t>í</a:t>
            </a:r>
            <a:r>
              <a:rPr lang="en-US" sz="950" i="1" dirty="0" err="1" smtClean="0">
                <a:solidFill>
                  <a:srgbClr val="000000"/>
                </a:solidFill>
                <a:cs typeface="Times New Roman" pitchFamily="18" charset="0"/>
                <a:sym typeface="Times New Roman" pitchFamily="18" charset="0"/>
              </a:rPr>
              <a:t>a</a:t>
            </a:r>
            <a:r>
              <a:rPr lang="en-US" sz="950" i="1" dirty="0" smtClean="0">
                <a:solidFill>
                  <a:srgbClr val="000000"/>
                </a:solidFill>
                <a:cs typeface="Times New Roman" pitchFamily="18" charset="0"/>
                <a:sym typeface="Times New Roman" pitchFamily="18" charset="0"/>
              </a:rPr>
              <a:t> de </a:t>
            </a:r>
            <a:r>
              <a:rPr lang="en-US" sz="950" i="1" dirty="0" err="1" smtClean="0">
                <a:solidFill>
                  <a:srgbClr val="000000"/>
                </a:solidFill>
                <a:cs typeface="Times New Roman" pitchFamily="18" charset="0"/>
                <a:sym typeface="Times New Roman" pitchFamily="18" charset="0"/>
              </a:rPr>
              <a:t>pasos</a:t>
            </a:r>
            <a:r>
              <a:rPr lang="en-US" sz="950" dirty="0" smtClean="0">
                <a:solidFill>
                  <a:srgbClr val="000000"/>
                </a:solidFill>
                <a:latin typeface="Times New Roman"/>
                <a:cs typeface="Times New Roman" pitchFamily="18" charset="0"/>
                <a:sym typeface="Times New Roman" pitchFamily="18" charset="0"/>
              </a:rPr>
              <a:t>”</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Contiene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una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lista</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siete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pasos</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seguridad</a:t>
            </a:r>
            <a:r>
              <a:rPr lang="en-US" sz="950" dirty="0" smtClean="0">
                <a:solidFill>
                  <a:srgbClr val="000000"/>
                </a:solidFill>
                <a:cs typeface="Times New Roman" pitchFamily="18" charset="0"/>
                <a:sym typeface="Times New Roman" pitchFamily="18" charset="0"/>
              </a:rPr>
              <a:t> con el </a:t>
            </a:r>
            <a:r>
              <a:rPr lang="en-US" sz="950" dirty="0" err="1" smtClean="0">
                <a:solidFill>
                  <a:srgbClr val="000000"/>
                </a:solidFill>
                <a:cs typeface="Times New Roman" pitchFamily="18" charset="0"/>
                <a:sym typeface="Times New Roman" pitchFamily="18" charset="0"/>
              </a:rPr>
              <a:t>plomo</a:t>
            </a:r>
            <a:r>
              <a:rPr lang="en-US" sz="950" dirty="0" smtClean="0">
                <a:solidFill>
                  <a:srgbClr val="000000"/>
                </a:solidFill>
                <a:cs typeface="Times New Roman" pitchFamily="18" charset="0"/>
                <a:sym typeface="Times New Roman" pitchFamily="18" charset="0"/>
              </a:rPr>
              <a:t> y se </a:t>
            </a:r>
            <a:r>
              <a:rPr lang="en-US" sz="950" dirty="0" err="1" smtClean="0">
                <a:solidFill>
                  <a:srgbClr val="000000"/>
                </a:solidFill>
                <a:cs typeface="Times New Roman" pitchFamily="18" charset="0"/>
                <a:sym typeface="Times New Roman" pitchFamily="18" charset="0"/>
              </a:rPr>
              <a:t>puede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entregar</a:t>
            </a:r>
            <a:r>
              <a:rPr lang="en-US" sz="950" dirty="0" smtClean="0">
                <a:solidFill>
                  <a:srgbClr val="000000"/>
                </a:solidFill>
                <a:cs typeface="Times New Roman" pitchFamily="18" charset="0"/>
                <a:sym typeface="Times New Roman" pitchFamily="18" charset="0"/>
              </a:rPr>
              <a:t> a </a:t>
            </a:r>
            <a:r>
              <a:rPr lang="en-US" sz="950" dirty="0" err="1" smtClean="0">
                <a:solidFill>
                  <a:srgbClr val="000000"/>
                </a:solidFill>
                <a:cs typeface="Times New Roman" pitchFamily="18" charset="0"/>
                <a:sym typeface="Times New Roman" pitchFamily="18" charset="0"/>
              </a:rPr>
              <a:t>quienes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reciban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capacitaci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en </a:t>
            </a:r>
            <a:r>
              <a:rPr lang="es-ES_tradnl" sz="950" dirty="0" smtClean="0">
                <a:solidFill>
                  <a:srgbClr val="000000"/>
                </a:solidFill>
                <a:cs typeface="Times New Roman" pitchFamily="18" charset="0"/>
                <a:sym typeface="Times New Roman" pitchFamily="18" charset="0"/>
              </a:rPr>
              <a:t>la obra</a:t>
            </a:r>
            <a:r>
              <a:rPr lang="en-US" sz="950" dirty="0" smtClean="0">
                <a:solidFill>
                  <a:srgbClr val="000000"/>
                </a:solidFill>
                <a:cs typeface="Times New Roman" pitchFamily="18" charset="0"/>
                <a:sym typeface="Times New Roman" pitchFamily="18" charset="0"/>
              </a:rPr>
              <a:t>. En la "</a:t>
            </a:r>
            <a:r>
              <a:rPr lang="en-US" sz="950" dirty="0" err="1" smtClean="0">
                <a:solidFill>
                  <a:srgbClr val="000000"/>
                </a:solidFill>
                <a:cs typeface="Times New Roman" pitchFamily="18" charset="0"/>
                <a:sym typeface="Times New Roman" pitchFamily="18" charset="0"/>
              </a:rPr>
              <a:t>Gu</a:t>
            </a:r>
            <a:r>
              <a:rPr lang="en-US" sz="950" dirty="0" err="1" smtClean="0">
                <a:solidFill>
                  <a:srgbClr val="000000"/>
                </a:solidFill>
                <a:latin typeface="Times New Roman"/>
                <a:cs typeface="Times New Roman" pitchFamily="18" charset="0"/>
                <a:sym typeface="Times New Roman" pitchFamily="18" charset="0"/>
              </a:rPr>
              <a:t>í</a:t>
            </a:r>
            <a:r>
              <a:rPr lang="en-US" sz="950" dirty="0" err="1" smtClean="0">
                <a:solidFill>
                  <a:srgbClr val="000000"/>
                </a:solidFill>
                <a:cs typeface="Times New Roman" pitchFamily="18" charset="0"/>
                <a:sym typeface="Times New Roman" pitchFamily="18" charset="0"/>
              </a:rPr>
              <a:t>a</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pasos</a:t>
            </a:r>
            <a:r>
              <a:rPr lang="en-US" sz="950" dirty="0" smtClean="0">
                <a:solidFill>
                  <a:srgbClr val="000000"/>
                </a:solidFill>
                <a:cs typeface="Times New Roman" pitchFamily="18" charset="0"/>
                <a:sym typeface="Times New Roman" pitchFamily="18" charset="0"/>
              </a:rPr>
              <a:t>", los </a:t>
            </a:r>
            <a:r>
              <a:rPr lang="en-US" sz="950" dirty="0" err="1" smtClean="0">
                <a:solidFill>
                  <a:srgbClr val="000000"/>
                </a:solidFill>
                <a:cs typeface="Times New Roman" pitchFamily="18" charset="0"/>
                <a:sym typeface="Times New Roman" pitchFamily="18" charset="0"/>
              </a:rPr>
              <a:t>pasos</a:t>
            </a:r>
            <a:r>
              <a:rPr lang="en-US" sz="950" dirty="0" smtClean="0">
                <a:solidFill>
                  <a:srgbClr val="000000"/>
                </a:solidFill>
                <a:cs typeface="Times New Roman" pitchFamily="18" charset="0"/>
                <a:sym typeface="Times New Roman" pitchFamily="18" charset="0"/>
              </a:rPr>
              <a:t> 2 al 6 </a:t>
            </a:r>
            <a:r>
              <a:rPr lang="en-US" sz="950" dirty="0" err="1" smtClean="0">
                <a:solidFill>
                  <a:srgbClr val="000000"/>
                </a:solidFill>
                <a:cs typeface="Times New Roman" pitchFamily="18" charset="0"/>
                <a:sym typeface="Times New Roman" pitchFamily="18" charset="0"/>
              </a:rPr>
              <a:t>contienen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informaci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espec</a:t>
            </a:r>
            <a:r>
              <a:rPr lang="en-US" sz="950" dirty="0" err="1" smtClean="0">
                <a:solidFill>
                  <a:srgbClr val="000000"/>
                </a:solidFill>
                <a:latin typeface="Times New Roman"/>
                <a:cs typeface="Times New Roman" pitchFamily="18" charset="0"/>
                <a:sym typeface="Times New Roman" pitchFamily="18" charset="0"/>
              </a:rPr>
              <a:t>í</a:t>
            </a:r>
            <a:r>
              <a:rPr lang="en-US" sz="950" dirty="0" err="1" smtClean="0">
                <a:solidFill>
                  <a:srgbClr val="000000"/>
                </a:solidFill>
                <a:cs typeface="Times New Roman" pitchFamily="18" charset="0"/>
                <a:sym typeface="Times New Roman" pitchFamily="18" charset="0"/>
              </a:rPr>
              <a:t>fica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para</a:t>
            </a:r>
            <a:r>
              <a:rPr lang="en-US" sz="950" dirty="0" smtClean="0">
                <a:solidFill>
                  <a:srgbClr val="000000"/>
                </a:solidFill>
                <a:cs typeface="Times New Roman" pitchFamily="18" charset="0"/>
                <a:sym typeface="Times New Roman" pitchFamily="18" charset="0"/>
              </a:rPr>
              <a:t> los </a:t>
            </a:r>
            <a:r>
              <a:rPr lang="en-US" sz="950" dirty="0" err="1" smtClean="0">
                <a:solidFill>
                  <a:srgbClr val="000000"/>
                </a:solidFill>
                <a:cs typeface="Times New Roman" pitchFamily="18" charset="0"/>
                <a:sym typeface="Times New Roman" pitchFamily="18" charset="0"/>
              </a:rPr>
              <a:t>trabajos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realice</a:t>
            </a:r>
            <a:r>
              <a:rPr lang="en-US" sz="950" dirty="0" smtClean="0">
                <a:solidFill>
                  <a:srgbClr val="000000"/>
                </a:solidFill>
                <a:cs typeface="Times New Roman" pitchFamily="18" charset="0"/>
                <a:sym typeface="Times New Roman" pitchFamily="18" charset="0"/>
              </a:rPr>
              <a:t> personal no </a:t>
            </a:r>
            <a:r>
              <a:rPr lang="en-US" sz="950" dirty="0" err="1" smtClean="0">
                <a:solidFill>
                  <a:srgbClr val="000000"/>
                </a:solidFill>
                <a:cs typeface="Times New Roman" pitchFamily="18" charset="0"/>
                <a:sym typeface="Times New Roman" pitchFamily="18" charset="0"/>
              </a:rPr>
              <a:t>certificado</a:t>
            </a:r>
            <a:r>
              <a:rPr lang="en-US" sz="950" dirty="0" smtClean="0">
                <a:solidFill>
                  <a:srgbClr val="000000"/>
                </a:solidFill>
                <a:cs typeface="Times New Roman" pitchFamily="18" charset="0"/>
                <a:sym typeface="Times New Roman" pitchFamily="18" charset="0"/>
              </a:rPr>
              <a:t>; los </a:t>
            </a:r>
            <a:r>
              <a:rPr lang="en-US" sz="950" dirty="0" err="1" smtClean="0">
                <a:solidFill>
                  <a:srgbClr val="000000"/>
                </a:solidFill>
                <a:cs typeface="Times New Roman" pitchFamily="18" charset="0"/>
                <a:sym typeface="Times New Roman" pitchFamily="18" charset="0"/>
              </a:rPr>
              <a:t>pasos</a:t>
            </a:r>
            <a:r>
              <a:rPr lang="en-US" sz="950" dirty="0" smtClean="0">
                <a:solidFill>
                  <a:srgbClr val="000000"/>
                </a:solidFill>
                <a:cs typeface="Times New Roman" pitchFamily="18" charset="0"/>
                <a:sym typeface="Times New Roman" pitchFamily="18" charset="0"/>
              </a:rPr>
              <a:t> 1 al 7 </a:t>
            </a:r>
            <a:r>
              <a:rPr lang="en-US" sz="950" dirty="0" err="1" smtClean="0">
                <a:solidFill>
                  <a:srgbClr val="000000"/>
                </a:solidFill>
                <a:cs typeface="Times New Roman" pitchFamily="18" charset="0"/>
                <a:sym typeface="Times New Roman" pitchFamily="18" charset="0"/>
              </a:rPr>
              <a:t>contienen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informaci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respecto</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las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pruebas</a:t>
            </a:r>
            <a:r>
              <a:rPr lang="en-US" sz="950" dirty="0" smtClean="0">
                <a:solidFill>
                  <a:srgbClr val="000000"/>
                </a:solidFill>
                <a:cs typeface="Times New Roman" pitchFamily="18" charset="0"/>
                <a:sym typeface="Times New Roman" pitchFamily="18" charset="0"/>
              </a:rPr>
              <a:t> de superficies </a:t>
            </a:r>
            <a:r>
              <a:rPr lang="en-US" sz="950" dirty="0" err="1" smtClean="0">
                <a:solidFill>
                  <a:srgbClr val="000000"/>
                </a:solidFill>
                <a:cs typeface="Times New Roman" pitchFamily="18" charset="0"/>
                <a:sym typeface="Times New Roman" pitchFamily="18" charset="0"/>
              </a:rPr>
              <a:t>pintadas</a:t>
            </a:r>
            <a:r>
              <a:rPr lang="en-US" sz="950" dirty="0" smtClean="0">
                <a:solidFill>
                  <a:srgbClr val="000000"/>
                </a:solidFill>
                <a:cs typeface="Times New Roman" pitchFamily="18" charset="0"/>
                <a:sym typeface="Times New Roman" pitchFamily="18" charset="0"/>
              </a:rPr>
              <a:t> y </a:t>
            </a:r>
            <a:r>
              <a:rPr lang="en-US" sz="950" dirty="0" err="1" smtClean="0">
                <a:solidFill>
                  <a:srgbClr val="000000"/>
                </a:solidFill>
                <a:cs typeface="Times New Roman" pitchFamily="18" charset="0"/>
                <a:sym typeface="Times New Roman" pitchFamily="18" charset="0"/>
              </a:rPr>
              <a:t>verificaci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limpieza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son </a:t>
            </a:r>
            <a:r>
              <a:rPr lang="en-US" sz="950" dirty="0" err="1" smtClean="0">
                <a:solidFill>
                  <a:srgbClr val="000000"/>
                </a:solidFill>
                <a:cs typeface="Times New Roman" pitchFamily="18" charset="0"/>
                <a:sym typeface="Times New Roman" pitchFamily="18" charset="0"/>
              </a:rPr>
              <a:t>responsabilidades</a:t>
            </a:r>
            <a:r>
              <a:rPr lang="en-US" sz="950" dirty="0" smtClean="0">
                <a:solidFill>
                  <a:srgbClr val="000000"/>
                </a:solidFill>
                <a:cs typeface="Times New Roman" pitchFamily="18" charset="0"/>
                <a:sym typeface="Times New Roman" pitchFamily="18" charset="0"/>
              </a:rPr>
              <a:t> de los </a:t>
            </a:r>
            <a:r>
              <a:rPr lang="en-US" sz="950" dirty="0" err="1" smtClean="0">
                <a:solidFill>
                  <a:srgbClr val="000000"/>
                </a:solidFill>
                <a:cs typeface="Times New Roman" pitchFamily="18" charset="0"/>
                <a:sym typeface="Times New Roman" pitchFamily="18" charset="0"/>
              </a:rPr>
              <a:t>renovadores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certificados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Adem</a:t>
            </a:r>
            <a:r>
              <a:rPr lang="en-US" sz="950" dirty="0" err="1" smtClean="0">
                <a:solidFill>
                  <a:srgbClr val="000000"/>
                </a:solidFill>
                <a:latin typeface="Times New Roman"/>
                <a:cs typeface="Times New Roman" pitchFamily="18" charset="0"/>
                <a:sym typeface="Times New Roman" pitchFamily="18" charset="0"/>
              </a:rPr>
              <a:t>á</a:t>
            </a:r>
            <a:r>
              <a:rPr lang="en-US" sz="950" dirty="0" err="1" smtClean="0">
                <a:solidFill>
                  <a:srgbClr val="000000"/>
                </a:solidFill>
                <a:cs typeface="Times New Roman" pitchFamily="18" charset="0"/>
                <a:sym typeface="Times New Roman" pitchFamily="18" charset="0"/>
              </a:rPr>
              <a:t>s</a:t>
            </a:r>
            <a:r>
              <a:rPr lang="en-US" sz="950" dirty="0" smtClean="0">
                <a:solidFill>
                  <a:srgbClr val="000000"/>
                </a:solidFill>
                <a:cs typeface="Times New Roman" pitchFamily="18" charset="0"/>
                <a:sym typeface="Times New Roman" pitchFamily="18" charset="0"/>
              </a:rPr>
              <a:t>, el </a:t>
            </a:r>
            <a:r>
              <a:rPr lang="en-US" sz="950" dirty="0" err="1" smtClean="0">
                <a:solidFill>
                  <a:srgbClr val="000000"/>
                </a:solidFill>
                <a:cs typeface="Times New Roman" pitchFamily="18" charset="0"/>
                <a:sym typeface="Times New Roman" pitchFamily="18" charset="0"/>
              </a:rPr>
              <a:t>paso</a:t>
            </a:r>
            <a:r>
              <a:rPr lang="en-US" sz="950" dirty="0" smtClean="0">
                <a:solidFill>
                  <a:srgbClr val="000000"/>
                </a:solidFill>
                <a:cs typeface="Times New Roman" pitchFamily="18" charset="0"/>
                <a:sym typeface="Times New Roman" pitchFamily="18" charset="0"/>
              </a:rPr>
              <a:t> 7 </a:t>
            </a:r>
            <a:r>
              <a:rPr lang="en-US" sz="950" dirty="0" err="1" smtClean="0">
                <a:solidFill>
                  <a:srgbClr val="000000"/>
                </a:solidFill>
                <a:cs typeface="Times New Roman" pitchFamily="18" charset="0"/>
                <a:sym typeface="Times New Roman" pitchFamily="18" charset="0"/>
              </a:rPr>
              <a:t>comenta</a:t>
            </a:r>
            <a:r>
              <a:rPr lang="en-US" sz="950" dirty="0" smtClean="0">
                <a:solidFill>
                  <a:srgbClr val="000000"/>
                </a:solidFill>
                <a:cs typeface="Times New Roman" pitchFamily="18" charset="0"/>
                <a:sym typeface="Times New Roman" pitchFamily="18" charset="0"/>
              </a:rPr>
              <a:t> el </a:t>
            </a:r>
            <a:r>
              <a:rPr lang="en-US" sz="950" dirty="0" err="1" smtClean="0">
                <a:solidFill>
                  <a:srgbClr val="000000"/>
                </a:solidFill>
                <a:cs typeface="Times New Roman" pitchFamily="18" charset="0"/>
                <a:sym typeface="Times New Roman" pitchFamily="18" charset="0"/>
              </a:rPr>
              <a:t>examen</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aprobaci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s</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lo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puede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realizar</a:t>
            </a:r>
            <a:r>
              <a:rPr lang="en-US" sz="950" dirty="0" smtClean="0">
                <a:solidFill>
                  <a:srgbClr val="000000"/>
                </a:solidFill>
                <a:cs typeface="Times New Roman" pitchFamily="18" charset="0"/>
                <a:sym typeface="Times New Roman" pitchFamily="18" charset="0"/>
              </a:rPr>
              <a:t> un inspector de </a:t>
            </a:r>
            <a:r>
              <a:rPr lang="en-US" sz="950" dirty="0" err="1" smtClean="0">
                <a:solidFill>
                  <a:srgbClr val="000000"/>
                </a:solidFill>
                <a:cs typeface="Times New Roman" pitchFamily="18" charset="0"/>
                <a:sym typeface="Times New Roman" pitchFamily="18" charset="0"/>
              </a:rPr>
              <a:t>plomo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certificado</a:t>
            </a:r>
            <a:r>
              <a:rPr lang="en-US" sz="950" dirty="0" smtClean="0">
                <a:solidFill>
                  <a:srgbClr val="000000"/>
                </a:solidFill>
                <a:cs typeface="Times New Roman" pitchFamily="18" charset="0"/>
                <a:sym typeface="Times New Roman" pitchFamily="18" charset="0"/>
              </a:rPr>
              <a:t>, un </a:t>
            </a:r>
            <a:r>
              <a:rPr lang="en-US" sz="950" dirty="0" err="1" smtClean="0">
                <a:solidFill>
                  <a:srgbClr val="000000"/>
                </a:solidFill>
                <a:cs typeface="Times New Roman" pitchFamily="18" charset="0"/>
                <a:sym typeface="Times New Roman" pitchFamily="18" charset="0"/>
              </a:rPr>
              <a:t>evaluador</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riesgos</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plomo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certificado</a:t>
            </a:r>
            <a:r>
              <a:rPr lang="en-US" sz="950" dirty="0" smtClean="0">
                <a:solidFill>
                  <a:srgbClr val="000000"/>
                </a:solidFill>
                <a:cs typeface="Times New Roman" pitchFamily="18" charset="0"/>
                <a:sym typeface="Times New Roman" pitchFamily="18" charset="0"/>
              </a:rPr>
              <a:t> y un </a:t>
            </a:r>
            <a:r>
              <a:rPr lang="en-US" sz="950" dirty="0" err="1" smtClean="0">
                <a:solidFill>
                  <a:srgbClr val="000000"/>
                </a:solidFill>
                <a:cs typeface="Times New Roman" pitchFamily="18" charset="0"/>
                <a:sym typeface="Times New Roman" pitchFamily="18" charset="0"/>
              </a:rPr>
              <a:t>t</a:t>
            </a:r>
            <a:r>
              <a:rPr lang="en-US" sz="950" dirty="0" err="1" smtClean="0">
                <a:solidFill>
                  <a:srgbClr val="000000"/>
                </a:solidFill>
                <a:latin typeface="Times New Roman"/>
                <a:cs typeface="Times New Roman" pitchFamily="18" charset="0"/>
                <a:sym typeface="Times New Roman" pitchFamily="18" charset="0"/>
              </a:rPr>
              <a:t>é</a:t>
            </a:r>
            <a:r>
              <a:rPr lang="en-US" sz="950" dirty="0" err="1" smtClean="0">
                <a:solidFill>
                  <a:srgbClr val="000000"/>
                </a:solidFill>
                <a:cs typeface="Times New Roman" pitchFamily="18" charset="0"/>
                <a:sym typeface="Times New Roman" pitchFamily="18" charset="0"/>
              </a:rPr>
              <a:t>cnico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certificado</a:t>
            </a:r>
            <a:r>
              <a:rPr lang="en-US" sz="950" dirty="0" smtClean="0">
                <a:solidFill>
                  <a:srgbClr val="000000"/>
                </a:solidFill>
                <a:cs typeface="Times New Roman" pitchFamily="18" charset="0"/>
                <a:sym typeface="Times New Roman" pitchFamily="18" charset="0"/>
              </a:rPr>
              <a:t> en </a:t>
            </a:r>
            <a:r>
              <a:rPr lang="en-US" sz="950" dirty="0" err="1" smtClean="0">
                <a:solidFill>
                  <a:srgbClr val="000000"/>
                </a:solidFill>
                <a:cs typeface="Times New Roman" pitchFamily="18" charset="0"/>
                <a:sym typeface="Times New Roman" pitchFamily="18" charset="0"/>
              </a:rPr>
              <a:t>muestreo</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polvo</a:t>
            </a:r>
            <a:r>
              <a:rPr lang="en-US" sz="950" dirty="0" smtClean="0">
                <a:solidFill>
                  <a:srgbClr val="000000"/>
                </a:solidFill>
                <a:cs typeface="Times New Roman" pitchFamily="18" charset="0"/>
                <a:sym typeface="Times New Roman" pitchFamily="18" charset="0"/>
              </a:rPr>
              <a:t>. </a:t>
            </a:r>
          </a:p>
          <a:p>
            <a:pPr>
              <a:defRPr/>
            </a:pPr>
            <a:endParaRPr lang="en-US" sz="950" dirty="0" smtClean="0">
              <a:solidFill>
                <a:srgbClr val="000000"/>
              </a:solidFill>
              <a:cs typeface="Times New Roman" pitchFamily="18" charset="0"/>
              <a:sym typeface="Times New Roman" pitchFamily="18" charset="0"/>
            </a:endParaRPr>
          </a:p>
          <a:p>
            <a:pPr>
              <a:defRPr/>
            </a:pPr>
            <a:r>
              <a:rPr lang="en-US" sz="950" dirty="0" smtClean="0">
                <a:solidFill>
                  <a:srgbClr val="000000"/>
                </a:solidFill>
                <a:cs typeface="Times New Roman" pitchFamily="18" charset="0"/>
                <a:sym typeface="Times New Roman" pitchFamily="18" charset="0"/>
              </a:rPr>
              <a:t>La </a:t>
            </a:r>
            <a:r>
              <a:rPr lang="en-US" sz="950" dirty="0" err="1" smtClean="0">
                <a:solidFill>
                  <a:srgbClr val="000000"/>
                </a:solidFill>
                <a:cs typeface="Times New Roman" pitchFamily="18" charset="0"/>
                <a:sym typeface="Times New Roman" pitchFamily="18" charset="0"/>
              </a:rPr>
              <a:t>informaci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de la "</a:t>
            </a:r>
            <a:r>
              <a:rPr lang="en-US" sz="950" dirty="0" err="1" smtClean="0">
                <a:solidFill>
                  <a:srgbClr val="000000"/>
                </a:solidFill>
                <a:cs typeface="Times New Roman" pitchFamily="18" charset="0"/>
                <a:sym typeface="Times New Roman" pitchFamily="18" charset="0"/>
              </a:rPr>
              <a:t>Gu</a:t>
            </a:r>
            <a:r>
              <a:rPr lang="en-US" sz="950" dirty="0" err="1" smtClean="0">
                <a:solidFill>
                  <a:srgbClr val="000000"/>
                </a:solidFill>
                <a:latin typeface="Times New Roman"/>
                <a:cs typeface="Times New Roman" pitchFamily="18" charset="0"/>
                <a:sym typeface="Times New Roman" pitchFamily="18" charset="0"/>
              </a:rPr>
              <a:t>í</a:t>
            </a:r>
            <a:r>
              <a:rPr lang="en-US" sz="950" dirty="0" err="1" smtClean="0">
                <a:solidFill>
                  <a:srgbClr val="000000"/>
                </a:solidFill>
                <a:cs typeface="Times New Roman" pitchFamily="18" charset="0"/>
                <a:sym typeface="Times New Roman" pitchFamily="18" charset="0"/>
              </a:rPr>
              <a:t>a</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pasos</a:t>
            </a:r>
            <a:r>
              <a:rPr lang="en-US" sz="950" dirty="0" smtClean="0">
                <a:solidFill>
                  <a:srgbClr val="000000"/>
                </a:solidFill>
                <a:cs typeface="Times New Roman" pitchFamily="18" charset="0"/>
                <a:sym typeface="Times New Roman" pitchFamily="18" charset="0"/>
              </a:rPr>
              <a:t>" se </a:t>
            </a:r>
            <a:r>
              <a:rPr lang="en-US" sz="950" dirty="0" err="1" smtClean="0">
                <a:solidFill>
                  <a:srgbClr val="000000"/>
                </a:solidFill>
                <a:cs typeface="Times New Roman" pitchFamily="18" charset="0"/>
                <a:sym typeface="Times New Roman" pitchFamily="18" charset="0"/>
              </a:rPr>
              <a:t>puede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revisar</a:t>
            </a:r>
            <a:r>
              <a:rPr lang="en-US" sz="950" dirty="0" smtClean="0">
                <a:solidFill>
                  <a:srgbClr val="000000"/>
                </a:solidFill>
                <a:cs typeface="Times New Roman" pitchFamily="18" charset="0"/>
                <a:sym typeface="Times New Roman" pitchFamily="18" charset="0"/>
              </a:rPr>
              <a:t> en </a:t>
            </a:r>
            <a:r>
              <a:rPr lang="en-US" sz="950" dirty="0" err="1" smtClean="0">
                <a:solidFill>
                  <a:srgbClr val="000000"/>
                </a:solidFill>
                <a:cs typeface="Times New Roman" pitchFamily="18" charset="0"/>
                <a:sym typeface="Times New Roman" pitchFamily="18" charset="0"/>
              </a:rPr>
              <a:t>aproximadamente</a:t>
            </a:r>
            <a:r>
              <a:rPr lang="en-US" sz="950" dirty="0" smtClean="0">
                <a:solidFill>
                  <a:srgbClr val="000000"/>
                </a:solidFill>
                <a:cs typeface="Times New Roman" pitchFamily="18" charset="0"/>
                <a:sym typeface="Times New Roman" pitchFamily="18" charset="0"/>
              </a:rPr>
              <a:t> 5 </a:t>
            </a:r>
            <a:r>
              <a:rPr lang="en-US" sz="950" dirty="0" err="1" smtClean="0">
                <a:solidFill>
                  <a:srgbClr val="000000"/>
                </a:solidFill>
                <a:cs typeface="Times New Roman" pitchFamily="18" charset="0"/>
                <a:sym typeface="Times New Roman" pitchFamily="18" charset="0"/>
              </a:rPr>
              <a:t>minutos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por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paso</a:t>
            </a:r>
            <a:r>
              <a:rPr lang="en-US" sz="950" dirty="0" smtClean="0">
                <a:solidFill>
                  <a:srgbClr val="000000"/>
                </a:solidFill>
                <a:cs typeface="Times New Roman" pitchFamily="18" charset="0"/>
                <a:sym typeface="Times New Roman" pitchFamily="18" charset="0"/>
              </a:rPr>
              <a:t> y </a:t>
            </a:r>
            <a:r>
              <a:rPr lang="en-US" sz="950" dirty="0" err="1" smtClean="0">
                <a:solidFill>
                  <a:srgbClr val="000000"/>
                </a:solidFill>
                <a:cs typeface="Times New Roman" pitchFamily="18" charset="0"/>
                <a:sym typeface="Times New Roman" pitchFamily="18" charset="0"/>
              </a:rPr>
              <a:t>luego</a:t>
            </a:r>
            <a:r>
              <a:rPr lang="en-US" sz="950" dirty="0" smtClean="0">
                <a:solidFill>
                  <a:srgbClr val="000000"/>
                </a:solidFill>
                <a:cs typeface="Times New Roman" pitchFamily="18" charset="0"/>
                <a:sym typeface="Times New Roman" pitchFamily="18" charset="0"/>
              </a:rPr>
              <a:t> se </a:t>
            </a:r>
            <a:r>
              <a:rPr lang="en-US" sz="950" dirty="0" err="1" smtClean="0">
                <a:solidFill>
                  <a:srgbClr val="000000"/>
                </a:solidFill>
                <a:cs typeface="Times New Roman" pitchFamily="18" charset="0"/>
                <a:sym typeface="Times New Roman" pitchFamily="18" charset="0"/>
              </a:rPr>
              <a:t>puede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reforzar</a:t>
            </a:r>
            <a:r>
              <a:rPr lang="en-US" sz="950" dirty="0" smtClean="0">
                <a:solidFill>
                  <a:srgbClr val="000000"/>
                </a:solidFill>
                <a:cs typeface="Times New Roman" pitchFamily="18" charset="0"/>
                <a:sym typeface="Times New Roman" pitchFamily="18" charset="0"/>
              </a:rPr>
              <a:t> con </a:t>
            </a:r>
            <a:r>
              <a:rPr lang="en-US" sz="950" dirty="0" err="1" smtClean="0">
                <a:solidFill>
                  <a:srgbClr val="000000"/>
                </a:solidFill>
                <a:cs typeface="Times New Roman" pitchFamily="18" charset="0"/>
                <a:sym typeface="Times New Roman" pitchFamily="18" charset="0"/>
              </a:rPr>
              <a:t>ejercicios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pr</a:t>
            </a:r>
            <a:r>
              <a:rPr lang="en-US" sz="950" dirty="0" err="1" smtClean="0">
                <a:solidFill>
                  <a:srgbClr val="000000"/>
                </a:solidFill>
                <a:latin typeface="Times New Roman"/>
                <a:cs typeface="Times New Roman" pitchFamily="18" charset="0"/>
                <a:sym typeface="Times New Roman" pitchFamily="18" charset="0"/>
              </a:rPr>
              <a:t>á</a:t>
            </a:r>
            <a:r>
              <a:rPr lang="en-US" sz="950" dirty="0" err="1" smtClean="0">
                <a:solidFill>
                  <a:srgbClr val="000000"/>
                </a:solidFill>
                <a:cs typeface="Times New Roman" pitchFamily="18" charset="0"/>
                <a:sym typeface="Times New Roman" pitchFamily="18" charset="0"/>
              </a:rPr>
              <a:t>cticos</a:t>
            </a:r>
            <a:r>
              <a:rPr lang="en-US" sz="950" dirty="0" smtClean="0">
                <a:solidFill>
                  <a:srgbClr val="000000"/>
                </a:solidFill>
                <a:cs typeface="Times New Roman" pitchFamily="18" charset="0"/>
                <a:sym typeface="Times New Roman" pitchFamily="18" charset="0"/>
              </a:rPr>
              <a:t> en el </a:t>
            </a:r>
            <a:r>
              <a:rPr lang="en-US" sz="950"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como</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instalaci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barreras</a:t>
            </a:r>
            <a:r>
              <a:rPr lang="en-US" sz="950" dirty="0" smtClean="0">
                <a:solidFill>
                  <a:srgbClr val="000000"/>
                </a:solidFill>
                <a:cs typeface="Times New Roman" pitchFamily="18" charset="0"/>
                <a:sym typeface="Times New Roman" pitchFamily="18" charset="0"/>
              </a:rPr>
              <a:t> y </a:t>
            </a:r>
            <a:r>
              <a:rPr lang="en-US" sz="950" dirty="0" err="1" smtClean="0">
                <a:solidFill>
                  <a:srgbClr val="000000"/>
                </a:solidFill>
                <a:cs typeface="Times New Roman" pitchFamily="18" charset="0"/>
                <a:sym typeface="Times New Roman" pitchFamily="18" charset="0"/>
              </a:rPr>
              <a:t>letreros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demostraciones</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procedimientos</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limpieza</a:t>
            </a:r>
            <a:r>
              <a:rPr lang="en-US" sz="950" dirty="0" smtClean="0">
                <a:solidFill>
                  <a:srgbClr val="000000"/>
                </a:solidFill>
                <a:cs typeface="Times New Roman" pitchFamily="18" charset="0"/>
                <a:sym typeface="Times New Roman" pitchFamily="18" charset="0"/>
              </a:rPr>
              <a:t>, etc. Se </a:t>
            </a:r>
            <a:r>
              <a:rPr lang="en-US" sz="950" dirty="0" err="1" smtClean="0">
                <a:solidFill>
                  <a:srgbClr val="000000"/>
                </a:solidFill>
                <a:cs typeface="Times New Roman" pitchFamily="18" charset="0"/>
                <a:sym typeface="Times New Roman" pitchFamily="18" charset="0"/>
              </a:rPr>
              <a:t>recomienda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revis</a:t>
            </a:r>
            <a:r>
              <a:rPr lang="es-ES_tradnl" sz="950" dirty="0" err="1" smtClean="0">
                <a:solidFill>
                  <a:srgbClr val="000000"/>
                </a:solidFill>
                <a:cs typeface="Times New Roman" pitchFamily="18" charset="0"/>
                <a:sym typeface="Times New Roman" pitchFamily="18" charset="0"/>
              </a:rPr>
              <a:t>ar</a:t>
            </a:r>
            <a:r>
              <a:rPr lang="en-US" sz="950" dirty="0" smtClean="0">
                <a:solidFill>
                  <a:srgbClr val="000000"/>
                </a:solidFill>
                <a:cs typeface="Times New Roman" pitchFamily="18" charset="0"/>
                <a:sym typeface="Times New Roman" pitchFamily="18" charset="0"/>
              </a:rPr>
              <a:t> el material de la "</a:t>
            </a:r>
            <a:r>
              <a:rPr lang="en-US" sz="950" dirty="0" err="1" smtClean="0">
                <a:solidFill>
                  <a:srgbClr val="000000"/>
                </a:solidFill>
                <a:cs typeface="Times New Roman" pitchFamily="18" charset="0"/>
                <a:sym typeface="Times New Roman" pitchFamily="18" charset="0"/>
              </a:rPr>
              <a:t>Gu</a:t>
            </a:r>
            <a:r>
              <a:rPr lang="en-US" sz="950" dirty="0" err="1" smtClean="0">
                <a:solidFill>
                  <a:srgbClr val="000000"/>
                </a:solidFill>
                <a:latin typeface="Times New Roman"/>
                <a:cs typeface="Times New Roman" pitchFamily="18" charset="0"/>
                <a:sym typeface="Times New Roman" pitchFamily="18" charset="0"/>
              </a:rPr>
              <a:t>í</a:t>
            </a:r>
            <a:r>
              <a:rPr lang="en-US" sz="950" dirty="0" err="1" smtClean="0">
                <a:solidFill>
                  <a:srgbClr val="000000"/>
                </a:solidFill>
                <a:cs typeface="Times New Roman" pitchFamily="18" charset="0"/>
                <a:sym typeface="Times New Roman" pitchFamily="18" charset="0"/>
              </a:rPr>
              <a:t>a</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pasos</a:t>
            </a:r>
            <a:r>
              <a:rPr lang="en-US" sz="950" dirty="0" smtClean="0">
                <a:solidFill>
                  <a:srgbClr val="000000"/>
                </a:solidFill>
                <a:cs typeface="Times New Roman" pitchFamily="18" charset="0"/>
                <a:sym typeface="Times New Roman" pitchFamily="18" charset="0"/>
              </a:rPr>
              <a:t>" en un </a:t>
            </a:r>
            <a:r>
              <a:rPr lang="en-US" sz="950" dirty="0" err="1" smtClean="0">
                <a:solidFill>
                  <a:srgbClr val="000000"/>
                </a:solidFill>
                <a:cs typeface="Times New Roman" pitchFamily="18" charset="0"/>
                <a:sym typeface="Times New Roman" pitchFamily="18" charset="0"/>
              </a:rPr>
              <a:t>formato</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reuni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informativa</a:t>
            </a:r>
            <a:r>
              <a:rPr lang="en-US" sz="950" dirty="0" smtClean="0">
                <a:solidFill>
                  <a:srgbClr val="000000"/>
                </a:solidFill>
                <a:cs typeface="Times New Roman" pitchFamily="18" charset="0"/>
                <a:sym typeface="Times New Roman" pitchFamily="18" charset="0"/>
              </a:rPr>
              <a:t> (en la </a:t>
            </a:r>
            <a:r>
              <a:rPr lang="en-US" sz="950" dirty="0" err="1" smtClean="0">
                <a:solidFill>
                  <a:srgbClr val="000000"/>
                </a:solidFill>
                <a:cs typeface="Times New Roman" pitchFamily="18" charset="0"/>
                <a:sym typeface="Times New Roman" pitchFamily="18" charset="0"/>
              </a:rPr>
              <a:t>obra</a:t>
            </a:r>
            <a:r>
              <a:rPr lang="en-US" sz="950" dirty="0" smtClean="0">
                <a:solidFill>
                  <a:srgbClr val="000000"/>
                </a:solidFill>
                <a:cs typeface="Times New Roman" pitchFamily="18" charset="0"/>
                <a:sym typeface="Times New Roman" pitchFamily="18" charset="0"/>
              </a:rPr>
              <a:t>), con </a:t>
            </a:r>
            <a:r>
              <a:rPr lang="en-US" sz="950" dirty="0" err="1" smtClean="0">
                <a:solidFill>
                  <a:srgbClr val="000000"/>
                </a:solidFill>
                <a:cs typeface="Times New Roman" pitchFamily="18" charset="0"/>
                <a:sym typeface="Times New Roman" pitchFamily="18" charset="0"/>
              </a:rPr>
              <a:t>folletos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para</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informaci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espec</a:t>
            </a:r>
            <a:r>
              <a:rPr lang="en-US" sz="950" dirty="0" err="1" smtClean="0">
                <a:solidFill>
                  <a:srgbClr val="000000"/>
                </a:solidFill>
                <a:latin typeface="Times New Roman"/>
                <a:cs typeface="Times New Roman" pitchFamily="18" charset="0"/>
                <a:sym typeface="Times New Roman" pitchFamily="18" charset="0"/>
              </a:rPr>
              <a:t>í</a:t>
            </a:r>
            <a:r>
              <a:rPr lang="en-US" sz="950" dirty="0" err="1" smtClean="0">
                <a:solidFill>
                  <a:srgbClr val="000000"/>
                </a:solidFill>
                <a:cs typeface="Times New Roman" pitchFamily="18" charset="0"/>
                <a:sym typeface="Times New Roman" pitchFamily="18" charset="0"/>
              </a:rPr>
              <a:t>fica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se </a:t>
            </a:r>
            <a:r>
              <a:rPr lang="en-US" sz="950" dirty="0" err="1" smtClean="0">
                <a:solidFill>
                  <a:srgbClr val="000000"/>
                </a:solidFill>
                <a:cs typeface="Times New Roman" pitchFamily="18" charset="0"/>
                <a:sym typeface="Times New Roman" pitchFamily="18" charset="0"/>
              </a:rPr>
              <a:t>revisar</a:t>
            </a:r>
            <a:r>
              <a:rPr lang="en-US" sz="950" dirty="0" err="1" smtClean="0">
                <a:solidFill>
                  <a:srgbClr val="000000"/>
                </a:solidFill>
                <a:latin typeface="Times New Roman"/>
                <a:cs typeface="Times New Roman" pitchFamily="18" charset="0"/>
                <a:sym typeface="Times New Roman" pitchFamily="18" charset="0"/>
              </a:rPr>
              <a:t>á</a:t>
            </a:r>
            <a:r>
              <a:rPr lang="en-US" sz="950" dirty="0" smtClean="0">
                <a:solidFill>
                  <a:srgbClr val="000000"/>
                </a:solidFill>
                <a:cs typeface="Times New Roman" pitchFamily="18" charset="0"/>
                <a:sym typeface="Times New Roman" pitchFamily="18" charset="0"/>
              </a:rPr>
              <a:t>. </a:t>
            </a:r>
          </a:p>
          <a:p>
            <a:pPr>
              <a:defRPr/>
            </a:pPr>
            <a:endParaRPr lang="en-US" sz="950" dirty="0" smtClean="0">
              <a:solidFill>
                <a:srgbClr val="000000"/>
              </a:solidFill>
              <a:cs typeface="Times New Roman" pitchFamily="18" charset="0"/>
              <a:sym typeface="Times New Roman" pitchFamily="18" charset="0"/>
            </a:endParaRPr>
          </a:p>
          <a:p>
            <a:pPr>
              <a:defRPr/>
            </a:pPr>
            <a:r>
              <a:rPr lang="en-US" sz="950" dirty="0" smtClean="0">
                <a:solidFill>
                  <a:srgbClr val="000000"/>
                </a:solidFill>
                <a:cs typeface="Times New Roman" pitchFamily="18" charset="0"/>
                <a:sym typeface="Times New Roman" pitchFamily="18" charset="0"/>
              </a:rPr>
              <a:t>Es </a:t>
            </a:r>
            <a:r>
              <a:rPr lang="en-US" sz="950" dirty="0" err="1" smtClean="0">
                <a:solidFill>
                  <a:srgbClr val="000000"/>
                </a:solidFill>
                <a:cs typeface="Times New Roman" pitchFamily="18" charset="0"/>
                <a:sym typeface="Times New Roman" pitchFamily="18" charset="0"/>
              </a:rPr>
              <a:t>muy</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importante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se </a:t>
            </a:r>
            <a:r>
              <a:rPr lang="en-US" sz="950" dirty="0" err="1" smtClean="0">
                <a:solidFill>
                  <a:srgbClr val="000000"/>
                </a:solidFill>
                <a:cs typeface="Times New Roman" pitchFamily="18" charset="0"/>
                <a:sym typeface="Times New Roman" pitchFamily="18" charset="0"/>
              </a:rPr>
              <a:t>autorice</a:t>
            </a:r>
            <a:r>
              <a:rPr lang="en-US" sz="950" dirty="0" smtClean="0">
                <a:solidFill>
                  <a:srgbClr val="000000"/>
                </a:solidFill>
                <a:cs typeface="Times New Roman" pitchFamily="18" charset="0"/>
                <a:sym typeface="Times New Roman" pitchFamily="18" charset="0"/>
              </a:rPr>
              <a:t> al personal no </a:t>
            </a:r>
            <a:r>
              <a:rPr lang="en-US" sz="950" dirty="0" err="1" smtClean="0">
                <a:solidFill>
                  <a:srgbClr val="000000"/>
                </a:solidFill>
                <a:cs typeface="Times New Roman" pitchFamily="18" charset="0"/>
                <a:sym typeface="Times New Roman" pitchFamily="18" charset="0"/>
              </a:rPr>
              <a:t>certificado</a:t>
            </a:r>
            <a:r>
              <a:rPr lang="en-US" sz="950" dirty="0" smtClean="0">
                <a:solidFill>
                  <a:srgbClr val="000000"/>
                </a:solidFill>
                <a:cs typeface="Times New Roman" pitchFamily="18" charset="0"/>
                <a:sym typeface="Times New Roman" pitchFamily="18" charset="0"/>
              </a:rPr>
              <a:t> </a:t>
            </a:r>
            <a:r>
              <a:rPr lang="es-ES_tradnl" sz="950" dirty="0" smtClean="0">
                <a:solidFill>
                  <a:srgbClr val="000000"/>
                </a:solidFill>
                <a:cs typeface="Times New Roman" pitchFamily="18" charset="0"/>
                <a:sym typeface="Times New Roman" pitchFamily="18" charset="0"/>
              </a:rPr>
              <a:t>a </a:t>
            </a:r>
            <a:r>
              <a:rPr lang="en-US" sz="950" dirty="0" err="1" smtClean="0">
                <a:solidFill>
                  <a:srgbClr val="000000"/>
                </a:solidFill>
                <a:cs typeface="Times New Roman" pitchFamily="18" charset="0"/>
                <a:sym typeface="Times New Roman" pitchFamily="18" charset="0"/>
              </a:rPr>
              <a:t>participar</a:t>
            </a:r>
            <a:r>
              <a:rPr lang="en-US" sz="950" dirty="0" smtClean="0">
                <a:solidFill>
                  <a:srgbClr val="000000"/>
                </a:solidFill>
                <a:cs typeface="Times New Roman" pitchFamily="18" charset="0"/>
                <a:sym typeface="Times New Roman" pitchFamily="18" charset="0"/>
              </a:rPr>
              <a:t> en el </a:t>
            </a:r>
            <a:r>
              <a:rPr lang="en-US" sz="950" dirty="0" err="1" smtClean="0">
                <a:solidFill>
                  <a:srgbClr val="000000"/>
                </a:solidFill>
                <a:cs typeface="Times New Roman" pitchFamily="18" charset="0"/>
                <a:sym typeface="Times New Roman" pitchFamily="18" charset="0"/>
              </a:rPr>
              <a:t>aprendizaje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pr</a:t>
            </a:r>
            <a:r>
              <a:rPr lang="en-US" sz="950" dirty="0" err="1" smtClean="0">
                <a:solidFill>
                  <a:srgbClr val="000000"/>
                </a:solidFill>
                <a:latin typeface="Times New Roman"/>
                <a:cs typeface="Times New Roman" pitchFamily="18" charset="0"/>
                <a:sym typeface="Times New Roman" pitchFamily="18" charset="0"/>
              </a:rPr>
              <a:t>á</a:t>
            </a:r>
            <a:r>
              <a:rPr lang="en-US" sz="950" dirty="0" err="1" smtClean="0">
                <a:solidFill>
                  <a:srgbClr val="000000"/>
                </a:solidFill>
                <a:cs typeface="Times New Roman" pitchFamily="18" charset="0"/>
                <a:sym typeface="Times New Roman" pitchFamily="18" charset="0"/>
              </a:rPr>
              <a:t>ctico</a:t>
            </a:r>
            <a:r>
              <a:rPr lang="en-US" sz="950" dirty="0" smtClean="0">
                <a:solidFill>
                  <a:srgbClr val="000000"/>
                </a:solidFill>
                <a:cs typeface="Times New Roman" pitchFamily="18" charset="0"/>
                <a:sym typeface="Times New Roman" pitchFamily="18" charset="0"/>
              </a:rPr>
              <a:t> a </a:t>
            </a:r>
            <a:r>
              <a:rPr lang="en-US" sz="950" dirty="0" err="1" smtClean="0">
                <a:solidFill>
                  <a:srgbClr val="000000"/>
                </a:solidFill>
                <a:cs typeface="Times New Roman" pitchFamily="18" charset="0"/>
                <a:sym typeface="Times New Roman" pitchFamily="18" charset="0"/>
              </a:rPr>
              <a:t>medida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avance</a:t>
            </a:r>
            <a:r>
              <a:rPr lang="en-US" sz="950" dirty="0" smtClean="0">
                <a:solidFill>
                  <a:srgbClr val="000000"/>
                </a:solidFill>
                <a:cs typeface="Times New Roman" pitchFamily="18" charset="0"/>
                <a:sym typeface="Times New Roman" pitchFamily="18" charset="0"/>
              </a:rPr>
              <a:t> el </a:t>
            </a:r>
            <a:r>
              <a:rPr lang="en-US" sz="950"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 y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se </a:t>
            </a:r>
            <a:r>
              <a:rPr lang="en-US" sz="950" dirty="0" err="1" smtClean="0">
                <a:solidFill>
                  <a:srgbClr val="000000"/>
                </a:solidFill>
                <a:cs typeface="Times New Roman" pitchFamily="18" charset="0"/>
                <a:sym typeface="Times New Roman" pitchFamily="18" charset="0"/>
              </a:rPr>
              <a:t>documenten</a:t>
            </a:r>
            <a:r>
              <a:rPr lang="en-US" sz="950" dirty="0" smtClean="0">
                <a:solidFill>
                  <a:srgbClr val="000000"/>
                </a:solidFill>
                <a:cs typeface="Times New Roman" pitchFamily="18" charset="0"/>
                <a:sym typeface="Times New Roman" pitchFamily="18" charset="0"/>
              </a:rPr>
              <a:t> los </a:t>
            </a:r>
            <a:r>
              <a:rPr lang="en-US" sz="950" dirty="0" err="1" smtClean="0">
                <a:solidFill>
                  <a:srgbClr val="000000"/>
                </a:solidFill>
                <a:cs typeface="Times New Roman" pitchFamily="18" charset="0"/>
                <a:sym typeface="Times New Roman" pitchFamily="18" charset="0"/>
              </a:rPr>
              <a:t>conjuntos</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destrezas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aprenda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cada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alumno</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documentaci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es</a:t>
            </a:r>
            <a:r>
              <a:rPr lang="en-US" sz="950" dirty="0" smtClean="0">
                <a:solidFill>
                  <a:srgbClr val="000000"/>
                </a:solidFill>
                <a:cs typeface="Times New Roman" pitchFamily="18" charset="0"/>
                <a:sym typeface="Times New Roman" pitchFamily="18" charset="0"/>
              </a:rPr>
              <a:t> un </a:t>
            </a:r>
            <a:r>
              <a:rPr lang="en-US" sz="950" dirty="0" err="1" smtClean="0">
                <a:solidFill>
                  <a:srgbClr val="000000"/>
                </a:solidFill>
                <a:cs typeface="Times New Roman" pitchFamily="18" charset="0"/>
                <a:sym typeface="Times New Roman" pitchFamily="18" charset="0"/>
              </a:rPr>
              <a:t>requisito</a:t>
            </a:r>
            <a:r>
              <a:rPr lang="en-US" sz="950" dirty="0" smtClean="0">
                <a:solidFill>
                  <a:srgbClr val="000000"/>
                </a:solidFill>
                <a:cs typeface="Times New Roman" pitchFamily="18" charset="0"/>
                <a:sym typeface="Times New Roman" pitchFamily="18" charset="0"/>
              </a:rPr>
              <a:t> de la </a:t>
            </a:r>
            <a:r>
              <a:rPr lang="en-US" sz="950" dirty="0" err="1" smtClean="0">
                <a:solidFill>
                  <a:srgbClr val="000000"/>
                </a:solidFill>
                <a:cs typeface="Times New Roman" pitchFamily="18" charset="0"/>
                <a:sym typeface="Times New Roman" pitchFamily="18" charset="0"/>
              </a:rPr>
              <a:t>regla</a:t>
            </a:r>
            <a:r>
              <a:rPr lang="en-US" sz="950" dirty="0" smtClean="0">
                <a:solidFill>
                  <a:srgbClr val="000000"/>
                </a:solidFill>
                <a:cs typeface="Times New Roman" pitchFamily="18" charset="0"/>
                <a:sym typeface="Times New Roman" pitchFamily="18" charset="0"/>
              </a:rPr>
              <a:t> RRP </a:t>
            </a:r>
            <a:r>
              <a:rPr lang="en-US" sz="950" dirty="0" err="1" smtClean="0">
                <a:solidFill>
                  <a:srgbClr val="000000"/>
                </a:solidFill>
                <a:cs typeface="Times New Roman" pitchFamily="18" charset="0"/>
                <a:sym typeface="Times New Roman" pitchFamily="18" charset="0"/>
              </a:rPr>
              <a:t>para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garantizar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los </a:t>
            </a:r>
            <a:r>
              <a:rPr lang="en-US" sz="950" dirty="0" err="1" smtClean="0">
                <a:solidFill>
                  <a:srgbClr val="000000"/>
                </a:solidFill>
                <a:cs typeface="Times New Roman" pitchFamily="18" charset="0"/>
                <a:sym typeface="Times New Roman" pitchFamily="18" charset="0"/>
              </a:rPr>
              <a:t>trabajadores</a:t>
            </a:r>
            <a:r>
              <a:rPr lang="en-US" sz="950" dirty="0" smtClean="0">
                <a:solidFill>
                  <a:srgbClr val="000000"/>
                </a:solidFill>
                <a:cs typeface="Times New Roman" pitchFamily="18" charset="0"/>
                <a:sym typeface="Times New Roman" pitchFamily="18" charset="0"/>
              </a:rPr>
              <a:t> no </a:t>
            </a:r>
            <a:r>
              <a:rPr lang="en-US" sz="950" dirty="0" err="1" smtClean="0">
                <a:solidFill>
                  <a:srgbClr val="000000"/>
                </a:solidFill>
                <a:cs typeface="Times New Roman" pitchFamily="18" charset="0"/>
                <a:sym typeface="Times New Roman" pitchFamily="18" charset="0"/>
              </a:rPr>
              <a:t>certificados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reciban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una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capacitaci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para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realizar</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las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actividades</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renovaci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les </a:t>
            </a:r>
            <a:r>
              <a:rPr lang="en-US" sz="950" dirty="0" err="1" smtClean="0">
                <a:solidFill>
                  <a:srgbClr val="000000"/>
                </a:solidFill>
                <a:cs typeface="Times New Roman" pitchFamily="18" charset="0"/>
                <a:sym typeface="Times New Roman" pitchFamily="18" charset="0"/>
              </a:rPr>
              <a:t>asignaron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Recuerde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regla</a:t>
            </a:r>
            <a:r>
              <a:rPr lang="en-US" sz="950" dirty="0" smtClean="0">
                <a:solidFill>
                  <a:srgbClr val="000000"/>
                </a:solidFill>
                <a:cs typeface="Times New Roman" pitchFamily="18" charset="0"/>
                <a:sym typeface="Times New Roman" pitchFamily="18" charset="0"/>
              </a:rPr>
              <a:t> RRP </a:t>
            </a:r>
            <a:r>
              <a:rPr lang="en-US" sz="950" dirty="0" err="1" smtClean="0">
                <a:solidFill>
                  <a:srgbClr val="000000"/>
                </a:solidFill>
                <a:cs typeface="Times New Roman" pitchFamily="18" charset="0"/>
                <a:sym typeface="Times New Roman" pitchFamily="18" charset="0"/>
              </a:rPr>
              <a:t>requiere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el personal no </a:t>
            </a:r>
            <a:r>
              <a:rPr lang="en-US" sz="950" dirty="0" err="1" smtClean="0">
                <a:solidFill>
                  <a:srgbClr val="000000"/>
                </a:solidFill>
                <a:cs typeface="Times New Roman" pitchFamily="18" charset="0"/>
                <a:sym typeface="Times New Roman" pitchFamily="18" charset="0"/>
              </a:rPr>
              <a:t>certificado</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reciba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capacitaci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destrezas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espec</a:t>
            </a:r>
            <a:r>
              <a:rPr lang="en-US" sz="950" dirty="0" err="1" smtClean="0">
                <a:solidFill>
                  <a:srgbClr val="000000"/>
                </a:solidFill>
                <a:latin typeface="Times New Roman"/>
                <a:cs typeface="Times New Roman" pitchFamily="18" charset="0"/>
                <a:sym typeface="Times New Roman" pitchFamily="18" charset="0"/>
              </a:rPr>
              <a:t>í</a:t>
            </a:r>
            <a:r>
              <a:rPr lang="en-US" sz="950" dirty="0" err="1" smtClean="0">
                <a:solidFill>
                  <a:srgbClr val="000000"/>
                </a:solidFill>
                <a:cs typeface="Times New Roman" pitchFamily="18" charset="0"/>
                <a:sym typeface="Times New Roman" pitchFamily="18" charset="0"/>
              </a:rPr>
              <a:t>ficas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para</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las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tareas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realizar</a:t>
            </a:r>
            <a:r>
              <a:rPr lang="en-US" sz="950" dirty="0" err="1" smtClean="0">
                <a:solidFill>
                  <a:srgbClr val="000000"/>
                </a:solidFill>
                <a:latin typeface="Times New Roman"/>
                <a:cs typeface="Times New Roman" pitchFamily="18" charset="0"/>
                <a:sym typeface="Times New Roman" pitchFamily="18" charset="0"/>
              </a:rPr>
              <a:t>á</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en el </a:t>
            </a:r>
            <a:r>
              <a:rPr lang="en-US" sz="950" dirty="0" err="1" smtClean="0">
                <a:solidFill>
                  <a:srgbClr val="000000"/>
                </a:solidFill>
                <a:cs typeface="Times New Roman" pitchFamily="18" charset="0"/>
                <a:sym typeface="Times New Roman" pitchFamily="18" charset="0"/>
              </a:rPr>
              <a:t>trabajo</a:t>
            </a:r>
            <a:r>
              <a:rPr lang="en-US" sz="950" dirty="0" smtClean="0">
                <a:solidFill>
                  <a:srgbClr val="000000"/>
                </a:solidFill>
                <a:cs typeface="Times New Roman" pitchFamily="18" charset="0"/>
                <a:sym typeface="Times New Roman" pitchFamily="18" charset="0"/>
              </a:rPr>
              <a:t> y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capacitaci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de </a:t>
            </a:r>
            <a:r>
              <a:rPr lang="en-US" sz="950" dirty="0" err="1" smtClean="0">
                <a:solidFill>
                  <a:srgbClr val="000000"/>
                </a:solidFill>
                <a:cs typeface="Times New Roman" pitchFamily="18" charset="0"/>
                <a:sym typeface="Times New Roman" pitchFamily="18" charset="0"/>
              </a:rPr>
              <a:t>cada</a:t>
            </a:r>
            <a:r>
              <a:rPr lang="en-US" sz="950" dirty="0" smtClean="0">
                <a:solidFill>
                  <a:srgbClr val="000000"/>
                </a:solidFill>
                <a:cs typeface="Times New Roman" pitchFamily="18" charset="0"/>
                <a:sym typeface="Times New Roman" pitchFamily="18" charset="0"/>
              </a:rPr>
              <a:t> persona se </a:t>
            </a:r>
            <a:r>
              <a:rPr lang="en-US" sz="950" dirty="0" err="1" smtClean="0">
                <a:solidFill>
                  <a:srgbClr val="000000"/>
                </a:solidFill>
                <a:cs typeface="Times New Roman" pitchFamily="18" charset="0"/>
                <a:sym typeface="Times New Roman" pitchFamily="18" charset="0"/>
              </a:rPr>
              <a:t>documente</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por</a:t>
            </a:r>
            <a:r>
              <a:rPr lang="en-US" sz="950" dirty="0" smtClean="0">
                <a:solidFill>
                  <a:srgbClr val="000000"/>
                </a:solidFill>
                <a:cs typeface="Times New Roman" pitchFamily="18" charset="0"/>
                <a:sym typeface="Times New Roman" pitchFamily="18" charset="0"/>
              </a:rPr>
              <a:t> </a:t>
            </a:r>
            <a:r>
              <a:rPr lang="es-ES_tradnl" sz="950" dirty="0" smtClean="0">
                <a:solidFill>
                  <a:srgbClr val="000000"/>
                </a:solidFill>
                <a:cs typeface="Times New Roman" pitchFamily="18" charset="0"/>
                <a:sym typeface="Times New Roman" pitchFamily="18" charset="0"/>
              </a:rPr>
              <a:t>tema </a:t>
            </a:r>
            <a:r>
              <a:rPr lang="en-US" sz="950" dirty="0" err="1" smtClean="0">
                <a:solidFill>
                  <a:srgbClr val="000000"/>
                </a:solidFill>
                <a:cs typeface="Times New Roman" pitchFamily="18" charset="0"/>
                <a:sym typeface="Times New Roman" pitchFamily="18" charset="0"/>
              </a:rPr>
              <a:t>abordad</a:t>
            </a:r>
            <a:r>
              <a:rPr lang="es-ES_tradnl" sz="950" dirty="0" smtClean="0">
                <a:solidFill>
                  <a:srgbClr val="000000"/>
                </a:solidFill>
                <a:cs typeface="Times New Roman" pitchFamily="18" charset="0"/>
                <a:sym typeface="Times New Roman" pitchFamily="18" charset="0"/>
              </a:rPr>
              <a:t>o</a:t>
            </a:r>
            <a:r>
              <a:rPr lang="en-US" sz="950" dirty="0" smtClean="0">
                <a:solidFill>
                  <a:srgbClr val="000000"/>
                </a:solidFill>
                <a:cs typeface="Times New Roman" pitchFamily="18" charset="0"/>
                <a:sym typeface="Times New Roman" pitchFamily="18" charset="0"/>
              </a:rPr>
              <a:t> en la </a:t>
            </a:r>
            <a:r>
              <a:rPr lang="en-US" sz="950" dirty="0" err="1" smtClean="0">
                <a:solidFill>
                  <a:srgbClr val="000000"/>
                </a:solidFill>
                <a:cs typeface="Times New Roman" pitchFamily="18" charset="0"/>
                <a:sym typeface="Times New Roman" pitchFamily="18" charset="0"/>
              </a:rPr>
              <a:t>capacitaci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en </a:t>
            </a:r>
            <a:r>
              <a:rPr lang="es-ES_tradnl" sz="950" dirty="0" smtClean="0">
                <a:solidFill>
                  <a:srgbClr val="000000"/>
                </a:solidFill>
                <a:cs typeface="Times New Roman" pitchFamily="18" charset="0"/>
                <a:sym typeface="Times New Roman" pitchFamily="18" charset="0"/>
              </a:rPr>
              <a:t>la obra </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que</a:t>
            </a:r>
            <a:r>
              <a:rPr lang="en-US" sz="950" dirty="0" smtClean="0">
                <a:solidFill>
                  <a:srgbClr val="000000"/>
                </a:solidFill>
                <a:cs typeface="Times New Roman" pitchFamily="18" charset="0"/>
                <a:sym typeface="Times New Roman" pitchFamily="18" charset="0"/>
              </a:rPr>
              <a:t> se </a:t>
            </a:r>
            <a:r>
              <a:rPr lang="en-US" sz="950" dirty="0" err="1" smtClean="0">
                <a:solidFill>
                  <a:srgbClr val="000000"/>
                </a:solidFill>
                <a:cs typeface="Times New Roman" pitchFamily="18" charset="0"/>
                <a:sym typeface="Times New Roman" pitchFamily="18" charset="0"/>
              </a:rPr>
              <a:t>realice</a:t>
            </a:r>
            <a:r>
              <a:rPr lang="en-US" sz="950" dirty="0" smtClean="0">
                <a:solidFill>
                  <a:srgbClr val="000000"/>
                </a:solidFill>
                <a:cs typeface="Times New Roman" pitchFamily="18" charset="0"/>
                <a:sym typeface="Times New Roman" pitchFamily="18" charset="0"/>
              </a:rPr>
              <a:t>. La </a:t>
            </a:r>
            <a:r>
              <a:rPr lang="en-US" sz="950" dirty="0" err="1" smtClean="0">
                <a:solidFill>
                  <a:srgbClr val="000000"/>
                </a:solidFill>
                <a:cs typeface="Times New Roman" pitchFamily="18" charset="0"/>
                <a:sym typeface="Times New Roman" pitchFamily="18" charset="0"/>
              </a:rPr>
              <a:t>documentaci</a:t>
            </a:r>
            <a:r>
              <a:rPr lang="en-US" sz="950" dirty="0" err="1" smtClean="0">
                <a:solidFill>
                  <a:srgbClr val="000000"/>
                </a:solidFill>
                <a:latin typeface="Times New Roman"/>
                <a:cs typeface="Times New Roman" pitchFamily="18" charset="0"/>
                <a:sym typeface="Times New Roman" pitchFamily="18" charset="0"/>
              </a:rPr>
              <a:t>ó</a:t>
            </a:r>
            <a:r>
              <a:rPr lang="en-US" sz="950" dirty="0" err="1" smtClean="0">
                <a:solidFill>
                  <a:srgbClr val="000000"/>
                </a:solidFill>
                <a:cs typeface="Times New Roman" pitchFamily="18" charset="0"/>
                <a:sym typeface="Times New Roman" pitchFamily="18" charset="0"/>
              </a:rPr>
              <a:t>n</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necesaria</a:t>
            </a:r>
            <a:r>
              <a:rPr lang="en-US" sz="950" dirty="0" smtClean="0">
                <a:solidFill>
                  <a:srgbClr val="000000"/>
                </a:solidFill>
                <a:cs typeface="Times New Roman" pitchFamily="18" charset="0"/>
                <a:sym typeface="Times New Roman" pitchFamily="18" charset="0"/>
              </a:rPr>
              <a:t> se </a:t>
            </a:r>
            <a:r>
              <a:rPr lang="en-US" sz="950" dirty="0" err="1" smtClean="0">
                <a:solidFill>
                  <a:srgbClr val="000000"/>
                </a:solidFill>
                <a:cs typeface="Times New Roman" pitchFamily="18" charset="0"/>
                <a:sym typeface="Times New Roman" pitchFamily="18" charset="0"/>
              </a:rPr>
              <a:t>detallar</a:t>
            </a:r>
            <a:r>
              <a:rPr lang="en-US" sz="950" dirty="0" err="1" smtClean="0">
                <a:solidFill>
                  <a:srgbClr val="000000"/>
                </a:solidFill>
                <a:latin typeface="Times New Roman"/>
                <a:cs typeface="Times New Roman" pitchFamily="18" charset="0"/>
                <a:sym typeface="Times New Roman" pitchFamily="18" charset="0"/>
              </a:rPr>
              <a:t>á</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m</a:t>
            </a:r>
            <a:r>
              <a:rPr lang="en-US" sz="950" dirty="0" err="1" smtClean="0">
                <a:solidFill>
                  <a:srgbClr val="000000"/>
                </a:solidFill>
                <a:latin typeface="Times New Roman"/>
                <a:cs typeface="Times New Roman" pitchFamily="18" charset="0"/>
                <a:sym typeface="Times New Roman" pitchFamily="18" charset="0"/>
              </a:rPr>
              <a:t>á</a:t>
            </a:r>
            <a:r>
              <a:rPr lang="en-US" sz="950" dirty="0" err="1" smtClean="0">
                <a:solidFill>
                  <a:srgbClr val="000000"/>
                </a:solidFill>
                <a:cs typeface="Times New Roman" pitchFamily="18" charset="0"/>
                <a:sym typeface="Times New Roman" pitchFamily="18" charset="0"/>
              </a:rPr>
              <a:t>s</a:t>
            </a:r>
            <a:r>
              <a:rPr lang="en-US" sz="950" dirty="0" smtClean="0">
                <a:solidFill>
                  <a:srgbClr val="000000"/>
                </a:solidFill>
                <a:cs typeface="Times New Roman" pitchFamily="18" charset="0"/>
                <a:sym typeface="Times New Roman" pitchFamily="18" charset="0"/>
              </a:rPr>
              <a:t> </a:t>
            </a:r>
            <a:r>
              <a:rPr lang="en-US" sz="950" dirty="0" err="1" smtClean="0">
                <a:solidFill>
                  <a:srgbClr val="000000"/>
                </a:solidFill>
                <a:cs typeface="Times New Roman" pitchFamily="18" charset="0"/>
                <a:sym typeface="Times New Roman" pitchFamily="18" charset="0"/>
              </a:rPr>
              <a:t>adelante</a:t>
            </a:r>
            <a:r>
              <a:rPr lang="en-US" sz="950" dirty="0" smtClean="0">
                <a:solidFill>
                  <a:srgbClr val="000000"/>
                </a:solidFill>
                <a:cs typeface="Times New Roman" pitchFamily="18" charset="0"/>
                <a:sym typeface="Times New Roman" pitchFamily="18" charset="0"/>
              </a:rPr>
              <a:t>.</a:t>
            </a:r>
          </a:p>
        </p:txBody>
      </p:sp>
    </p:spTree>
    <p:extLst>
      <p:ext uri="{BB962C8B-B14F-4D97-AF65-F5344CB8AC3E}">
        <p14:creationId xmlns:p14="http://schemas.microsoft.com/office/powerpoint/2010/main" val="22242878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en labores de renovación, reparación y pintura</a:t>
            </a:r>
          </a:p>
        </p:txBody>
      </p:sp>
      <p:sp>
        <p:nvSpPr>
          <p:cNvPr id="22531" name="Rectangle 7"/>
          <p:cNvSpPr>
            <a:spLocks noGrp="1" noChangeArrowheads="1"/>
          </p:cNvSpPr>
          <p:nvPr>
            <p:ph type="sldNum" sz="quarter" idx="5"/>
          </p:nvPr>
        </p:nvSpPr>
        <p:spPr>
          <a:noFill/>
        </p:spPr>
        <p:txBody>
          <a:bodyPr/>
          <a:lstStyle/>
          <a:p>
            <a:r>
              <a:rPr lang="en-US" smtClean="0"/>
              <a:t>8-</a:t>
            </a:r>
            <a:fld id="{0FDC7565-4C34-4692-A8F4-2AC5B16368CD}" type="slidenum">
              <a:rPr lang="en-US" smtClean="0"/>
              <a:pPr/>
              <a:t>93</a:t>
            </a:fld>
            <a:endParaRPr lang="en-US" smtClean="0"/>
          </a:p>
        </p:txBody>
      </p:sp>
      <p:sp>
        <p:nvSpPr>
          <p:cNvPr id="22532" name="Rectangle 8"/>
          <p:cNvSpPr>
            <a:spLocks noGrp="1" noChangeArrowheads="1"/>
          </p:cNvSpPr>
          <p:nvPr>
            <p:ph type="dt" sz="quarter" idx="1"/>
          </p:nvPr>
        </p:nvSpPr>
        <p:spPr>
          <a:noFill/>
        </p:spPr>
        <p:txBody>
          <a:bodyPr/>
          <a:lstStyle/>
          <a:p>
            <a:r>
              <a:rPr lang="en-US" smtClean="0"/>
              <a:t>Octubre de 2011</a:t>
            </a:r>
          </a:p>
        </p:txBody>
      </p:sp>
      <p:sp>
        <p:nvSpPr>
          <p:cNvPr id="22533" name="Rectangle 2"/>
          <p:cNvSpPr>
            <a:spLocks noGrp="1" noRot="1" noChangeAspect="1" noChangeArrowheads="1" noTextEdit="1"/>
          </p:cNvSpPr>
          <p:nvPr>
            <p:ph type="sldImg"/>
          </p:nvPr>
        </p:nvSpPr>
        <p:spPr>
          <a:xfrm>
            <a:off x="1295400" y="685800"/>
            <a:ext cx="4800600" cy="3600450"/>
          </a:xfrm>
          <a:ln/>
        </p:spPr>
      </p:sp>
      <p:sp>
        <p:nvSpPr>
          <p:cNvPr id="22534" name="Rectangle 3"/>
          <p:cNvSpPr>
            <a:spLocks noGrp="1" noChangeArrowheads="1"/>
          </p:cNvSpPr>
          <p:nvPr>
            <p:ph type="body" idx="1"/>
          </p:nvPr>
        </p:nvSpPr>
        <p:spPr>
          <a:xfrm>
            <a:off x="795338" y="4560888"/>
            <a:ext cx="5883275" cy="4319587"/>
          </a:xfrm>
          <a:noFill/>
          <a:ln/>
        </p:spPr>
        <p:txBody>
          <a:bodyPr/>
          <a:lstStyle/>
          <a:p>
            <a:r>
              <a:rPr lang="en-US" sz="1000" smtClean="0">
                <a:solidFill>
                  <a:srgbClr val="000000"/>
                </a:solidFill>
                <a:cs typeface="Times New Roman" pitchFamily="18" charset="0"/>
                <a:sym typeface="Times New Roman" pitchFamily="18" charset="0"/>
              </a:rPr>
              <a:t>La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para los renovadores no certificados puede proporcionarse en una sesi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que cubra los 7 pasos o la informaci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que se pueda abarcar en una serie de reuniones informativas durante varios d</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cs typeface="Times New Roman" pitchFamily="18" charset="0"/>
                <a:sym typeface="Times New Roman" pitchFamily="18" charset="0"/>
              </a:rPr>
              <a:t>as. Debe detenerse entre 5 y 10 minutos en la informaci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 cada "paso" y luego realizar una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en </a:t>
            </a:r>
            <a:r>
              <a:rPr lang="es-ES_tradnl" sz="1000" smtClean="0">
                <a:solidFill>
                  <a:srgbClr val="000000"/>
                </a:solidFill>
                <a:cs typeface="Times New Roman" pitchFamily="18" charset="0"/>
                <a:sym typeface="Times New Roman" pitchFamily="18" charset="0"/>
              </a:rPr>
              <a:t>la obra</a:t>
            </a:r>
            <a:r>
              <a:rPr lang="en-US" sz="1000" smtClean="0">
                <a:solidFill>
                  <a:srgbClr val="000000"/>
                </a:solidFill>
                <a:cs typeface="Times New Roman" pitchFamily="18" charset="0"/>
                <a:sym typeface="Times New Roman" pitchFamily="18" charset="0"/>
              </a:rPr>
              <a:t> para ense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ar las destrezas que se necesitan para renovar el plomo con seguridad. </a:t>
            </a:r>
          </a:p>
          <a:p>
            <a:endParaRPr lang="en-US" sz="1000" smtClean="0">
              <a:solidFill>
                <a:srgbClr val="000000"/>
              </a:solidFill>
              <a:cs typeface="Times New Roman" pitchFamily="18" charset="0"/>
              <a:sym typeface="Times New Roman" pitchFamily="18" charset="0"/>
            </a:endParaRPr>
          </a:p>
          <a:p>
            <a:r>
              <a:rPr lang="en-US" sz="1000" smtClean="0">
                <a:solidFill>
                  <a:srgbClr val="000000"/>
                </a:solidFill>
                <a:cs typeface="Times New Roman" pitchFamily="18" charset="0"/>
                <a:sym typeface="Times New Roman" pitchFamily="18" charset="0"/>
              </a:rPr>
              <a:t>Si esta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se realiza en una sala de clases, las diapositivas 8-6 a 8-15 se pueden usar para ense</a:t>
            </a:r>
            <a:r>
              <a:rPr lang="en-US" sz="1000" smtClean="0">
                <a:solidFill>
                  <a:srgbClr val="000000"/>
                </a:solidFill>
                <a:latin typeface="Times New Roman" pitchFamily="18" charset="0"/>
                <a:cs typeface="Times New Roman" pitchFamily="18" charset="0"/>
                <a:sym typeface="Times New Roman" pitchFamily="18" charset="0"/>
              </a:rPr>
              <a:t>ñ</a:t>
            </a:r>
            <a:r>
              <a:rPr lang="en-US" sz="1000" smtClean="0">
                <a:solidFill>
                  <a:srgbClr val="000000"/>
                </a:solidFill>
                <a:cs typeface="Times New Roman" pitchFamily="18" charset="0"/>
                <a:sym typeface="Times New Roman" pitchFamily="18" charset="0"/>
              </a:rPr>
              <a:t>ar el material que se encuentra en la gu</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cs typeface="Times New Roman" pitchFamily="18" charset="0"/>
                <a:sym typeface="Times New Roman" pitchFamily="18" charset="0"/>
              </a:rPr>
              <a:t>a </a:t>
            </a:r>
            <a:r>
              <a:rPr lang="en-US" sz="1000" b="1" i="1" smtClean="0">
                <a:solidFill>
                  <a:srgbClr val="000000"/>
                </a:solidFill>
                <a:cs typeface="Times New Roman" pitchFamily="18" charset="0"/>
                <a:sym typeface="Times New Roman" pitchFamily="18" charset="0"/>
              </a:rPr>
              <a:t>Pasos para la renovaci</a:t>
            </a:r>
            <a:r>
              <a:rPr lang="en-US" sz="1000" b="1" i="1" smtClean="0">
                <a:solidFill>
                  <a:srgbClr val="000000"/>
                </a:solidFill>
                <a:latin typeface="Times New Roman" pitchFamily="18" charset="0"/>
                <a:cs typeface="Times New Roman" pitchFamily="18" charset="0"/>
                <a:sym typeface="Times New Roman" pitchFamily="18" charset="0"/>
              </a:rPr>
              <a:t>ó</a:t>
            </a:r>
            <a:r>
              <a:rPr lang="en-US" sz="1000" b="1" i="1" smtClean="0">
                <a:solidFill>
                  <a:srgbClr val="000000"/>
                </a:solidFill>
                <a:cs typeface="Times New Roman" pitchFamily="18" charset="0"/>
                <a:sym typeface="Times New Roman" pitchFamily="18" charset="0"/>
              </a:rPr>
              <a:t>n, reparaci</a:t>
            </a:r>
            <a:r>
              <a:rPr lang="en-US" sz="1000" b="1" i="1" smtClean="0">
                <a:solidFill>
                  <a:srgbClr val="000000"/>
                </a:solidFill>
                <a:latin typeface="Times New Roman" pitchFamily="18" charset="0"/>
                <a:cs typeface="Times New Roman" pitchFamily="18" charset="0"/>
                <a:sym typeface="Times New Roman" pitchFamily="18" charset="0"/>
              </a:rPr>
              <a:t>ó</a:t>
            </a:r>
            <a:r>
              <a:rPr lang="en-US" sz="1000" b="1" i="1" smtClean="0">
                <a:solidFill>
                  <a:srgbClr val="000000"/>
                </a:solidFill>
                <a:cs typeface="Times New Roman" pitchFamily="18" charset="0"/>
                <a:sym typeface="Times New Roman" pitchFamily="18" charset="0"/>
              </a:rPr>
              <a:t>n y pintura SEGURAS CON EL PLOMO</a:t>
            </a:r>
            <a:r>
              <a:rPr lang="en-US" sz="1000" smtClean="0">
                <a:solidFill>
                  <a:srgbClr val="000000"/>
                </a:solidFill>
                <a:cs typeface="Times New Roman" pitchFamily="18" charset="0"/>
                <a:sym typeface="Times New Roman" pitchFamily="18" charset="0"/>
              </a:rPr>
              <a:t>. Se incluye este documento como ap</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ndice 5 en su manual del estudiante. Utilice la gu</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cs typeface="Times New Roman" pitchFamily="18" charset="0"/>
                <a:sym typeface="Times New Roman" pitchFamily="18" charset="0"/>
              </a:rPr>
              <a:t>a </a:t>
            </a:r>
            <a:r>
              <a:rPr lang="en-US" sz="1000" b="1" i="1" smtClean="0">
                <a:solidFill>
                  <a:srgbClr val="000000"/>
                </a:solidFill>
                <a:cs typeface="Times New Roman" pitchFamily="18" charset="0"/>
                <a:sym typeface="Times New Roman" pitchFamily="18" charset="0"/>
              </a:rPr>
              <a:t>Pasos para la renovaci</a:t>
            </a:r>
            <a:r>
              <a:rPr lang="en-US" sz="1000" b="1" i="1" smtClean="0">
                <a:solidFill>
                  <a:srgbClr val="000000"/>
                </a:solidFill>
                <a:latin typeface="Times New Roman" pitchFamily="18" charset="0"/>
                <a:cs typeface="Times New Roman" pitchFamily="18" charset="0"/>
                <a:sym typeface="Times New Roman" pitchFamily="18" charset="0"/>
              </a:rPr>
              <a:t>ó</a:t>
            </a:r>
            <a:r>
              <a:rPr lang="en-US" sz="1000" b="1" i="1" smtClean="0">
                <a:solidFill>
                  <a:srgbClr val="000000"/>
                </a:solidFill>
                <a:cs typeface="Times New Roman" pitchFamily="18" charset="0"/>
                <a:sym typeface="Times New Roman" pitchFamily="18" charset="0"/>
              </a:rPr>
              <a:t>n, reparaci</a:t>
            </a:r>
            <a:r>
              <a:rPr lang="en-US" sz="1000" b="1" i="1" smtClean="0">
                <a:solidFill>
                  <a:srgbClr val="000000"/>
                </a:solidFill>
                <a:latin typeface="Times New Roman" pitchFamily="18" charset="0"/>
                <a:cs typeface="Times New Roman" pitchFamily="18" charset="0"/>
                <a:sym typeface="Times New Roman" pitchFamily="18" charset="0"/>
              </a:rPr>
              <a:t>ó</a:t>
            </a:r>
            <a:r>
              <a:rPr lang="en-US" sz="1000" b="1" i="1" smtClean="0">
                <a:solidFill>
                  <a:srgbClr val="000000"/>
                </a:solidFill>
                <a:cs typeface="Times New Roman" pitchFamily="18" charset="0"/>
                <a:sym typeface="Times New Roman" pitchFamily="18" charset="0"/>
              </a:rPr>
              <a:t>n y pintura SEGURAS CON EL PLOMO </a:t>
            </a:r>
            <a:r>
              <a:rPr lang="en-US" sz="1000" smtClean="0">
                <a:solidFill>
                  <a:srgbClr val="000000"/>
                </a:solidFill>
                <a:cs typeface="Times New Roman" pitchFamily="18" charset="0"/>
                <a:sym typeface="Times New Roman" pitchFamily="18" charset="0"/>
              </a:rPr>
              <a:t>como un folleto educativo para la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 renovadores no certificados. El folleto debe incluir, adem</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s, demostraciones, ejercicios pr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cticos y una lista de verificaci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 las destrezas que se desea reforzar en las "charlas informativas" o en la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en sala de clases. Ya sea durante las "charlas informativas" o durante la instrucci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en sala de clases, solicite a los renovadores no certificados en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que consulten el folleto de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a medida que  imparte la informaci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a:t>
            </a:r>
          </a:p>
        </p:txBody>
      </p:sp>
    </p:spTree>
    <p:extLst>
      <p:ext uri="{BB962C8B-B14F-4D97-AF65-F5344CB8AC3E}">
        <p14:creationId xmlns:p14="http://schemas.microsoft.com/office/powerpoint/2010/main" val="17029398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en labores de renovación, reparación y pintura</a:t>
            </a:r>
          </a:p>
        </p:txBody>
      </p:sp>
      <p:sp>
        <p:nvSpPr>
          <p:cNvPr id="23555" name="Rectangle 7"/>
          <p:cNvSpPr>
            <a:spLocks noGrp="1" noChangeArrowheads="1"/>
          </p:cNvSpPr>
          <p:nvPr>
            <p:ph type="sldNum" sz="quarter" idx="5"/>
          </p:nvPr>
        </p:nvSpPr>
        <p:spPr>
          <a:noFill/>
        </p:spPr>
        <p:txBody>
          <a:bodyPr/>
          <a:lstStyle/>
          <a:p>
            <a:r>
              <a:rPr lang="en-US" smtClean="0"/>
              <a:t>8-</a:t>
            </a:r>
            <a:fld id="{FD4860AF-95A9-4506-9D8C-3D63C268135A}" type="slidenum">
              <a:rPr lang="en-US" smtClean="0"/>
              <a:pPr/>
              <a:t>94</a:t>
            </a:fld>
            <a:endParaRPr lang="en-US" smtClean="0"/>
          </a:p>
        </p:txBody>
      </p:sp>
      <p:sp>
        <p:nvSpPr>
          <p:cNvPr id="23556" name="Rectangle 8"/>
          <p:cNvSpPr>
            <a:spLocks noGrp="1" noChangeArrowheads="1"/>
          </p:cNvSpPr>
          <p:nvPr>
            <p:ph type="dt" sz="quarter" idx="1"/>
          </p:nvPr>
        </p:nvSpPr>
        <p:spPr>
          <a:noFill/>
        </p:spPr>
        <p:txBody>
          <a:bodyPr/>
          <a:lstStyle/>
          <a:p>
            <a:r>
              <a:rPr lang="en-US" smtClean="0"/>
              <a:t>Octubre de 2011</a:t>
            </a:r>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xfrm>
            <a:off x="838200" y="4495800"/>
            <a:ext cx="5867400" cy="4243388"/>
          </a:xfrm>
          <a:noFill/>
          <a:ln/>
        </p:spPr>
        <p:txBody>
          <a:bodyPr/>
          <a:lstStyle/>
          <a:p>
            <a:pPr>
              <a:tabLst>
                <a:tab pos="342900" algn="l"/>
              </a:tabLst>
            </a:pPr>
            <a:r>
              <a:rPr lang="en-US" sz="1000" b="1" u="sng" smtClean="0">
                <a:solidFill>
                  <a:srgbClr val="000000"/>
                </a:solidFill>
                <a:cs typeface="Times New Roman" pitchFamily="18" charset="0"/>
                <a:sym typeface="Times New Roman" pitchFamily="18" charset="0"/>
              </a:rPr>
              <a:t>Antes de </a:t>
            </a:r>
            <a:r>
              <a:rPr lang="es-ES_tradnl" sz="1000" b="1" u="sng" smtClean="0">
                <a:solidFill>
                  <a:srgbClr val="000000"/>
                </a:solidFill>
                <a:cs typeface="Times New Roman" pitchFamily="18" charset="0"/>
                <a:sym typeface="Times New Roman" pitchFamily="18" charset="0"/>
              </a:rPr>
              <a:t>la </a:t>
            </a:r>
            <a:r>
              <a:rPr lang="en-US" sz="1000" b="1" u="sng" smtClean="0">
                <a:solidFill>
                  <a:srgbClr val="000000"/>
                </a:solidFill>
                <a:cs typeface="Times New Roman" pitchFamily="18" charset="0"/>
                <a:sym typeface="Times New Roman" pitchFamily="18" charset="0"/>
              </a:rPr>
              <a:t>capacita</a:t>
            </a:r>
            <a:r>
              <a:rPr lang="es-ES_tradnl" sz="1000" b="1" u="sng" smtClean="0">
                <a:solidFill>
                  <a:srgbClr val="000000"/>
                </a:solidFill>
                <a:cs typeface="Times New Roman" pitchFamily="18" charset="0"/>
                <a:sym typeface="Times New Roman" pitchFamily="18" charset="0"/>
              </a:rPr>
              <a:t>ci</a:t>
            </a:r>
            <a:r>
              <a:rPr lang="es-ES_tradnl" sz="1000" b="1" u="sng" smtClean="0">
                <a:solidFill>
                  <a:srgbClr val="000000"/>
                </a:solidFill>
                <a:latin typeface="Times New Roman" pitchFamily="18" charset="0"/>
                <a:cs typeface="Times New Roman" pitchFamily="18" charset="0"/>
                <a:sym typeface="Times New Roman" pitchFamily="18" charset="0"/>
              </a:rPr>
              <a:t>ó</a:t>
            </a:r>
            <a:r>
              <a:rPr lang="es-ES_tradnl" sz="1000" b="1" u="sng" smtClean="0">
                <a:solidFill>
                  <a:srgbClr val="000000"/>
                </a:solidFill>
                <a:cs typeface="Times New Roman" pitchFamily="18" charset="0"/>
                <a:sym typeface="Times New Roman" pitchFamily="18" charset="0"/>
              </a:rPr>
              <a:t>n</a:t>
            </a:r>
            <a:r>
              <a:rPr lang="en-US" sz="1000" b="1" u="sng" smtClean="0">
                <a:solidFill>
                  <a:srgbClr val="000000"/>
                </a:solidFill>
                <a:cs typeface="Times New Roman" pitchFamily="18" charset="0"/>
                <a:sym typeface="Times New Roman" pitchFamily="18" charset="0"/>
              </a:rPr>
              <a:t>:</a:t>
            </a:r>
            <a:r>
              <a:rPr lang="en-US" sz="1000" smtClean="0">
                <a:solidFill>
                  <a:srgbClr val="000000"/>
                </a:solidFill>
                <a:cs typeface="Times New Roman" pitchFamily="18" charset="0"/>
                <a:sym typeface="Times New Roman" pitchFamily="18" charset="0"/>
              </a:rPr>
              <a:t> Imprima copias de </a:t>
            </a:r>
            <a:r>
              <a:rPr lang="en-US" sz="1000" b="1" i="1" smtClean="0">
                <a:solidFill>
                  <a:srgbClr val="000000"/>
                </a:solidFill>
                <a:cs typeface="Times New Roman" pitchFamily="18" charset="0"/>
                <a:sym typeface="Times New Roman" pitchFamily="18" charset="0"/>
              </a:rPr>
              <a:t>Pasos para la renovaci</a:t>
            </a:r>
            <a:r>
              <a:rPr lang="en-US" sz="1000" b="1" i="1" smtClean="0">
                <a:solidFill>
                  <a:srgbClr val="000000"/>
                </a:solidFill>
                <a:latin typeface="Times New Roman" pitchFamily="18" charset="0"/>
                <a:cs typeface="Times New Roman" pitchFamily="18" charset="0"/>
                <a:sym typeface="Times New Roman" pitchFamily="18" charset="0"/>
              </a:rPr>
              <a:t>ó</a:t>
            </a:r>
            <a:r>
              <a:rPr lang="en-US" sz="1000" b="1" i="1" smtClean="0">
                <a:solidFill>
                  <a:srgbClr val="000000"/>
                </a:solidFill>
                <a:cs typeface="Times New Roman" pitchFamily="18" charset="0"/>
                <a:sym typeface="Times New Roman" pitchFamily="18" charset="0"/>
              </a:rPr>
              <a:t>n, reparaci</a:t>
            </a:r>
            <a:r>
              <a:rPr lang="en-US" sz="1000" b="1" i="1" smtClean="0">
                <a:solidFill>
                  <a:srgbClr val="000000"/>
                </a:solidFill>
                <a:latin typeface="Times New Roman" pitchFamily="18" charset="0"/>
                <a:cs typeface="Times New Roman" pitchFamily="18" charset="0"/>
                <a:sym typeface="Times New Roman" pitchFamily="18" charset="0"/>
              </a:rPr>
              <a:t>ó</a:t>
            </a:r>
            <a:r>
              <a:rPr lang="en-US" sz="1000" b="1" i="1" smtClean="0">
                <a:solidFill>
                  <a:srgbClr val="000000"/>
                </a:solidFill>
                <a:cs typeface="Times New Roman" pitchFamily="18" charset="0"/>
                <a:sym typeface="Times New Roman" pitchFamily="18" charset="0"/>
              </a:rPr>
              <a:t>n y pintura SEGURAS CON EL PLOMO</a:t>
            </a:r>
            <a:r>
              <a:rPr lang="en-US" sz="1000" b="1" smtClean="0">
                <a:solidFill>
                  <a:srgbClr val="000000"/>
                </a:solidFill>
                <a:cs typeface="Times New Roman" pitchFamily="18" charset="0"/>
                <a:sym typeface="Times New Roman" pitchFamily="18" charset="0"/>
              </a:rPr>
              <a:t> </a:t>
            </a:r>
            <a:r>
              <a:rPr lang="en-US" sz="1000" smtClean="0">
                <a:solidFill>
                  <a:srgbClr val="000000"/>
                </a:solidFill>
                <a:cs typeface="Times New Roman" pitchFamily="18" charset="0"/>
                <a:sym typeface="Times New Roman" pitchFamily="18" charset="0"/>
              </a:rPr>
              <a:t>y entregue una copia a cada renovador no certificado que vaya a</a:t>
            </a:r>
            <a:r>
              <a:rPr lang="es-ES_tradnl" sz="1000" smtClean="0">
                <a:solidFill>
                  <a:srgbClr val="000000"/>
                </a:solidFill>
                <a:cs typeface="Times New Roman" pitchFamily="18" charset="0"/>
                <a:sym typeface="Times New Roman" pitchFamily="18" charset="0"/>
              </a:rPr>
              <a:t> ser capacitado</a:t>
            </a:r>
            <a:r>
              <a:rPr lang="en-US" sz="1000" b="1" smtClean="0">
                <a:solidFill>
                  <a:srgbClr val="000000"/>
                </a:solidFill>
                <a:cs typeface="Times New Roman" pitchFamily="18" charset="0"/>
                <a:sym typeface="Times New Roman" pitchFamily="18" charset="0"/>
              </a:rPr>
              <a:t>.</a:t>
            </a:r>
            <a:r>
              <a:rPr lang="en-US" sz="1000" smtClean="0">
                <a:solidFill>
                  <a:srgbClr val="000000"/>
                </a:solidFill>
                <a:cs typeface="Times New Roman" pitchFamily="18" charset="0"/>
                <a:sym typeface="Times New Roman" pitchFamily="18" charset="0"/>
              </a:rPr>
              <a:t>  </a:t>
            </a:r>
          </a:p>
          <a:p>
            <a:pPr>
              <a:tabLst>
                <a:tab pos="342900" algn="l"/>
              </a:tabLst>
            </a:pPr>
            <a:endParaRPr lang="en-US" sz="1000" smtClean="0">
              <a:solidFill>
                <a:srgbClr val="000000"/>
              </a:solidFill>
              <a:cs typeface="Times New Roman" pitchFamily="18" charset="0"/>
              <a:sym typeface="Times New Roman" pitchFamily="18" charset="0"/>
            </a:endParaRPr>
          </a:p>
        </p:txBody>
      </p:sp>
    </p:spTree>
    <p:extLst>
      <p:ext uri="{BB962C8B-B14F-4D97-AF65-F5344CB8AC3E}">
        <p14:creationId xmlns:p14="http://schemas.microsoft.com/office/powerpoint/2010/main" val="348585008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en labores de renovación, reparación y pintura</a:t>
            </a:r>
          </a:p>
        </p:txBody>
      </p:sp>
      <p:sp>
        <p:nvSpPr>
          <p:cNvPr id="24579" name="Rectangle 7"/>
          <p:cNvSpPr>
            <a:spLocks noGrp="1" noChangeArrowheads="1"/>
          </p:cNvSpPr>
          <p:nvPr>
            <p:ph type="sldNum" sz="quarter" idx="5"/>
          </p:nvPr>
        </p:nvSpPr>
        <p:spPr>
          <a:noFill/>
        </p:spPr>
        <p:txBody>
          <a:bodyPr/>
          <a:lstStyle/>
          <a:p>
            <a:r>
              <a:rPr lang="en-US" smtClean="0"/>
              <a:t>8-</a:t>
            </a:r>
            <a:fld id="{67637584-ED59-4D15-B082-ABFBFCD651DA}" type="slidenum">
              <a:rPr lang="en-US" smtClean="0"/>
              <a:pPr/>
              <a:t>95</a:t>
            </a:fld>
            <a:endParaRPr lang="en-US" smtClean="0"/>
          </a:p>
        </p:txBody>
      </p:sp>
      <p:sp>
        <p:nvSpPr>
          <p:cNvPr id="24580" name="Rectangle 8"/>
          <p:cNvSpPr>
            <a:spLocks noGrp="1" noChangeArrowheads="1"/>
          </p:cNvSpPr>
          <p:nvPr>
            <p:ph type="dt" sz="quarter" idx="1"/>
          </p:nvPr>
        </p:nvSpPr>
        <p:spPr>
          <a:noFill/>
        </p:spPr>
        <p:txBody>
          <a:bodyPr/>
          <a:lstStyle/>
          <a:p>
            <a:r>
              <a:rPr lang="en-US" smtClean="0"/>
              <a:t>Octubre de 2011</a:t>
            </a:r>
          </a:p>
        </p:txBody>
      </p:sp>
      <p:sp>
        <p:nvSpPr>
          <p:cNvPr id="24581" name="Rectangle 2"/>
          <p:cNvSpPr>
            <a:spLocks noGrp="1" noRot="1" noChangeAspect="1" noChangeArrowheads="1" noTextEdit="1"/>
          </p:cNvSpPr>
          <p:nvPr>
            <p:ph type="sldImg"/>
          </p:nvPr>
        </p:nvSpPr>
        <p:spPr>
          <a:xfrm>
            <a:off x="1295400" y="685800"/>
            <a:ext cx="4800600" cy="3600450"/>
          </a:xfrm>
          <a:ln/>
        </p:spPr>
      </p:sp>
      <p:sp>
        <p:nvSpPr>
          <p:cNvPr id="24582" name="Rectangle 3"/>
          <p:cNvSpPr>
            <a:spLocks noGrp="1" noChangeArrowheads="1"/>
          </p:cNvSpPr>
          <p:nvPr>
            <p:ph type="body" idx="1"/>
          </p:nvPr>
        </p:nvSpPr>
        <p:spPr>
          <a:xfrm>
            <a:off x="914400" y="4343400"/>
            <a:ext cx="5715000" cy="4319588"/>
          </a:xfrm>
          <a:noFill/>
          <a:ln/>
        </p:spPr>
        <p:txBody>
          <a:bodyPr/>
          <a:lstStyle/>
          <a:p>
            <a:pPr>
              <a:spcBef>
                <a:spcPct val="10000"/>
              </a:spcBef>
              <a:tabLst>
                <a:tab pos="342900" algn="l"/>
              </a:tabLst>
            </a:pPr>
            <a:r>
              <a:rPr lang="en-US" sz="1000" b="1" u="sng" smtClean="0">
                <a:solidFill>
                  <a:srgbClr val="000000"/>
                </a:solidFill>
                <a:cs typeface="Times New Roman" pitchFamily="18" charset="0"/>
                <a:sym typeface="Times New Roman" pitchFamily="18" charset="0"/>
              </a:rPr>
              <a:t>Durante la capacitaci</a:t>
            </a:r>
            <a:r>
              <a:rPr lang="en-US" sz="1000" b="1" u="sng" smtClean="0">
                <a:solidFill>
                  <a:srgbClr val="000000"/>
                </a:solidFill>
                <a:latin typeface="Times New Roman" pitchFamily="18" charset="0"/>
                <a:cs typeface="Times New Roman" pitchFamily="18" charset="0"/>
                <a:sym typeface="Times New Roman" pitchFamily="18" charset="0"/>
              </a:rPr>
              <a:t>ó</a:t>
            </a:r>
            <a:r>
              <a:rPr lang="en-US" sz="1000" b="1" u="sng" smtClean="0">
                <a:solidFill>
                  <a:srgbClr val="000000"/>
                </a:solidFill>
                <a:cs typeface="Times New Roman" pitchFamily="18" charset="0"/>
                <a:sym typeface="Times New Roman" pitchFamily="18" charset="0"/>
              </a:rPr>
              <a:t>n:</a:t>
            </a:r>
          </a:p>
          <a:p>
            <a:pPr>
              <a:spcBef>
                <a:spcPct val="10000"/>
              </a:spcBef>
              <a:tabLst>
                <a:tab pos="342900" algn="l"/>
              </a:tabLst>
            </a:pPr>
            <a:r>
              <a:rPr lang="en-US" sz="1000" smtClean="0">
                <a:solidFill>
                  <a:srgbClr val="000000"/>
                </a:solidFill>
                <a:cs typeface="Times New Roman" pitchFamily="18" charset="0"/>
                <a:sym typeface="Times New Roman" pitchFamily="18" charset="0"/>
              </a:rPr>
              <a:t>Revise la informaci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de esta diapositiva con los alumnos renovadores no certificados mientras  leen las p</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ginas 4 y 5 de la gu</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cs typeface="Times New Roman" pitchFamily="18" charset="0"/>
                <a:sym typeface="Times New Roman" pitchFamily="18" charset="0"/>
              </a:rPr>
              <a:t>a </a:t>
            </a:r>
            <a:r>
              <a:rPr lang="en-US" sz="1000" b="1" i="1" smtClean="0">
                <a:solidFill>
                  <a:srgbClr val="000000"/>
                </a:solidFill>
                <a:cs typeface="Times New Roman" pitchFamily="18" charset="0"/>
                <a:sym typeface="Times New Roman" pitchFamily="18" charset="0"/>
              </a:rPr>
              <a:t>Pasos para la renovaci</a:t>
            </a:r>
            <a:r>
              <a:rPr lang="en-US" sz="1000" b="1" i="1" smtClean="0">
                <a:solidFill>
                  <a:srgbClr val="000000"/>
                </a:solidFill>
                <a:latin typeface="Times New Roman" pitchFamily="18" charset="0"/>
                <a:cs typeface="Times New Roman" pitchFamily="18" charset="0"/>
                <a:sym typeface="Times New Roman" pitchFamily="18" charset="0"/>
              </a:rPr>
              <a:t>ó</a:t>
            </a:r>
            <a:r>
              <a:rPr lang="en-US" sz="1000" b="1" i="1" smtClean="0">
                <a:solidFill>
                  <a:srgbClr val="000000"/>
                </a:solidFill>
                <a:cs typeface="Times New Roman" pitchFamily="18" charset="0"/>
                <a:sym typeface="Times New Roman" pitchFamily="18" charset="0"/>
              </a:rPr>
              <a:t>n, reparaci</a:t>
            </a:r>
            <a:r>
              <a:rPr lang="en-US" sz="1000" b="1" i="1" smtClean="0">
                <a:solidFill>
                  <a:srgbClr val="000000"/>
                </a:solidFill>
                <a:latin typeface="Times New Roman" pitchFamily="18" charset="0"/>
                <a:cs typeface="Times New Roman" pitchFamily="18" charset="0"/>
                <a:sym typeface="Times New Roman" pitchFamily="18" charset="0"/>
              </a:rPr>
              <a:t>ó</a:t>
            </a:r>
            <a:r>
              <a:rPr lang="en-US" sz="1000" b="1" i="1" smtClean="0">
                <a:solidFill>
                  <a:srgbClr val="000000"/>
                </a:solidFill>
                <a:cs typeface="Times New Roman" pitchFamily="18" charset="0"/>
                <a:sym typeface="Times New Roman" pitchFamily="18" charset="0"/>
              </a:rPr>
              <a:t>n y pintura SEGURAS CON EL PLOMO</a:t>
            </a:r>
            <a:r>
              <a:rPr lang="en-US" sz="1000" b="1" smtClean="0">
                <a:solidFill>
                  <a:srgbClr val="000000"/>
                </a:solidFill>
                <a:cs typeface="Times New Roman" pitchFamily="18" charset="0"/>
                <a:sym typeface="Times New Roman" pitchFamily="18" charset="0"/>
              </a:rPr>
              <a:t>. </a:t>
            </a:r>
          </a:p>
          <a:p>
            <a:pPr>
              <a:spcBef>
                <a:spcPct val="10000"/>
              </a:spcBef>
              <a:tabLst>
                <a:tab pos="342900" algn="l"/>
              </a:tabLst>
            </a:pPr>
            <a:endParaRPr lang="en-US" sz="1000" b="1" smtClean="0">
              <a:solidFill>
                <a:srgbClr val="000000"/>
              </a:solidFill>
              <a:cs typeface="Times New Roman" pitchFamily="18" charset="0"/>
              <a:sym typeface="Times New Roman" pitchFamily="18" charset="0"/>
            </a:endParaRPr>
          </a:p>
          <a:p>
            <a:pPr>
              <a:spcBef>
                <a:spcPct val="10000"/>
              </a:spcBef>
              <a:tabLst>
                <a:tab pos="342900" algn="l"/>
              </a:tabLst>
            </a:pPr>
            <a:r>
              <a:rPr lang="en-US" sz="1000" b="1" u="sng" smtClean="0">
                <a:solidFill>
                  <a:srgbClr val="000000"/>
                </a:solidFill>
                <a:cs typeface="Times New Roman" pitchFamily="18" charset="0"/>
                <a:sym typeface="Times New Roman" pitchFamily="18" charset="0"/>
              </a:rPr>
              <a:t>Notas para el instructor en </a:t>
            </a:r>
            <a:r>
              <a:rPr lang="es-ES_tradnl" sz="1000" b="1" u="sng" smtClean="0">
                <a:solidFill>
                  <a:srgbClr val="000000"/>
                </a:solidFill>
                <a:cs typeface="Times New Roman" pitchFamily="18" charset="0"/>
                <a:sym typeface="Times New Roman" pitchFamily="18" charset="0"/>
              </a:rPr>
              <a:t>la obra</a:t>
            </a:r>
            <a:r>
              <a:rPr lang="en-US" sz="1000" b="1" smtClean="0">
                <a:solidFill>
                  <a:srgbClr val="000000"/>
                </a:solidFill>
                <a:cs typeface="Times New Roman" pitchFamily="18" charset="0"/>
                <a:sym typeface="Times New Roman" pitchFamily="18" charset="0"/>
              </a:rPr>
              <a:t>:</a:t>
            </a:r>
            <a:r>
              <a:rPr lang="en-US" sz="1000" smtClean="0">
                <a:solidFill>
                  <a:srgbClr val="000000"/>
                </a:solidFill>
                <a:cs typeface="Times New Roman" pitchFamily="18" charset="0"/>
                <a:sym typeface="Times New Roman" pitchFamily="18" charset="0"/>
              </a:rPr>
              <a:t> Esta informaci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se incluye en la capacitaci</a:t>
            </a:r>
            <a:r>
              <a:rPr lang="en-US" sz="1000" smtClean="0">
                <a:solidFill>
                  <a:srgbClr val="000000"/>
                </a:solidFill>
                <a:latin typeface="Times New Roman" pitchFamily="18" charset="0"/>
                <a:cs typeface="Times New Roman" pitchFamily="18" charset="0"/>
                <a:sym typeface="Times New Roman" pitchFamily="18" charset="0"/>
              </a:rPr>
              <a:t>ó</a:t>
            </a:r>
            <a:r>
              <a:rPr lang="en-US" sz="1000" smtClean="0">
                <a:solidFill>
                  <a:srgbClr val="000000"/>
                </a:solidFill>
                <a:cs typeface="Times New Roman" pitchFamily="18" charset="0"/>
                <a:sym typeface="Times New Roman" pitchFamily="18" charset="0"/>
              </a:rPr>
              <a:t>n en </a:t>
            </a:r>
            <a:r>
              <a:rPr lang="es-ES_tradnl" sz="1000" smtClean="0">
                <a:solidFill>
                  <a:srgbClr val="000000"/>
                </a:solidFill>
                <a:cs typeface="Times New Roman" pitchFamily="18" charset="0"/>
                <a:sym typeface="Times New Roman" pitchFamily="18" charset="0"/>
              </a:rPr>
              <a:t>la obra</a:t>
            </a:r>
            <a:r>
              <a:rPr lang="en-US" sz="1000" smtClean="0">
                <a:solidFill>
                  <a:srgbClr val="000000"/>
                </a:solidFill>
                <a:cs typeface="Times New Roman" pitchFamily="18" charset="0"/>
                <a:sym typeface="Times New Roman" pitchFamily="18" charset="0"/>
              </a:rPr>
              <a:t>, de modo que los renovadores no certificados entiendan por qu</a:t>
            </a:r>
            <a:r>
              <a:rPr lang="en-US" sz="1000" smtClean="0">
                <a:solidFill>
                  <a:srgbClr val="000000"/>
                </a:solidFill>
                <a:latin typeface="Times New Roman" pitchFamily="18" charset="0"/>
                <a:cs typeface="Times New Roman" pitchFamily="18" charset="0"/>
                <a:sym typeface="Times New Roman" pitchFamily="18" charset="0"/>
              </a:rPr>
              <a:t>é</a:t>
            </a:r>
            <a:r>
              <a:rPr lang="en-US" sz="1000" smtClean="0">
                <a:solidFill>
                  <a:srgbClr val="000000"/>
                </a:solidFill>
                <a:cs typeface="Times New Roman" pitchFamily="18" charset="0"/>
                <a:sym typeface="Times New Roman" pitchFamily="18" charset="0"/>
              </a:rPr>
              <a:t> deben utilizar pr</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cticas de trabajo seguras con el plomo. No es necesario que los renovadores no certificados determinen la presencia de pintura a base de plomo, pero deben entender que en caso de que se compruebe su presencia, generar polvo puede causar graves problemas si no se controla apropiadamente y con seguridad.</a:t>
            </a:r>
          </a:p>
          <a:p>
            <a:pPr>
              <a:spcBef>
                <a:spcPct val="10000"/>
              </a:spcBef>
              <a:tabLst>
                <a:tab pos="342900" algn="l"/>
              </a:tabLst>
            </a:pPr>
            <a:endParaRPr lang="en-US" sz="1000" smtClean="0">
              <a:solidFill>
                <a:srgbClr val="000000"/>
              </a:solidFill>
              <a:cs typeface="Times New Roman" pitchFamily="18" charset="0"/>
              <a:sym typeface="Times New Roman" pitchFamily="18" charset="0"/>
            </a:endParaRPr>
          </a:p>
          <a:p>
            <a:pPr>
              <a:spcBef>
                <a:spcPct val="10000"/>
              </a:spcBef>
              <a:tabLst>
                <a:tab pos="342900" algn="l"/>
              </a:tabLst>
            </a:pPr>
            <a:r>
              <a:rPr lang="en-US" sz="1000" b="1" u="sng" smtClean="0">
                <a:solidFill>
                  <a:srgbClr val="000000"/>
                </a:solidFill>
                <a:cs typeface="Times New Roman" pitchFamily="18" charset="0"/>
                <a:sym typeface="Times New Roman" pitchFamily="18" charset="0"/>
              </a:rPr>
              <a:t>M</a:t>
            </a:r>
            <a:r>
              <a:rPr lang="en-US" sz="1000" b="1" u="sng" smtClean="0">
                <a:solidFill>
                  <a:srgbClr val="000000"/>
                </a:solidFill>
                <a:latin typeface="Times New Roman" pitchFamily="18" charset="0"/>
                <a:cs typeface="Times New Roman" pitchFamily="18" charset="0"/>
                <a:sym typeface="Times New Roman" pitchFamily="18" charset="0"/>
              </a:rPr>
              <a:t>á</a:t>
            </a:r>
            <a:r>
              <a:rPr lang="en-US" sz="1000" b="1" u="sng" smtClean="0">
                <a:solidFill>
                  <a:srgbClr val="000000"/>
                </a:solidFill>
                <a:cs typeface="Times New Roman" pitchFamily="18" charset="0"/>
                <a:sym typeface="Times New Roman" pitchFamily="18" charset="0"/>
              </a:rPr>
              <a:t>s informaci</a:t>
            </a:r>
            <a:r>
              <a:rPr lang="en-US" sz="1000" b="1" u="sng" smtClean="0">
                <a:solidFill>
                  <a:srgbClr val="000000"/>
                </a:solidFill>
                <a:latin typeface="Times New Roman" pitchFamily="18" charset="0"/>
                <a:cs typeface="Times New Roman" pitchFamily="18" charset="0"/>
                <a:sym typeface="Times New Roman" pitchFamily="18" charset="0"/>
              </a:rPr>
              <a:t>ó</a:t>
            </a:r>
            <a:r>
              <a:rPr lang="en-US" sz="1000" b="1" u="sng" smtClean="0">
                <a:solidFill>
                  <a:srgbClr val="000000"/>
                </a:solidFill>
                <a:cs typeface="Times New Roman" pitchFamily="18" charset="0"/>
                <a:sym typeface="Times New Roman" pitchFamily="18" charset="0"/>
              </a:rPr>
              <a:t>n:</a:t>
            </a:r>
          </a:p>
          <a:p>
            <a:pPr marL="342900" lvl="1" indent="-228600">
              <a:spcBef>
                <a:spcPct val="10000"/>
              </a:spcBef>
              <a:tabLst>
                <a:tab pos="342900" algn="l"/>
              </a:tabLst>
            </a:pPr>
            <a:r>
              <a:rPr lang="en-US" sz="1000" smtClean="0">
                <a:solidFill>
                  <a:srgbClr val="000000"/>
                </a:solidFill>
                <a:cs typeface="Times New Roman" pitchFamily="18" charset="0"/>
                <a:sym typeface="Times New Roman" pitchFamily="18" charset="0"/>
              </a:rPr>
              <a:t>Revise las p</a:t>
            </a:r>
            <a:r>
              <a:rPr lang="en-US" sz="1000" smtClean="0">
                <a:solidFill>
                  <a:srgbClr val="000000"/>
                </a:solidFill>
                <a:latin typeface="Times New Roman" pitchFamily="18" charset="0"/>
                <a:cs typeface="Times New Roman" pitchFamily="18" charset="0"/>
                <a:sym typeface="Times New Roman" pitchFamily="18" charset="0"/>
              </a:rPr>
              <a:t>á</a:t>
            </a:r>
            <a:r>
              <a:rPr lang="en-US" sz="1000" smtClean="0">
                <a:solidFill>
                  <a:srgbClr val="000000"/>
                </a:solidFill>
                <a:cs typeface="Times New Roman" pitchFamily="18" charset="0"/>
                <a:sym typeface="Times New Roman" pitchFamily="18" charset="0"/>
              </a:rPr>
              <a:t>ginas 4 y 5 de la gu</a:t>
            </a:r>
            <a:r>
              <a:rPr lang="en-US" sz="1000" smtClean="0">
                <a:solidFill>
                  <a:srgbClr val="000000"/>
                </a:solidFill>
                <a:latin typeface="Times New Roman" pitchFamily="18" charset="0"/>
                <a:cs typeface="Times New Roman" pitchFamily="18" charset="0"/>
                <a:sym typeface="Times New Roman" pitchFamily="18" charset="0"/>
              </a:rPr>
              <a:t>í</a:t>
            </a:r>
            <a:r>
              <a:rPr lang="en-US" sz="1000" smtClean="0">
                <a:solidFill>
                  <a:srgbClr val="000000"/>
                </a:solidFill>
                <a:cs typeface="Times New Roman" pitchFamily="18" charset="0"/>
                <a:sym typeface="Times New Roman" pitchFamily="18" charset="0"/>
              </a:rPr>
              <a:t>a </a:t>
            </a:r>
            <a:r>
              <a:rPr lang="en-US" sz="1000" b="1" i="1" smtClean="0">
                <a:solidFill>
                  <a:srgbClr val="000000"/>
                </a:solidFill>
                <a:cs typeface="Times New Roman" pitchFamily="18" charset="0"/>
                <a:sym typeface="Times New Roman" pitchFamily="18" charset="0"/>
              </a:rPr>
              <a:t>Pasos para la renovaci</a:t>
            </a:r>
            <a:r>
              <a:rPr lang="en-US" sz="1000" b="1" i="1" smtClean="0">
                <a:solidFill>
                  <a:srgbClr val="000000"/>
                </a:solidFill>
                <a:latin typeface="Times New Roman" pitchFamily="18" charset="0"/>
                <a:cs typeface="Times New Roman" pitchFamily="18" charset="0"/>
                <a:sym typeface="Times New Roman" pitchFamily="18" charset="0"/>
              </a:rPr>
              <a:t>ó</a:t>
            </a:r>
            <a:r>
              <a:rPr lang="en-US" sz="1000" b="1" i="1" smtClean="0">
                <a:solidFill>
                  <a:srgbClr val="000000"/>
                </a:solidFill>
                <a:cs typeface="Times New Roman" pitchFamily="18" charset="0"/>
                <a:sym typeface="Times New Roman" pitchFamily="18" charset="0"/>
              </a:rPr>
              <a:t>n, reparaci</a:t>
            </a:r>
            <a:r>
              <a:rPr lang="en-US" sz="1000" b="1" i="1" smtClean="0">
                <a:solidFill>
                  <a:srgbClr val="000000"/>
                </a:solidFill>
                <a:latin typeface="Times New Roman" pitchFamily="18" charset="0"/>
                <a:cs typeface="Times New Roman" pitchFamily="18" charset="0"/>
                <a:sym typeface="Times New Roman" pitchFamily="18" charset="0"/>
              </a:rPr>
              <a:t>ó</a:t>
            </a:r>
            <a:r>
              <a:rPr lang="en-US" sz="1000" b="1" i="1" smtClean="0">
                <a:solidFill>
                  <a:srgbClr val="000000"/>
                </a:solidFill>
                <a:cs typeface="Times New Roman" pitchFamily="18" charset="0"/>
                <a:sym typeface="Times New Roman" pitchFamily="18" charset="0"/>
              </a:rPr>
              <a:t>n y pintura SEGURAS CON EL PLOMO</a:t>
            </a:r>
            <a:r>
              <a:rPr lang="en-US" sz="1000" smtClean="0">
                <a:solidFill>
                  <a:srgbClr val="000000"/>
                </a:solidFill>
                <a:cs typeface="Times New Roman" pitchFamily="18" charset="0"/>
                <a:sym typeface="Times New Roman" pitchFamily="18" charset="0"/>
              </a:rPr>
              <a:t>. </a:t>
            </a:r>
          </a:p>
          <a:p>
            <a:pPr>
              <a:lnSpc>
                <a:spcPct val="80000"/>
              </a:lnSpc>
              <a:tabLst>
                <a:tab pos="342900" algn="l"/>
              </a:tabLst>
            </a:pPr>
            <a:endParaRPr lang="en-US" sz="1000" smtClean="0">
              <a:solidFill>
                <a:srgbClr val="000000"/>
              </a:solidFill>
              <a:cs typeface="Times New Roman" pitchFamily="18" charset="0"/>
              <a:sym typeface="Times New Roman" pitchFamily="18" charset="0"/>
            </a:endParaRPr>
          </a:p>
        </p:txBody>
      </p:sp>
    </p:spTree>
    <p:extLst>
      <p:ext uri="{BB962C8B-B14F-4D97-AF65-F5344CB8AC3E}">
        <p14:creationId xmlns:p14="http://schemas.microsoft.com/office/powerpoint/2010/main" val="401907343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en labores de renovación, reparación y pintura</a:t>
            </a:r>
          </a:p>
        </p:txBody>
      </p:sp>
      <p:sp>
        <p:nvSpPr>
          <p:cNvPr id="25603" name="Rectangle 7"/>
          <p:cNvSpPr>
            <a:spLocks noGrp="1" noChangeArrowheads="1"/>
          </p:cNvSpPr>
          <p:nvPr>
            <p:ph type="sldNum" sz="quarter" idx="5"/>
          </p:nvPr>
        </p:nvSpPr>
        <p:spPr>
          <a:noFill/>
        </p:spPr>
        <p:txBody>
          <a:bodyPr/>
          <a:lstStyle/>
          <a:p>
            <a:r>
              <a:rPr lang="en-US" smtClean="0"/>
              <a:t>8-</a:t>
            </a:r>
            <a:fld id="{B8052499-A763-43C6-A058-98392BCA969B}" type="slidenum">
              <a:rPr lang="en-US" smtClean="0"/>
              <a:pPr/>
              <a:t>96</a:t>
            </a:fld>
            <a:endParaRPr lang="en-US" smtClean="0"/>
          </a:p>
        </p:txBody>
      </p:sp>
      <p:sp>
        <p:nvSpPr>
          <p:cNvPr id="25604" name="Rectangle 8"/>
          <p:cNvSpPr>
            <a:spLocks noGrp="1" noChangeArrowheads="1"/>
          </p:cNvSpPr>
          <p:nvPr>
            <p:ph type="dt" sz="quarter" idx="1"/>
          </p:nvPr>
        </p:nvSpPr>
        <p:spPr>
          <a:noFill/>
        </p:spPr>
        <p:txBody>
          <a:bodyPr/>
          <a:lstStyle/>
          <a:p>
            <a:r>
              <a:rPr lang="en-US" smtClean="0"/>
              <a:t>Octubre de 2011</a:t>
            </a:r>
          </a:p>
        </p:txBody>
      </p:sp>
      <p:sp>
        <p:nvSpPr>
          <p:cNvPr id="25605" name="Rectangle 2"/>
          <p:cNvSpPr>
            <a:spLocks noGrp="1" noRot="1" noChangeAspect="1" noChangeArrowheads="1" noTextEdit="1"/>
          </p:cNvSpPr>
          <p:nvPr>
            <p:ph type="sldImg"/>
          </p:nvPr>
        </p:nvSpPr>
        <p:spPr>
          <a:ln/>
        </p:spPr>
      </p:sp>
      <p:sp>
        <p:nvSpPr>
          <p:cNvPr id="25606" name="Rectangle 3"/>
          <p:cNvSpPr>
            <a:spLocks noGrp="1" noChangeArrowheads="1"/>
          </p:cNvSpPr>
          <p:nvPr>
            <p:ph type="body" idx="1"/>
          </p:nvPr>
        </p:nvSpPr>
        <p:spPr>
          <a:xfrm>
            <a:off x="838200" y="4346575"/>
            <a:ext cx="5715000" cy="4318000"/>
          </a:xfrm>
          <a:noFill/>
          <a:ln/>
        </p:spPr>
        <p:txBody>
          <a:bodyPr/>
          <a:lstStyle/>
          <a:p>
            <a:pPr>
              <a:tabLst>
                <a:tab pos="342900" algn="l"/>
              </a:tabLst>
            </a:pPr>
            <a:r>
              <a:rPr lang="en-US" sz="1000" b="1" smtClean="0">
                <a:solidFill>
                  <a:srgbClr val="000000"/>
                </a:solidFill>
                <a:cs typeface="Arial" pitchFamily="34" charset="0"/>
                <a:sym typeface="Times New Roman" pitchFamily="18" charset="0"/>
              </a:rPr>
              <a:t>Qué hacer</a:t>
            </a:r>
          </a:p>
          <a:p>
            <a:pPr>
              <a:tabLst>
                <a:tab pos="342900" algn="l"/>
              </a:tabLst>
            </a:pPr>
            <a:r>
              <a:rPr lang="en-US" sz="1000" smtClean="0">
                <a:solidFill>
                  <a:srgbClr val="000000"/>
                </a:solidFill>
                <a:cs typeface="Arial" pitchFamily="34" charset="0"/>
                <a:sym typeface="Times New Roman" pitchFamily="18" charset="0"/>
              </a:rPr>
              <a:t>Para mantener el polvo dentro y las personas fuera de su área de trabajo, tendrá que </a:t>
            </a:r>
            <a:r>
              <a:rPr lang="es-ES_tradnl" sz="1000" smtClean="0">
                <a:solidFill>
                  <a:srgbClr val="000000"/>
                </a:solidFill>
                <a:cs typeface="Arial" pitchFamily="34" charset="0"/>
                <a:sym typeface="Times New Roman" pitchFamily="18" charset="0"/>
              </a:rPr>
              <a:t>realizar </a:t>
            </a:r>
            <a:r>
              <a:rPr lang="en-US" sz="1000" smtClean="0">
                <a:solidFill>
                  <a:srgbClr val="000000"/>
                </a:solidFill>
                <a:cs typeface="Arial" pitchFamily="34" charset="0"/>
                <a:sym typeface="Times New Roman" pitchFamily="18" charset="0"/>
              </a:rPr>
              <a:t> pasos </a:t>
            </a:r>
            <a:r>
              <a:rPr lang="es-ES_tradnl" sz="1000" smtClean="0">
                <a:solidFill>
                  <a:srgbClr val="000000"/>
                </a:solidFill>
                <a:cs typeface="Arial" pitchFamily="34" charset="0"/>
                <a:sym typeface="Times New Roman" pitchFamily="18" charset="0"/>
              </a:rPr>
              <a:t>ligeramente </a:t>
            </a:r>
            <a:r>
              <a:rPr lang="en-US" sz="1000" smtClean="0">
                <a:solidFill>
                  <a:srgbClr val="000000"/>
                </a:solidFill>
                <a:cs typeface="Arial" pitchFamily="34" charset="0"/>
                <a:sym typeface="Times New Roman" pitchFamily="18" charset="0"/>
              </a:rPr>
              <a:t>diferentes para los trabajos de interior</a:t>
            </a:r>
            <a:r>
              <a:rPr lang="es-ES_tradnl" sz="1000" smtClean="0">
                <a:solidFill>
                  <a:srgbClr val="000000"/>
                </a:solidFill>
                <a:cs typeface="Arial" pitchFamily="34" charset="0"/>
                <a:sym typeface="Times New Roman" pitchFamily="18" charset="0"/>
              </a:rPr>
              <a:t>es</a:t>
            </a:r>
            <a:r>
              <a:rPr lang="en-US" sz="1000" smtClean="0">
                <a:solidFill>
                  <a:srgbClr val="000000"/>
                </a:solidFill>
                <a:cs typeface="Arial" pitchFamily="34" charset="0"/>
                <a:sym typeface="Times New Roman" pitchFamily="18" charset="0"/>
              </a:rPr>
              <a:t> </a:t>
            </a:r>
            <a:r>
              <a:rPr lang="es-ES_tradnl" sz="1000" smtClean="0">
                <a:solidFill>
                  <a:srgbClr val="000000"/>
                </a:solidFill>
                <a:cs typeface="Arial" pitchFamily="34" charset="0"/>
                <a:sym typeface="Times New Roman" pitchFamily="18" charset="0"/>
              </a:rPr>
              <a:t>que </a:t>
            </a:r>
            <a:r>
              <a:rPr lang="en-US" sz="1000" smtClean="0">
                <a:solidFill>
                  <a:srgbClr val="000000"/>
                </a:solidFill>
                <a:cs typeface="Arial" pitchFamily="34" charset="0"/>
                <a:sym typeface="Times New Roman" pitchFamily="18" charset="0"/>
              </a:rPr>
              <a:t>para los trabajos de exterior</a:t>
            </a:r>
            <a:r>
              <a:rPr lang="es-ES_tradnl" sz="1000" smtClean="0">
                <a:solidFill>
                  <a:srgbClr val="000000"/>
                </a:solidFill>
                <a:cs typeface="Arial" pitchFamily="34" charset="0"/>
                <a:sym typeface="Times New Roman" pitchFamily="18" charset="0"/>
              </a:rPr>
              <a:t>es</a:t>
            </a:r>
            <a:r>
              <a:rPr lang="en-US" sz="1000" smtClean="0">
                <a:solidFill>
                  <a:srgbClr val="000000"/>
                </a:solidFill>
                <a:cs typeface="Arial" pitchFamily="34" charset="0"/>
                <a:sym typeface="Times New Roman" pitchFamily="18" charset="0"/>
              </a:rPr>
              <a:t>. </a:t>
            </a:r>
          </a:p>
          <a:p>
            <a:pPr>
              <a:tabLst>
                <a:tab pos="342900" algn="l"/>
              </a:tabLst>
            </a:pPr>
            <a:r>
              <a:rPr lang="en-US" sz="1000" b="1" smtClean="0">
                <a:solidFill>
                  <a:srgbClr val="000000"/>
                </a:solidFill>
                <a:cs typeface="Arial" pitchFamily="34" charset="0"/>
                <a:sym typeface="Times New Roman" pitchFamily="18" charset="0"/>
              </a:rPr>
              <a:t>Para trabajos de interior</a:t>
            </a:r>
            <a:r>
              <a:rPr lang="es-ES_tradnl" sz="1000" b="1" smtClean="0">
                <a:solidFill>
                  <a:srgbClr val="000000"/>
                </a:solidFill>
                <a:cs typeface="Arial" pitchFamily="34" charset="0"/>
                <a:sym typeface="Times New Roman" pitchFamily="18" charset="0"/>
              </a:rPr>
              <a:t>es</a:t>
            </a:r>
            <a:endParaRPr lang="en-US" sz="1000" b="1" smtClean="0">
              <a:solidFill>
                <a:srgbClr val="000000"/>
              </a:solidFill>
              <a:cs typeface="Arial" pitchFamily="34" charset="0"/>
              <a:sym typeface="Times New Roman" pitchFamily="18" charset="0"/>
            </a:endParaRPr>
          </a:p>
          <a:p>
            <a:pPr marL="342900" lvl="1" indent="-228600">
              <a:tabLst>
                <a:tab pos="342900" algn="l"/>
              </a:tabLst>
            </a:pPr>
            <a:r>
              <a:rPr lang="en-US" sz="1000" smtClean="0">
                <a:solidFill>
                  <a:srgbClr val="000000"/>
                </a:solidFill>
                <a:cs typeface="Arial" pitchFamily="34" charset="0"/>
                <a:sym typeface="Times New Roman" pitchFamily="18" charset="0"/>
              </a:rPr>
              <a:t>Ubique letreros, cinta</a:t>
            </a:r>
            <a:r>
              <a:rPr lang="es-ES_tradnl" sz="1000" smtClean="0">
                <a:solidFill>
                  <a:srgbClr val="000000"/>
                </a:solidFill>
                <a:cs typeface="Arial" pitchFamily="34" charset="0"/>
                <a:sym typeface="Times New Roman" pitchFamily="18" charset="0"/>
              </a:rPr>
              <a:t>s</a:t>
            </a:r>
            <a:r>
              <a:rPr lang="en-US" sz="1000" smtClean="0">
                <a:solidFill>
                  <a:srgbClr val="000000"/>
                </a:solidFill>
                <a:cs typeface="Arial" pitchFamily="34" charset="0"/>
                <a:sym typeface="Times New Roman" pitchFamily="18" charset="0"/>
              </a:rPr>
              <a:t> de barrera o conos para mantener fuera del área de trabajo a quienes no sean trabajadores (particularmente niños). Mantenga las mascotas fuera del área de trabajo p</a:t>
            </a:r>
            <a:r>
              <a:rPr lang="es-ES_tradnl" sz="1000" smtClean="0">
                <a:solidFill>
                  <a:srgbClr val="000000"/>
                </a:solidFill>
                <a:cs typeface="Arial" pitchFamily="34" charset="0"/>
                <a:sym typeface="Times New Roman" pitchFamily="18" charset="0"/>
              </a:rPr>
              <a:t>a</a:t>
            </a:r>
            <a:r>
              <a:rPr lang="en-US" sz="1000" smtClean="0">
                <a:solidFill>
                  <a:srgbClr val="000000"/>
                </a:solidFill>
                <a:cs typeface="Arial" pitchFamily="34" charset="0"/>
                <a:sym typeface="Times New Roman" pitchFamily="18" charset="0"/>
              </a:rPr>
              <a:t>r</a:t>
            </a:r>
            <a:r>
              <a:rPr lang="es-ES_tradnl" sz="1000" smtClean="0">
                <a:solidFill>
                  <a:srgbClr val="000000"/>
                </a:solidFill>
                <a:cs typeface="Arial" pitchFamily="34" charset="0"/>
                <a:sym typeface="Times New Roman" pitchFamily="18" charset="0"/>
              </a:rPr>
              <a:t>a</a:t>
            </a:r>
            <a:r>
              <a:rPr lang="en-US" sz="1000" smtClean="0">
                <a:solidFill>
                  <a:srgbClr val="000000"/>
                </a:solidFill>
                <a:cs typeface="Arial" pitchFamily="34" charset="0"/>
                <a:sym typeface="Times New Roman" pitchFamily="18" charset="0"/>
              </a:rPr>
              <a:t> su seguridad y </a:t>
            </a:r>
            <a:r>
              <a:rPr lang="es-ES_tradnl" sz="1000" smtClean="0">
                <a:solidFill>
                  <a:srgbClr val="000000"/>
                </a:solidFill>
                <a:cs typeface="Arial" pitchFamily="34" charset="0"/>
                <a:sym typeface="Times New Roman" pitchFamily="18" charset="0"/>
              </a:rPr>
              <a:t>para </a:t>
            </a:r>
            <a:r>
              <a:rPr lang="en-US" sz="1000" smtClean="0">
                <a:solidFill>
                  <a:srgbClr val="000000"/>
                </a:solidFill>
                <a:cs typeface="Arial" pitchFamily="34" charset="0"/>
                <a:sym typeface="Times New Roman" pitchFamily="18" charset="0"/>
              </a:rPr>
              <a:t>evitar que </a:t>
            </a:r>
            <a:r>
              <a:rPr lang="es-ES_tradnl" sz="1000" smtClean="0">
                <a:solidFill>
                  <a:srgbClr val="000000"/>
                </a:solidFill>
                <a:cs typeface="Arial" pitchFamily="34" charset="0"/>
                <a:sym typeface="Times New Roman" pitchFamily="18" charset="0"/>
              </a:rPr>
              <a:t>introduzcan </a:t>
            </a:r>
            <a:r>
              <a:rPr lang="en-US" sz="1000" smtClean="0">
                <a:solidFill>
                  <a:srgbClr val="000000"/>
                </a:solidFill>
                <a:cs typeface="Arial" pitchFamily="34" charset="0"/>
                <a:sym typeface="Times New Roman" pitchFamily="18" charset="0"/>
              </a:rPr>
              <a:t>polvo y escombros </a:t>
            </a:r>
            <a:r>
              <a:rPr lang="es-ES_tradnl" sz="1000" smtClean="0">
                <a:solidFill>
                  <a:srgbClr val="000000"/>
                </a:solidFill>
                <a:cs typeface="Arial" pitchFamily="34" charset="0"/>
                <a:sym typeface="Times New Roman" pitchFamily="18" charset="0"/>
              </a:rPr>
              <a:t>con las patas </a:t>
            </a:r>
            <a:r>
              <a:rPr lang="en-US" sz="1000" smtClean="0">
                <a:solidFill>
                  <a:srgbClr val="000000"/>
                </a:solidFill>
                <a:cs typeface="Arial" pitchFamily="34" charset="0"/>
                <a:sym typeface="Times New Roman" pitchFamily="18" charset="0"/>
              </a:rPr>
              <a:t>en el interior de la vivienda.</a:t>
            </a:r>
          </a:p>
          <a:p>
            <a:pPr marL="342900" lvl="1" indent="-228600">
              <a:tabLst>
                <a:tab pos="342900" algn="l"/>
              </a:tabLst>
            </a:pPr>
            <a:r>
              <a:rPr lang="en-US" sz="1000" smtClean="0">
                <a:solidFill>
                  <a:srgbClr val="000000"/>
                </a:solidFill>
                <a:cs typeface="Arial" pitchFamily="34" charset="0"/>
                <a:sym typeface="Times New Roman" pitchFamily="18" charset="0"/>
              </a:rPr>
              <a:t>Saque los muebles y otras pertenencias del área de trabajo. En caso de que algún elemento sea demasiado grande o pesado como para moverlo, cúbralo con láminas de plástico de alta resistencia y asegúrelas en su lugar con cinta.</a:t>
            </a:r>
          </a:p>
          <a:p>
            <a:pPr marL="342900" lvl="1" indent="-228600">
              <a:tabLst>
                <a:tab pos="342900" algn="l"/>
              </a:tabLst>
            </a:pPr>
            <a:r>
              <a:rPr lang="en-US" sz="1000" smtClean="0">
                <a:solidFill>
                  <a:srgbClr val="000000"/>
                </a:solidFill>
                <a:cs typeface="Arial" pitchFamily="34" charset="0"/>
                <a:sym typeface="Times New Roman" pitchFamily="18" charset="0"/>
              </a:rPr>
              <a:t>Utilice láminas de plástico de alta resistencia para cubrir pisos en el área de trabajo hasta un mínimo de 6 pies (1.83 m) a partir del área de alteración de la pintura. Cierre y selle las puertas y cierre las ventanas. </a:t>
            </a:r>
          </a:p>
          <a:p>
            <a:pPr marL="342900" lvl="1" indent="-228600">
              <a:tabLst>
                <a:tab pos="342900" algn="l"/>
              </a:tabLst>
            </a:pPr>
            <a:r>
              <a:rPr lang="en-US" sz="1000" smtClean="0">
                <a:solidFill>
                  <a:srgbClr val="000000"/>
                </a:solidFill>
                <a:cs typeface="Arial" pitchFamily="34" charset="0"/>
                <a:sym typeface="Times New Roman" pitchFamily="18" charset="0"/>
              </a:rPr>
              <a:t>Cierre y cubra los respiraderos del área de trabajo. Esto impedirá que el polvo entre en el sistema y se mueva a través de la vivienda. </a:t>
            </a:r>
          </a:p>
          <a:p>
            <a:pPr>
              <a:tabLst>
                <a:tab pos="342900" algn="l"/>
              </a:tabLst>
            </a:pPr>
            <a:r>
              <a:rPr lang="en-US" sz="1000" b="1" smtClean="0">
                <a:solidFill>
                  <a:srgbClr val="000000"/>
                </a:solidFill>
                <a:cs typeface="Arial" pitchFamily="34" charset="0"/>
                <a:sym typeface="Times New Roman" pitchFamily="18" charset="0"/>
              </a:rPr>
              <a:t>Para trabajos de exterior</a:t>
            </a:r>
            <a:r>
              <a:rPr lang="es-ES_tradnl" sz="1000" b="1" smtClean="0">
                <a:solidFill>
                  <a:srgbClr val="000000"/>
                </a:solidFill>
                <a:cs typeface="Arial" pitchFamily="34" charset="0"/>
                <a:sym typeface="Times New Roman" pitchFamily="18" charset="0"/>
              </a:rPr>
              <a:t>es</a:t>
            </a:r>
            <a:endParaRPr lang="en-US" sz="1000" b="1" smtClean="0">
              <a:solidFill>
                <a:srgbClr val="000000"/>
              </a:solidFill>
              <a:cs typeface="Arial" pitchFamily="34" charset="0"/>
              <a:sym typeface="Times New Roman" pitchFamily="18" charset="0"/>
            </a:endParaRPr>
          </a:p>
          <a:p>
            <a:pPr marL="342900" lvl="1" indent="-228600">
              <a:tabLst>
                <a:tab pos="342900" algn="l"/>
              </a:tabLst>
            </a:pPr>
            <a:r>
              <a:rPr lang="en-US" sz="1000" smtClean="0">
                <a:solidFill>
                  <a:srgbClr val="000000"/>
                </a:solidFill>
                <a:cs typeface="Arial" pitchFamily="34" charset="0"/>
                <a:sym typeface="Times New Roman" pitchFamily="18" charset="0"/>
              </a:rPr>
              <a:t>Mantenga fuera del área de trabajo a quienes no son trabajadores, con letreros, cinta o conos. Solicite a los dueños sacar sus mascotas del área de trabajo.</a:t>
            </a:r>
          </a:p>
          <a:p>
            <a:pPr marL="342900" lvl="1" indent="-228600">
              <a:tabLst>
                <a:tab pos="342900" algn="l"/>
              </a:tabLst>
            </a:pPr>
            <a:r>
              <a:rPr lang="en-US" sz="1000" smtClean="0">
                <a:solidFill>
                  <a:srgbClr val="000000"/>
                </a:solidFill>
                <a:cs typeface="Arial" pitchFamily="34" charset="0"/>
                <a:sym typeface="Times New Roman" pitchFamily="18" charset="0"/>
              </a:rPr>
              <a:t>Cubra el suelo y las plantas con láminas de plástico de alta resistencia para atrapar escombros. </a:t>
            </a:r>
            <a:r>
              <a:rPr lang="es-ES" sz="1000" smtClean="0"/>
              <a:t>La cubierta debe extenderse al menos 10 pies más allá del edificio, a menos que la línea de la propiedad impida contar con dicha cubierta de suelo de diez pies, en cuyo caso se debe levantar un muro de contención vertical. </a:t>
            </a:r>
            <a:r>
              <a:rPr lang="en-US" sz="1000" smtClean="0">
                <a:solidFill>
                  <a:srgbClr val="000000"/>
                </a:solidFill>
                <a:cs typeface="Arial" pitchFamily="34" charset="0"/>
                <a:sym typeface="Times New Roman" pitchFamily="18" charset="0"/>
              </a:rPr>
              <a:t>Asegure la cubierta al exterior.</a:t>
            </a:r>
          </a:p>
          <a:p>
            <a:pPr marL="342900" lvl="1" indent="-228600">
              <a:tabLst>
                <a:tab pos="342900" algn="l"/>
              </a:tabLst>
            </a:pPr>
            <a:r>
              <a:rPr lang="en-US" sz="1000" smtClean="0">
                <a:solidFill>
                  <a:srgbClr val="000000"/>
                </a:solidFill>
                <a:cs typeface="Arial" pitchFamily="34" charset="0"/>
                <a:sym typeface="Times New Roman" pitchFamily="18" charset="0"/>
              </a:rPr>
              <a:t>Cierre las ventanas y puertas en un radio de 20 pies alrededor del área de trabajo para evitar que entre polvo y escombros en las viviendas.</a:t>
            </a:r>
          </a:p>
          <a:p>
            <a:pPr marL="342900" lvl="1" indent="-228600">
              <a:tabLst>
                <a:tab pos="342900" algn="l"/>
              </a:tabLst>
            </a:pPr>
            <a:r>
              <a:rPr lang="en-US" sz="1000" smtClean="0">
                <a:solidFill>
                  <a:srgbClr val="000000"/>
                </a:solidFill>
                <a:cs typeface="Arial" pitchFamily="34" charset="0"/>
                <a:sym typeface="Times New Roman" pitchFamily="18" charset="0"/>
              </a:rPr>
              <a:t>Si es posible, traslade o cubra las áreas y los equipos de juegos infantiles en un radio de 20 pies alrededor del área de trabajo.</a:t>
            </a:r>
          </a:p>
        </p:txBody>
      </p:sp>
    </p:spTree>
    <p:extLst>
      <p:ext uri="{BB962C8B-B14F-4D97-AF65-F5344CB8AC3E}">
        <p14:creationId xmlns:p14="http://schemas.microsoft.com/office/powerpoint/2010/main" val="425846885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en labores de renovación, reparación y pintura</a:t>
            </a:r>
          </a:p>
        </p:txBody>
      </p:sp>
      <p:sp>
        <p:nvSpPr>
          <p:cNvPr id="26627" name="Rectangle 7"/>
          <p:cNvSpPr>
            <a:spLocks noGrp="1" noChangeArrowheads="1"/>
          </p:cNvSpPr>
          <p:nvPr>
            <p:ph type="sldNum" sz="quarter" idx="5"/>
          </p:nvPr>
        </p:nvSpPr>
        <p:spPr>
          <a:noFill/>
        </p:spPr>
        <p:txBody>
          <a:bodyPr/>
          <a:lstStyle/>
          <a:p>
            <a:r>
              <a:rPr lang="en-US" smtClean="0"/>
              <a:t>8-</a:t>
            </a:r>
            <a:fld id="{A70906F2-65FD-48B4-BF66-27A0A4A08BD7}" type="slidenum">
              <a:rPr lang="en-US" smtClean="0"/>
              <a:pPr/>
              <a:t>97</a:t>
            </a:fld>
            <a:endParaRPr lang="en-US" smtClean="0"/>
          </a:p>
        </p:txBody>
      </p:sp>
      <p:sp>
        <p:nvSpPr>
          <p:cNvPr id="26628" name="Rectangle 8"/>
          <p:cNvSpPr>
            <a:spLocks noGrp="1" noChangeArrowheads="1"/>
          </p:cNvSpPr>
          <p:nvPr>
            <p:ph type="dt" sz="quarter" idx="1"/>
          </p:nvPr>
        </p:nvSpPr>
        <p:spPr>
          <a:noFill/>
        </p:spPr>
        <p:txBody>
          <a:bodyPr/>
          <a:lstStyle/>
          <a:p>
            <a:r>
              <a:rPr lang="en-US" smtClean="0"/>
              <a:t>Octubre de 2011</a:t>
            </a:r>
          </a:p>
        </p:txBody>
      </p:sp>
      <p:sp>
        <p:nvSpPr>
          <p:cNvPr id="26629" name="Rectangle 2"/>
          <p:cNvSpPr>
            <a:spLocks noGrp="1" noRot="1" noChangeAspect="1" noChangeArrowheads="1" noTextEdit="1"/>
          </p:cNvSpPr>
          <p:nvPr>
            <p:ph type="sldImg"/>
          </p:nvPr>
        </p:nvSpPr>
        <p:spPr>
          <a:xfrm>
            <a:off x="1295400" y="685800"/>
            <a:ext cx="4800600" cy="3600450"/>
          </a:xfrm>
          <a:ln/>
        </p:spPr>
      </p:sp>
      <p:sp>
        <p:nvSpPr>
          <p:cNvPr id="26630" name="Rectangle 3"/>
          <p:cNvSpPr>
            <a:spLocks noGrp="1" noChangeArrowheads="1"/>
          </p:cNvSpPr>
          <p:nvPr>
            <p:ph type="body" idx="1"/>
          </p:nvPr>
        </p:nvSpPr>
        <p:spPr>
          <a:xfrm>
            <a:off x="838200" y="4318000"/>
            <a:ext cx="5867400" cy="4495800"/>
          </a:xfrm>
          <a:noFill/>
          <a:ln/>
        </p:spPr>
        <p:txBody>
          <a:bodyPr/>
          <a:lstStyle/>
          <a:p>
            <a:pPr>
              <a:tabLst/>
            </a:pPr>
            <a:r>
              <a:rPr lang="en-US" sz="1000" b="1" dirty="0" err="1" smtClean="0">
                <a:solidFill>
                  <a:srgbClr val="000000"/>
                </a:solidFill>
                <a:cs typeface="Times New Roman" pitchFamily="18" charset="0"/>
                <a:sym typeface="Times New Roman" pitchFamily="18" charset="0"/>
              </a:rPr>
              <a:t>Utilice</a:t>
            </a:r>
            <a:r>
              <a:rPr lang="en-US" sz="1000" b="1" dirty="0" smtClean="0">
                <a:solidFill>
                  <a:srgbClr val="000000"/>
                </a:solidFill>
                <a:cs typeface="Times New Roman" pitchFamily="18" charset="0"/>
                <a:sym typeface="Times New Roman" pitchFamily="18" charset="0"/>
              </a:rPr>
              <a:t> </a:t>
            </a:r>
            <a:r>
              <a:rPr lang="en-US" sz="1000" b="1" dirty="0" err="1" smtClean="0">
                <a:solidFill>
                  <a:srgbClr val="000000"/>
                </a:solidFill>
                <a:cs typeface="Times New Roman" pitchFamily="18" charset="0"/>
                <a:sym typeface="Times New Roman" pitchFamily="18" charset="0"/>
              </a:rPr>
              <a:t>prendas</a:t>
            </a:r>
            <a:r>
              <a:rPr lang="en-US" sz="1000" b="1" dirty="0" smtClean="0">
                <a:solidFill>
                  <a:srgbClr val="000000"/>
                </a:solidFill>
                <a:cs typeface="Times New Roman" pitchFamily="18" charset="0"/>
                <a:sym typeface="Times New Roman" pitchFamily="18" charset="0"/>
              </a:rPr>
              <a:t> </a:t>
            </a:r>
            <a:r>
              <a:rPr lang="en-US" sz="1000" b="1" dirty="0" err="1" smtClean="0">
                <a:solidFill>
                  <a:srgbClr val="000000"/>
                </a:solidFill>
                <a:cs typeface="Times New Roman" pitchFamily="18" charset="0"/>
                <a:sym typeface="Times New Roman" pitchFamily="18" charset="0"/>
              </a:rPr>
              <a:t>protectoras</a:t>
            </a:r>
            <a:r>
              <a:rPr lang="en-US" sz="1000" b="1" dirty="0" smtClean="0">
                <a:solidFill>
                  <a:srgbClr val="000000"/>
                </a:solidFill>
                <a:cs typeface="Times New Roman" pitchFamily="18" charset="0"/>
                <a:sym typeface="Times New Roman" pitchFamily="18" charset="0"/>
              </a:rPr>
              <a:t> y </a:t>
            </a:r>
            <a:r>
              <a:rPr lang="en-US" sz="1000" b="1" dirty="0" err="1" smtClean="0">
                <a:solidFill>
                  <a:srgbClr val="000000"/>
                </a:solidFill>
                <a:cs typeface="Times New Roman" pitchFamily="18" charset="0"/>
                <a:sym typeface="Times New Roman" pitchFamily="18" charset="0"/>
              </a:rPr>
              <a:t>considere</a:t>
            </a:r>
            <a:r>
              <a:rPr lang="en-US" sz="1000" b="1" dirty="0" smtClean="0">
                <a:solidFill>
                  <a:srgbClr val="000000"/>
                </a:solidFill>
                <a:cs typeface="Times New Roman" pitchFamily="18" charset="0"/>
                <a:sym typeface="Times New Roman" pitchFamily="18" charset="0"/>
              </a:rPr>
              <a:t> </a:t>
            </a:r>
            <a:r>
              <a:rPr lang="es-ES_tradnl" sz="1000" b="1" dirty="0" smtClean="0">
                <a:solidFill>
                  <a:srgbClr val="000000"/>
                </a:solidFill>
                <a:cs typeface="Times New Roman" pitchFamily="18" charset="0"/>
                <a:sym typeface="Times New Roman" pitchFamily="18" charset="0"/>
              </a:rPr>
              <a:t>el uso de </a:t>
            </a:r>
            <a:r>
              <a:rPr lang="en-US" sz="1000" b="1" dirty="0" err="1" smtClean="0">
                <a:solidFill>
                  <a:srgbClr val="000000"/>
                </a:solidFill>
                <a:cs typeface="Times New Roman" pitchFamily="18" charset="0"/>
                <a:sym typeface="Times New Roman" pitchFamily="18" charset="0"/>
              </a:rPr>
              <a:t>guantes</a:t>
            </a:r>
            <a:r>
              <a:rPr lang="en-US" sz="1000" b="1" dirty="0" smtClean="0">
                <a:solidFill>
                  <a:srgbClr val="000000"/>
                </a:solidFill>
                <a:cs typeface="Times New Roman" pitchFamily="18" charset="0"/>
                <a:sym typeface="Times New Roman" pitchFamily="18" charset="0"/>
              </a:rPr>
              <a:t>.</a:t>
            </a:r>
            <a:r>
              <a:rPr lang="en-US" sz="1000" dirty="0" smtClean="0">
                <a:solidFill>
                  <a:srgbClr val="000000"/>
                </a:solidFill>
                <a:cs typeface="Times New Roman" pitchFamily="18" charset="0"/>
                <a:sym typeface="Times New Roman" pitchFamily="18" charset="0"/>
              </a:rPr>
              <a:t> </a:t>
            </a:r>
          </a:p>
          <a:p>
            <a:pPr marL="228600" lvl="1" indent="-114300">
              <a:tabLst/>
            </a:pPr>
            <a:r>
              <a:rPr lang="en-US" sz="1000" dirty="0" smtClean="0">
                <a:solidFill>
                  <a:srgbClr val="000000"/>
                </a:solidFill>
                <a:cs typeface="Arial" pitchFamily="34" charset="0"/>
                <a:sym typeface="Times New Roman" pitchFamily="18" charset="0"/>
              </a:rPr>
              <a:t>Las </a:t>
            </a:r>
            <a:r>
              <a:rPr lang="en-US" sz="1000" dirty="0" err="1" smtClean="0">
                <a:solidFill>
                  <a:srgbClr val="000000"/>
                </a:solidFill>
                <a:cs typeface="Arial" pitchFamily="34" charset="0"/>
                <a:sym typeface="Times New Roman" pitchFamily="18" charset="0"/>
              </a:rPr>
              <a:t>prendas</a:t>
            </a:r>
            <a:r>
              <a:rPr lang="en-US" sz="1000" dirty="0" smtClean="0">
                <a:solidFill>
                  <a:srgbClr val="000000"/>
                </a:solidFill>
                <a:cs typeface="Arial" pitchFamily="34" charset="0"/>
                <a:sym typeface="Times New Roman" pitchFamily="18" charset="0"/>
              </a:rPr>
              <a:t> </a:t>
            </a:r>
            <a:r>
              <a:rPr lang="en-US" sz="1000" dirty="0" err="1" smtClean="0">
                <a:solidFill>
                  <a:srgbClr val="000000"/>
                </a:solidFill>
                <a:cs typeface="Arial" pitchFamily="34" charset="0"/>
                <a:sym typeface="Times New Roman" pitchFamily="18" charset="0"/>
              </a:rPr>
              <a:t>protectoras</a:t>
            </a:r>
            <a:r>
              <a:rPr lang="en-US" sz="1000" dirty="0" smtClean="0">
                <a:solidFill>
                  <a:srgbClr val="000000"/>
                </a:solidFill>
                <a:cs typeface="Arial" pitchFamily="34" charset="0"/>
                <a:sym typeface="Times New Roman" pitchFamily="18" charset="0"/>
              </a:rPr>
              <a:t> y los </a:t>
            </a:r>
            <a:r>
              <a:rPr lang="en-US" sz="1000" dirty="0" err="1" smtClean="0">
                <a:solidFill>
                  <a:srgbClr val="000000"/>
                </a:solidFill>
                <a:cs typeface="Arial" pitchFamily="34" charset="0"/>
                <a:sym typeface="Times New Roman" pitchFamily="18" charset="0"/>
              </a:rPr>
              <a:t>cubrezapatos</a:t>
            </a:r>
            <a:r>
              <a:rPr lang="en-US" sz="1000" dirty="0" smtClean="0">
                <a:solidFill>
                  <a:srgbClr val="000000"/>
                </a:solidFill>
                <a:cs typeface="Arial" pitchFamily="34" charset="0"/>
                <a:sym typeface="Times New Roman" pitchFamily="18" charset="0"/>
              </a:rPr>
              <a:t> son </a:t>
            </a:r>
            <a:r>
              <a:rPr lang="en-US" sz="1000" dirty="0" err="1" smtClean="0">
                <a:solidFill>
                  <a:srgbClr val="000000"/>
                </a:solidFill>
                <a:cs typeface="Arial" pitchFamily="34" charset="0"/>
                <a:sym typeface="Times New Roman" pitchFamily="18" charset="0"/>
              </a:rPr>
              <a:t>muy</a:t>
            </a:r>
            <a:r>
              <a:rPr lang="en-US" sz="1000" dirty="0" smtClean="0">
                <a:solidFill>
                  <a:srgbClr val="000000"/>
                </a:solidFill>
                <a:cs typeface="Arial" pitchFamily="34" charset="0"/>
                <a:sym typeface="Times New Roman" pitchFamily="18" charset="0"/>
              </a:rPr>
              <a:t> </a:t>
            </a:r>
            <a:r>
              <a:rPr lang="en-US" sz="1000" dirty="0" err="1" smtClean="0">
                <a:solidFill>
                  <a:srgbClr val="000000"/>
                </a:solidFill>
                <a:cs typeface="Arial" pitchFamily="34" charset="0"/>
                <a:sym typeface="Times New Roman" pitchFamily="18" charset="0"/>
              </a:rPr>
              <a:t>importantes</a:t>
            </a:r>
            <a:r>
              <a:rPr lang="en-US" sz="1000" dirty="0" smtClean="0">
                <a:solidFill>
                  <a:srgbClr val="000000"/>
                </a:solidFill>
                <a:cs typeface="Arial" pitchFamily="34" charset="0"/>
                <a:sym typeface="Times New Roman" pitchFamily="18" charset="0"/>
              </a:rPr>
              <a:t> </a:t>
            </a:r>
            <a:r>
              <a:rPr lang="en-US" sz="1000" dirty="0" err="1" smtClean="0">
                <a:solidFill>
                  <a:srgbClr val="000000"/>
                </a:solidFill>
                <a:cs typeface="Arial" pitchFamily="34" charset="0"/>
                <a:sym typeface="Times New Roman" pitchFamily="18" charset="0"/>
              </a:rPr>
              <a:t>para</a:t>
            </a:r>
            <a:r>
              <a:rPr lang="en-US" sz="1000" dirty="0" smtClean="0">
                <a:solidFill>
                  <a:srgbClr val="000000"/>
                </a:solidFill>
                <a:cs typeface="Arial" pitchFamily="34" charset="0"/>
                <a:sym typeface="Times New Roman" pitchFamily="18" charset="0"/>
              </a:rPr>
              <a:t> </a:t>
            </a:r>
            <a:r>
              <a:rPr lang="en-US" sz="1000" dirty="0" err="1" smtClean="0">
                <a:solidFill>
                  <a:srgbClr val="000000"/>
                </a:solidFill>
                <a:cs typeface="Arial" pitchFamily="34" charset="0"/>
                <a:sym typeface="Times New Roman" pitchFamily="18" charset="0"/>
              </a:rPr>
              <a:t>prevenir</a:t>
            </a:r>
            <a:r>
              <a:rPr lang="en-US" sz="1000" dirty="0" smtClean="0">
                <a:solidFill>
                  <a:srgbClr val="000000"/>
                </a:solidFill>
                <a:cs typeface="Arial" pitchFamily="34" charset="0"/>
                <a:sym typeface="Times New Roman" pitchFamily="18" charset="0"/>
              </a:rPr>
              <a:t> el </a:t>
            </a:r>
            <a:r>
              <a:rPr lang="en-US" sz="1000" dirty="0" err="1" smtClean="0">
                <a:solidFill>
                  <a:srgbClr val="000000"/>
                </a:solidFill>
                <a:cs typeface="Arial" pitchFamily="34" charset="0"/>
                <a:sym typeface="Times New Roman" pitchFamily="18" charset="0"/>
              </a:rPr>
              <a:t>traslado</a:t>
            </a:r>
            <a:r>
              <a:rPr lang="en-US" sz="1000" dirty="0" smtClean="0">
                <a:solidFill>
                  <a:srgbClr val="000000"/>
                </a:solidFill>
                <a:cs typeface="Arial" pitchFamily="34" charset="0"/>
                <a:sym typeface="Times New Roman" pitchFamily="18" charset="0"/>
              </a:rPr>
              <a:t> de </a:t>
            </a:r>
            <a:r>
              <a:rPr lang="en-US" sz="1000" dirty="0" err="1" smtClean="0">
                <a:solidFill>
                  <a:srgbClr val="000000"/>
                </a:solidFill>
                <a:cs typeface="Arial" pitchFamily="34" charset="0"/>
                <a:sym typeface="Times New Roman" pitchFamily="18" charset="0"/>
              </a:rPr>
              <a:t>plomo</a:t>
            </a:r>
            <a:r>
              <a:rPr lang="en-US" sz="1000" dirty="0" smtClean="0">
                <a:solidFill>
                  <a:srgbClr val="000000"/>
                </a:solidFill>
                <a:cs typeface="Arial" pitchFamily="34" charset="0"/>
                <a:sym typeface="Times New Roman" pitchFamily="18" charset="0"/>
              </a:rPr>
              <a:t> </a:t>
            </a:r>
            <a:r>
              <a:rPr lang="en-US" sz="1000" dirty="0" err="1" smtClean="0">
                <a:solidFill>
                  <a:srgbClr val="000000"/>
                </a:solidFill>
                <a:cs typeface="Arial" pitchFamily="34" charset="0"/>
                <a:sym typeface="Times New Roman" pitchFamily="18" charset="0"/>
              </a:rPr>
              <a:t>fuera</a:t>
            </a:r>
            <a:r>
              <a:rPr lang="en-US" sz="1000" dirty="0" smtClean="0">
                <a:solidFill>
                  <a:srgbClr val="000000"/>
                </a:solidFill>
                <a:cs typeface="Arial" pitchFamily="34" charset="0"/>
                <a:sym typeface="Times New Roman" pitchFamily="18" charset="0"/>
              </a:rPr>
              <a:t> del </a:t>
            </a:r>
            <a:r>
              <a:rPr lang="en-US" sz="1000" dirty="0" err="1" smtClean="0">
                <a:solidFill>
                  <a:srgbClr val="000000"/>
                </a:solidFill>
                <a:cs typeface="Arial" pitchFamily="34" charset="0"/>
                <a:sym typeface="Times New Roman" pitchFamily="18" charset="0"/>
              </a:rPr>
              <a:t>área</a:t>
            </a:r>
            <a:r>
              <a:rPr lang="en-US" sz="1000" dirty="0" smtClean="0">
                <a:solidFill>
                  <a:srgbClr val="000000"/>
                </a:solidFill>
                <a:cs typeface="Arial" pitchFamily="34" charset="0"/>
                <a:sym typeface="Times New Roman" pitchFamily="18" charset="0"/>
              </a:rPr>
              <a:t> de </a:t>
            </a:r>
            <a:r>
              <a:rPr lang="en-US" sz="1000" dirty="0" err="1" smtClean="0">
                <a:solidFill>
                  <a:srgbClr val="000000"/>
                </a:solidFill>
                <a:cs typeface="Arial" pitchFamily="34" charset="0"/>
                <a:sym typeface="Times New Roman" pitchFamily="18" charset="0"/>
              </a:rPr>
              <a:t>trabajo</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También</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pueden</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ayudar</a:t>
            </a:r>
            <a:r>
              <a:rPr lang="en-US" sz="1000" dirty="0" smtClean="0">
                <a:solidFill>
                  <a:srgbClr val="000000"/>
                </a:solidFill>
                <a:cs typeface="Times New Roman" pitchFamily="18" charset="0"/>
                <a:sym typeface="Times New Roman" pitchFamily="18" charset="0"/>
              </a:rPr>
              <a:t> a </a:t>
            </a:r>
            <a:r>
              <a:rPr lang="en-US" sz="1000" dirty="0" err="1" smtClean="0">
                <a:solidFill>
                  <a:srgbClr val="000000"/>
                </a:solidFill>
                <a:cs typeface="Times New Roman" pitchFamily="18" charset="0"/>
                <a:sym typeface="Times New Roman" pitchFamily="18" charset="0"/>
              </a:rPr>
              <a:t>impedir</a:t>
            </a:r>
            <a:r>
              <a:rPr lang="en-US" sz="1000" dirty="0" smtClean="0">
                <a:solidFill>
                  <a:srgbClr val="000000"/>
                </a:solidFill>
                <a:cs typeface="Times New Roman" pitchFamily="18" charset="0"/>
                <a:sym typeface="Times New Roman" pitchFamily="18" charset="0"/>
              </a:rPr>
              <a:t> la </a:t>
            </a:r>
            <a:r>
              <a:rPr lang="en-US" sz="1000" dirty="0" err="1" smtClean="0">
                <a:solidFill>
                  <a:srgbClr val="000000"/>
                </a:solidFill>
                <a:cs typeface="Times New Roman" pitchFamily="18" charset="0"/>
                <a:sym typeface="Times New Roman" pitchFamily="18" charset="0"/>
              </a:rPr>
              <a:t>contaminación</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áreas</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que</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ya</a:t>
            </a:r>
            <a:r>
              <a:rPr lang="en-US" sz="1000" dirty="0" smtClean="0">
                <a:solidFill>
                  <a:srgbClr val="000000"/>
                </a:solidFill>
                <a:cs typeface="Times New Roman" pitchFamily="18" charset="0"/>
                <a:sym typeface="Times New Roman" pitchFamily="18" charset="0"/>
              </a:rPr>
              <a:t> se </a:t>
            </a:r>
            <a:r>
              <a:rPr lang="en-US" sz="1000" dirty="0" err="1" smtClean="0">
                <a:solidFill>
                  <a:srgbClr val="000000"/>
                </a:solidFill>
                <a:cs typeface="Times New Roman" pitchFamily="18" charset="0"/>
                <a:sym typeface="Times New Roman" pitchFamily="18" charset="0"/>
              </a:rPr>
              <a:t>han</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limpiado</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durante</a:t>
            </a:r>
            <a:r>
              <a:rPr lang="en-US" sz="1000" dirty="0" smtClean="0">
                <a:solidFill>
                  <a:srgbClr val="000000"/>
                </a:solidFill>
                <a:cs typeface="Times New Roman" pitchFamily="18" charset="0"/>
                <a:sym typeface="Times New Roman" pitchFamily="18" charset="0"/>
              </a:rPr>
              <a:t> la </a:t>
            </a:r>
            <a:r>
              <a:rPr lang="en-US" sz="1000" dirty="0" err="1" smtClean="0">
                <a:solidFill>
                  <a:srgbClr val="000000"/>
                </a:solidFill>
                <a:cs typeface="Times New Roman" pitchFamily="18" charset="0"/>
                <a:sym typeface="Times New Roman" pitchFamily="18" charset="0"/>
              </a:rPr>
              <a:t>limpieza</a:t>
            </a:r>
            <a:r>
              <a:rPr lang="en-US" sz="1000" dirty="0" smtClean="0">
                <a:solidFill>
                  <a:srgbClr val="000000"/>
                </a:solidFill>
                <a:cs typeface="Times New Roman" pitchFamily="18" charset="0"/>
                <a:sym typeface="Times New Roman" pitchFamily="18" charset="0"/>
              </a:rPr>
              <a:t> final. </a:t>
            </a:r>
          </a:p>
          <a:p>
            <a:pPr marL="228600" lvl="1" indent="-114300">
              <a:tabLst/>
            </a:pPr>
            <a:r>
              <a:rPr lang="en-US" sz="1000" dirty="0" err="1" smtClean="0">
                <a:solidFill>
                  <a:srgbClr val="000000"/>
                </a:solidFill>
                <a:cs typeface="Times New Roman" pitchFamily="18" charset="0"/>
                <a:sym typeface="Times New Roman" pitchFamily="18" charset="0"/>
              </a:rPr>
              <a:t>Mantenga</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limpia</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su</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ropa</a:t>
            </a:r>
            <a:r>
              <a:rPr lang="en-US" sz="1000" dirty="0" smtClean="0">
                <a:solidFill>
                  <a:srgbClr val="000000"/>
                </a:solidFill>
                <a:cs typeface="Times New Roman" pitchFamily="18" charset="0"/>
                <a:sym typeface="Times New Roman" pitchFamily="18" charset="0"/>
              </a:rPr>
              <a:t>. Al final del </a:t>
            </a:r>
            <a:r>
              <a:rPr lang="en-US" sz="1000" dirty="0" err="1" smtClean="0">
                <a:solidFill>
                  <a:srgbClr val="000000"/>
                </a:solidFill>
                <a:cs typeface="Times New Roman" pitchFamily="18" charset="0"/>
                <a:sym typeface="Times New Roman" pitchFamily="18" charset="0"/>
              </a:rPr>
              <a:t>día</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trabajo</a:t>
            </a:r>
            <a:r>
              <a:rPr lang="en-US" sz="1000" dirty="0" smtClean="0">
                <a:solidFill>
                  <a:srgbClr val="000000"/>
                </a:solidFill>
                <a:cs typeface="Times New Roman" pitchFamily="18" charset="0"/>
                <a:sym typeface="Times New Roman" pitchFamily="18" charset="0"/>
              </a:rPr>
              <a:t>, aspire el </a:t>
            </a:r>
            <a:r>
              <a:rPr lang="en-US" sz="1000" dirty="0" err="1" smtClean="0">
                <a:solidFill>
                  <a:srgbClr val="000000"/>
                </a:solidFill>
                <a:cs typeface="Times New Roman" pitchFamily="18" charset="0"/>
                <a:sym typeface="Times New Roman" pitchFamily="18" charset="0"/>
              </a:rPr>
              <a:t>polvo</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las</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prendas</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polvorientas</a:t>
            </a:r>
            <a:r>
              <a:rPr lang="en-US" sz="1000" dirty="0" smtClean="0">
                <a:solidFill>
                  <a:srgbClr val="000000"/>
                </a:solidFill>
                <a:cs typeface="Times New Roman" pitchFamily="18" charset="0"/>
                <a:sym typeface="Times New Roman" pitchFamily="18" charset="0"/>
              </a:rPr>
              <a:t> o </a:t>
            </a:r>
            <a:r>
              <a:rPr lang="en-US" sz="1000" dirty="0" err="1" smtClean="0">
                <a:solidFill>
                  <a:srgbClr val="000000"/>
                </a:solidFill>
                <a:cs typeface="Times New Roman" pitchFamily="18" charset="0"/>
                <a:sym typeface="Times New Roman" pitchFamily="18" charset="0"/>
              </a:rPr>
              <a:t>cámbiese</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ropa</a:t>
            </a:r>
            <a:r>
              <a:rPr lang="en-US" sz="1000" dirty="0" smtClean="0">
                <a:solidFill>
                  <a:srgbClr val="000000"/>
                </a:solidFill>
                <a:cs typeface="Times New Roman" pitchFamily="18" charset="0"/>
                <a:sym typeface="Times New Roman" pitchFamily="18" charset="0"/>
              </a:rPr>
              <a:t>. No </a:t>
            </a:r>
            <a:r>
              <a:rPr lang="en-US" sz="1000" dirty="0" err="1" smtClean="0">
                <a:solidFill>
                  <a:srgbClr val="000000"/>
                </a:solidFill>
                <a:cs typeface="Times New Roman" pitchFamily="18" charset="0"/>
                <a:sym typeface="Times New Roman" pitchFamily="18" charset="0"/>
              </a:rPr>
              <a:t>utilice</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aire</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comprimido</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para</a:t>
            </a:r>
            <a:r>
              <a:rPr lang="en-US" sz="1000" dirty="0" smtClean="0">
                <a:solidFill>
                  <a:srgbClr val="000000"/>
                </a:solidFill>
                <a:cs typeface="Times New Roman" pitchFamily="18" charset="0"/>
                <a:sym typeface="Times New Roman" pitchFamily="18" charset="0"/>
              </a:rPr>
              <a:t> “</a:t>
            </a:r>
            <a:r>
              <a:rPr lang="es-ES_tradnl" sz="1000" dirty="0" smtClean="0">
                <a:solidFill>
                  <a:srgbClr val="000000"/>
                </a:solidFill>
                <a:cs typeface="Times New Roman" pitchFamily="18" charset="0"/>
                <a:sym typeface="Times New Roman" pitchFamily="18" charset="0"/>
              </a:rPr>
              <a:t>desplazar</a:t>
            </a:r>
            <a:r>
              <a:rPr lang="en-US" sz="1000" dirty="0" smtClean="0">
                <a:solidFill>
                  <a:srgbClr val="000000"/>
                </a:solidFill>
                <a:cs typeface="Times New Roman" pitchFamily="18" charset="0"/>
                <a:sym typeface="Times New Roman" pitchFamily="18" charset="0"/>
              </a:rPr>
              <a:t>" el </a:t>
            </a:r>
            <a:r>
              <a:rPr lang="en-US" sz="1000" dirty="0" err="1" smtClean="0">
                <a:solidFill>
                  <a:srgbClr val="000000"/>
                </a:solidFill>
                <a:cs typeface="Times New Roman" pitchFamily="18" charset="0"/>
                <a:sym typeface="Times New Roman" pitchFamily="18" charset="0"/>
              </a:rPr>
              <a:t>polvo</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las</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prendas</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vestir</a:t>
            </a:r>
            <a:r>
              <a:rPr lang="en-US" sz="1000" dirty="0" smtClean="0">
                <a:solidFill>
                  <a:srgbClr val="000000"/>
                </a:solidFill>
                <a:cs typeface="Times New Roman" pitchFamily="18" charset="0"/>
                <a:sym typeface="Times New Roman" pitchFamily="18" charset="0"/>
              </a:rPr>
              <a:t>. Lave </a:t>
            </a:r>
            <a:r>
              <a:rPr lang="en-US" sz="1000" dirty="0" err="1" smtClean="0">
                <a:solidFill>
                  <a:srgbClr val="000000"/>
                </a:solidFill>
                <a:cs typeface="Times New Roman" pitchFamily="18" charset="0"/>
                <a:sym typeface="Times New Roman" pitchFamily="18" charset="0"/>
              </a:rPr>
              <a:t>sus</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prendas</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trabajo</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sucias</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separadamente</a:t>
            </a:r>
            <a:r>
              <a:rPr lang="en-US" sz="1000" dirty="0" smtClean="0">
                <a:solidFill>
                  <a:srgbClr val="000000"/>
                </a:solidFill>
                <a:cs typeface="Times New Roman" pitchFamily="18" charset="0"/>
                <a:sym typeface="Times New Roman" pitchFamily="18" charset="0"/>
              </a:rPr>
              <a:t> de la </a:t>
            </a:r>
            <a:r>
              <a:rPr lang="en-US" sz="1000" dirty="0" err="1" smtClean="0">
                <a:solidFill>
                  <a:srgbClr val="000000"/>
                </a:solidFill>
                <a:cs typeface="Times New Roman" pitchFamily="18" charset="0"/>
                <a:sym typeface="Times New Roman" pitchFamily="18" charset="0"/>
              </a:rPr>
              <a:t>ropa</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sucia</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su</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hogar</a:t>
            </a:r>
            <a:r>
              <a:rPr lang="en-US" sz="1000" dirty="0" smtClean="0">
                <a:solidFill>
                  <a:srgbClr val="000000"/>
                </a:solidFill>
                <a:cs typeface="Times New Roman" pitchFamily="18" charset="0"/>
                <a:sym typeface="Times New Roman" pitchFamily="18" charset="0"/>
              </a:rPr>
              <a:t>.</a:t>
            </a:r>
          </a:p>
          <a:p>
            <a:pPr marL="228600" lvl="1" indent="-114300">
              <a:tabLst/>
            </a:pPr>
            <a:r>
              <a:rPr lang="en-US" sz="1000" dirty="0" err="1" smtClean="0">
                <a:solidFill>
                  <a:srgbClr val="000000"/>
                </a:solidFill>
                <a:cs typeface="Times New Roman" pitchFamily="18" charset="0"/>
                <a:sym typeface="Times New Roman" pitchFamily="18" charset="0"/>
              </a:rPr>
              <a:t>Utilice</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una</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gorra</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pintor</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para</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proteger</a:t>
            </a:r>
            <a:r>
              <a:rPr lang="es-ES_tradnl" sz="1000" dirty="0" smtClean="0">
                <a:solidFill>
                  <a:srgbClr val="000000"/>
                </a:solidFill>
                <a:cs typeface="Times New Roman" pitchFamily="18" charset="0"/>
                <a:sym typeface="Times New Roman" pitchFamily="18" charset="0"/>
              </a:rPr>
              <a:t>se</a:t>
            </a:r>
            <a:r>
              <a:rPr lang="en-US" sz="1000" dirty="0" smtClean="0">
                <a:solidFill>
                  <a:srgbClr val="000000"/>
                </a:solidFill>
                <a:cs typeface="Times New Roman" pitchFamily="18" charset="0"/>
                <a:sym typeface="Times New Roman" pitchFamily="18" charset="0"/>
              </a:rPr>
              <a:t> </a:t>
            </a:r>
            <a:r>
              <a:rPr lang="es-ES_tradnl" sz="1000" dirty="0" smtClean="0">
                <a:solidFill>
                  <a:srgbClr val="000000"/>
                </a:solidFill>
                <a:cs typeface="Times New Roman" pitchFamily="18" charset="0"/>
                <a:sym typeface="Times New Roman" pitchFamily="18" charset="0"/>
              </a:rPr>
              <a:t>la </a:t>
            </a:r>
            <a:r>
              <a:rPr lang="en-US" sz="1000" dirty="0" err="1" smtClean="0">
                <a:solidFill>
                  <a:srgbClr val="000000"/>
                </a:solidFill>
                <a:cs typeface="Times New Roman" pitchFamily="18" charset="0"/>
                <a:sym typeface="Times New Roman" pitchFamily="18" charset="0"/>
              </a:rPr>
              <a:t>cabeza</a:t>
            </a:r>
            <a:r>
              <a:rPr lang="en-US" sz="1000" dirty="0" smtClean="0">
                <a:solidFill>
                  <a:srgbClr val="000000"/>
                </a:solidFill>
                <a:cs typeface="Times New Roman" pitchFamily="18" charset="0"/>
                <a:sym typeface="Times New Roman" pitchFamily="18" charset="0"/>
              </a:rPr>
              <a:t> del </a:t>
            </a:r>
            <a:r>
              <a:rPr lang="en-US" sz="1000" dirty="0" err="1" smtClean="0">
                <a:solidFill>
                  <a:srgbClr val="000000"/>
                </a:solidFill>
                <a:cs typeface="Times New Roman" pitchFamily="18" charset="0"/>
                <a:sym typeface="Times New Roman" pitchFamily="18" charset="0"/>
              </a:rPr>
              <a:t>polvo</a:t>
            </a:r>
            <a:r>
              <a:rPr lang="en-US" sz="1000" dirty="0" smtClean="0">
                <a:solidFill>
                  <a:srgbClr val="000000"/>
                </a:solidFill>
                <a:cs typeface="Times New Roman" pitchFamily="18" charset="0"/>
                <a:sym typeface="Times New Roman" pitchFamily="18" charset="0"/>
              </a:rPr>
              <a:t> y los </a:t>
            </a:r>
            <a:r>
              <a:rPr lang="en-US" sz="1000" dirty="0" err="1" smtClean="0">
                <a:solidFill>
                  <a:srgbClr val="000000"/>
                </a:solidFill>
                <a:cs typeface="Times New Roman" pitchFamily="18" charset="0"/>
                <a:sym typeface="Times New Roman" pitchFamily="18" charset="0"/>
              </a:rPr>
              <a:t>escombros</a:t>
            </a:r>
            <a:r>
              <a:rPr lang="en-US" sz="1000" dirty="0" smtClean="0">
                <a:solidFill>
                  <a:srgbClr val="000000"/>
                </a:solidFill>
                <a:cs typeface="Times New Roman" pitchFamily="18" charset="0"/>
                <a:sym typeface="Times New Roman" pitchFamily="18" charset="0"/>
              </a:rPr>
              <a:t>. </a:t>
            </a:r>
          </a:p>
          <a:p>
            <a:pPr>
              <a:tabLst/>
            </a:pPr>
            <a:r>
              <a:rPr lang="en-US" sz="1000" b="1" dirty="0" err="1" smtClean="0">
                <a:solidFill>
                  <a:srgbClr val="000000"/>
                </a:solidFill>
                <a:cs typeface="Times New Roman" pitchFamily="18" charset="0"/>
                <a:sym typeface="Times New Roman" pitchFamily="18" charset="0"/>
              </a:rPr>
              <a:t>Utilice</a:t>
            </a:r>
            <a:r>
              <a:rPr lang="en-US" sz="1000" b="1" dirty="0" smtClean="0">
                <a:solidFill>
                  <a:srgbClr val="000000"/>
                </a:solidFill>
                <a:cs typeface="Times New Roman" pitchFamily="18" charset="0"/>
                <a:sym typeface="Times New Roman" pitchFamily="18" charset="0"/>
              </a:rPr>
              <a:t> </a:t>
            </a:r>
            <a:r>
              <a:rPr lang="en-US" sz="1000" b="1" dirty="0" err="1" smtClean="0">
                <a:solidFill>
                  <a:srgbClr val="000000"/>
                </a:solidFill>
                <a:cs typeface="Times New Roman" pitchFamily="18" charset="0"/>
                <a:sym typeface="Times New Roman" pitchFamily="18" charset="0"/>
              </a:rPr>
              <a:t>una</a:t>
            </a:r>
            <a:r>
              <a:rPr lang="en-US" sz="1000" b="1" dirty="0" smtClean="0">
                <a:solidFill>
                  <a:srgbClr val="000000"/>
                </a:solidFill>
                <a:cs typeface="Times New Roman" pitchFamily="18" charset="0"/>
                <a:sym typeface="Times New Roman" pitchFamily="18" charset="0"/>
              </a:rPr>
              <a:t> </a:t>
            </a:r>
            <a:r>
              <a:rPr lang="en-US" sz="1000" b="1" dirty="0" err="1" smtClean="0">
                <a:solidFill>
                  <a:srgbClr val="000000"/>
                </a:solidFill>
                <a:cs typeface="Times New Roman" pitchFamily="18" charset="0"/>
                <a:sym typeface="Times New Roman" pitchFamily="18" charset="0"/>
              </a:rPr>
              <a:t>mascarilla</a:t>
            </a:r>
            <a:r>
              <a:rPr lang="en-US" sz="1000" b="1" dirty="0" smtClean="0">
                <a:solidFill>
                  <a:srgbClr val="000000"/>
                </a:solidFill>
                <a:cs typeface="Times New Roman" pitchFamily="18" charset="0"/>
                <a:sym typeface="Times New Roman" pitchFamily="18" charset="0"/>
              </a:rPr>
              <a:t> de </a:t>
            </a:r>
            <a:r>
              <a:rPr lang="en-US" sz="1000" b="1" dirty="0" err="1" smtClean="0">
                <a:solidFill>
                  <a:srgbClr val="000000"/>
                </a:solidFill>
                <a:cs typeface="Times New Roman" pitchFamily="18" charset="0"/>
                <a:sym typeface="Times New Roman" pitchFamily="18" charset="0"/>
              </a:rPr>
              <a:t>respiración</a:t>
            </a:r>
            <a:r>
              <a:rPr lang="en-US" sz="1000" b="1" dirty="0" smtClean="0">
                <a:solidFill>
                  <a:srgbClr val="000000"/>
                </a:solidFill>
                <a:cs typeface="Times New Roman" pitchFamily="18" charset="0"/>
                <a:sym typeface="Times New Roman" pitchFamily="18" charset="0"/>
              </a:rPr>
              <a:t> </a:t>
            </a:r>
            <a:r>
              <a:rPr lang="en-US" sz="1000" b="1" dirty="0" err="1" smtClean="0">
                <a:solidFill>
                  <a:srgbClr val="000000"/>
                </a:solidFill>
                <a:cs typeface="Times New Roman" pitchFamily="18" charset="0"/>
                <a:sym typeface="Times New Roman" pitchFamily="18" charset="0"/>
              </a:rPr>
              <a:t>protectora</a:t>
            </a:r>
            <a:r>
              <a:rPr lang="en-US" sz="1000" b="1" dirty="0" smtClean="0">
                <a:solidFill>
                  <a:srgbClr val="000000"/>
                </a:solidFill>
                <a:cs typeface="Times New Roman" pitchFamily="18" charset="0"/>
                <a:sym typeface="Times New Roman" pitchFamily="18" charset="0"/>
              </a:rPr>
              <a:t>.</a:t>
            </a:r>
            <a:r>
              <a:rPr lang="en-US" sz="1000" dirty="0" smtClean="0">
                <a:solidFill>
                  <a:srgbClr val="000000"/>
                </a:solidFill>
                <a:cs typeface="Times New Roman" pitchFamily="18" charset="0"/>
                <a:sym typeface="Times New Roman" pitchFamily="18" charset="0"/>
              </a:rPr>
              <a:t> </a:t>
            </a:r>
          </a:p>
          <a:p>
            <a:pPr marL="228600" lvl="1" indent="-114300">
              <a:tabLst/>
            </a:pPr>
            <a:r>
              <a:rPr lang="en-US" sz="1000" dirty="0" err="1" smtClean="0">
                <a:solidFill>
                  <a:srgbClr val="000000"/>
                </a:solidFill>
                <a:cs typeface="Times New Roman" pitchFamily="18" charset="0"/>
                <a:sym typeface="Times New Roman" pitchFamily="18" charset="0"/>
              </a:rPr>
              <a:t>Cuando</a:t>
            </a:r>
            <a:r>
              <a:rPr lang="en-US" sz="1000" dirty="0" smtClean="0">
                <a:solidFill>
                  <a:srgbClr val="000000"/>
                </a:solidFill>
                <a:cs typeface="Times New Roman" pitchFamily="18" charset="0"/>
                <a:sym typeface="Times New Roman" pitchFamily="18" charset="0"/>
              </a:rPr>
              <a:t> el </a:t>
            </a:r>
            <a:r>
              <a:rPr lang="en-US" sz="1000" dirty="0" err="1" smtClean="0">
                <a:solidFill>
                  <a:srgbClr val="000000"/>
                </a:solidFill>
                <a:cs typeface="Times New Roman" pitchFamily="18" charset="0"/>
                <a:sym typeface="Times New Roman" pitchFamily="18" charset="0"/>
              </a:rPr>
              <a:t>trabajo</a:t>
            </a:r>
            <a:r>
              <a:rPr lang="en-US" sz="1000" dirty="0" smtClean="0">
                <a:solidFill>
                  <a:srgbClr val="000000"/>
                </a:solidFill>
                <a:cs typeface="Times New Roman" pitchFamily="18" charset="0"/>
                <a:sym typeface="Times New Roman" pitchFamily="18" charset="0"/>
              </a:rPr>
              <a:t> </a:t>
            </a:r>
            <a:r>
              <a:rPr lang="es-ES_tradnl" sz="1000" dirty="0" smtClean="0">
                <a:solidFill>
                  <a:srgbClr val="000000"/>
                </a:solidFill>
                <a:cs typeface="Times New Roman" pitchFamily="18" charset="0"/>
                <a:sym typeface="Times New Roman" pitchFamily="18" charset="0"/>
              </a:rPr>
              <a:t>produce </a:t>
            </a:r>
            <a:r>
              <a:rPr lang="en-US" sz="1000" dirty="0" err="1" smtClean="0">
                <a:solidFill>
                  <a:srgbClr val="000000"/>
                </a:solidFill>
                <a:cs typeface="Times New Roman" pitchFamily="18" charset="0"/>
                <a:sym typeface="Times New Roman" pitchFamily="18" charset="0"/>
              </a:rPr>
              <a:t>polvo</a:t>
            </a:r>
            <a:r>
              <a:rPr lang="en-US" sz="1000" dirty="0" smtClean="0">
                <a:solidFill>
                  <a:srgbClr val="000000"/>
                </a:solidFill>
                <a:cs typeface="Times New Roman" pitchFamily="18" charset="0"/>
                <a:sym typeface="Times New Roman" pitchFamily="18" charset="0"/>
              </a:rPr>
              <a:t> o </a:t>
            </a:r>
            <a:r>
              <a:rPr lang="en-US" sz="1000" dirty="0" err="1" smtClean="0">
                <a:solidFill>
                  <a:srgbClr val="000000"/>
                </a:solidFill>
                <a:cs typeface="Times New Roman" pitchFamily="18" charset="0"/>
                <a:sym typeface="Times New Roman" pitchFamily="18" charset="0"/>
              </a:rPr>
              <a:t>cáscaras</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pintura</a:t>
            </a:r>
            <a:r>
              <a:rPr lang="en-US" sz="1000" dirty="0" smtClean="0">
                <a:solidFill>
                  <a:srgbClr val="000000"/>
                </a:solidFill>
                <a:cs typeface="Times New Roman" pitchFamily="18" charset="0"/>
                <a:sym typeface="Times New Roman" pitchFamily="18" charset="0"/>
              </a:rPr>
              <a:t>, los </a:t>
            </a:r>
            <a:r>
              <a:rPr lang="en-US" sz="1000" dirty="0" err="1" smtClean="0">
                <a:solidFill>
                  <a:srgbClr val="000000"/>
                </a:solidFill>
                <a:cs typeface="Times New Roman" pitchFamily="18" charset="0"/>
                <a:sym typeface="Times New Roman" pitchFamily="18" charset="0"/>
              </a:rPr>
              <a:t>empleados</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deben</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considerar</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utilizar</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protección</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respiratoria</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como</a:t>
            </a:r>
            <a:r>
              <a:rPr lang="en-US" sz="1000" dirty="0" smtClean="0">
                <a:solidFill>
                  <a:srgbClr val="000000"/>
                </a:solidFill>
                <a:cs typeface="Times New Roman" pitchFamily="18" charset="0"/>
                <a:sym typeface="Times New Roman" pitchFamily="18" charset="0"/>
              </a:rPr>
              <a:t> la </a:t>
            </a:r>
            <a:r>
              <a:rPr lang="en-US" sz="1000" dirty="0" err="1" smtClean="0">
                <a:solidFill>
                  <a:srgbClr val="000000"/>
                </a:solidFill>
                <a:cs typeface="Times New Roman" pitchFamily="18" charset="0"/>
                <a:sym typeface="Times New Roman" pitchFamily="18" charset="0"/>
              </a:rPr>
              <a:t>mascarilla</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respiración</a:t>
            </a:r>
            <a:r>
              <a:rPr lang="en-US" sz="1000" dirty="0" smtClean="0">
                <a:solidFill>
                  <a:srgbClr val="000000"/>
                </a:solidFill>
                <a:cs typeface="Times New Roman" pitchFamily="18" charset="0"/>
                <a:sym typeface="Times New Roman" pitchFamily="18" charset="0"/>
              </a:rPr>
              <a:t> N-100, </a:t>
            </a:r>
            <a:r>
              <a:rPr lang="en-US" sz="1000" dirty="0" err="1" smtClean="0">
                <a:solidFill>
                  <a:srgbClr val="000000"/>
                </a:solidFill>
                <a:cs typeface="Times New Roman" pitchFamily="18" charset="0"/>
                <a:sym typeface="Times New Roman" pitchFamily="18" charset="0"/>
              </a:rPr>
              <a:t>para</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impedir</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que</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inspiren</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polvo</a:t>
            </a:r>
            <a:r>
              <a:rPr lang="en-US" sz="1000" dirty="0" smtClean="0">
                <a:solidFill>
                  <a:srgbClr val="000000"/>
                </a:solidFill>
                <a:cs typeface="Times New Roman" pitchFamily="18" charset="0"/>
                <a:sym typeface="Times New Roman" pitchFamily="18" charset="0"/>
              </a:rPr>
              <a:t> con </a:t>
            </a:r>
            <a:r>
              <a:rPr lang="en-US" sz="1000" dirty="0" err="1" smtClean="0">
                <a:solidFill>
                  <a:srgbClr val="000000"/>
                </a:solidFill>
                <a:cs typeface="Times New Roman" pitchFamily="18" charset="0"/>
                <a:sym typeface="Times New Roman" pitchFamily="18" charset="0"/>
              </a:rPr>
              <a:t>plomo</a:t>
            </a:r>
            <a:r>
              <a:rPr lang="en-US" sz="1000" dirty="0" smtClean="0">
                <a:solidFill>
                  <a:srgbClr val="000000"/>
                </a:solidFill>
                <a:cs typeface="Times New Roman" pitchFamily="18" charset="0"/>
                <a:sym typeface="Times New Roman" pitchFamily="18" charset="0"/>
              </a:rPr>
              <a:t>.</a:t>
            </a:r>
          </a:p>
          <a:p>
            <a:pPr>
              <a:tabLst/>
            </a:pPr>
            <a:r>
              <a:rPr lang="en-US" sz="1000" b="1" dirty="0" err="1" smtClean="0">
                <a:solidFill>
                  <a:srgbClr val="000000"/>
                </a:solidFill>
                <a:cs typeface="Times New Roman" pitchFamily="18" charset="0"/>
                <a:sym typeface="Times New Roman" pitchFamily="18" charset="0"/>
              </a:rPr>
              <a:t>Ubique</a:t>
            </a:r>
            <a:r>
              <a:rPr lang="en-US" sz="1000" b="1" dirty="0" smtClean="0">
                <a:solidFill>
                  <a:srgbClr val="000000"/>
                </a:solidFill>
                <a:cs typeface="Times New Roman" pitchFamily="18" charset="0"/>
                <a:sym typeface="Times New Roman" pitchFamily="18" charset="0"/>
              </a:rPr>
              <a:t> </a:t>
            </a:r>
            <a:r>
              <a:rPr lang="en-US" sz="1000" b="1" dirty="0" err="1" smtClean="0">
                <a:solidFill>
                  <a:srgbClr val="000000"/>
                </a:solidFill>
                <a:cs typeface="Times New Roman" pitchFamily="18" charset="0"/>
                <a:sym typeface="Times New Roman" pitchFamily="18" charset="0"/>
              </a:rPr>
              <a:t>letreros</a:t>
            </a:r>
            <a:r>
              <a:rPr lang="en-US" sz="1000" b="1" dirty="0" smtClean="0">
                <a:solidFill>
                  <a:srgbClr val="000000"/>
                </a:solidFill>
                <a:cs typeface="Times New Roman" pitchFamily="18" charset="0"/>
                <a:sym typeface="Times New Roman" pitchFamily="18" charset="0"/>
              </a:rPr>
              <a:t> de </a:t>
            </a:r>
            <a:r>
              <a:rPr lang="en-US" sz="1000" b="1" dirty="0" err="1" smtClean="0">
                <a:solidFill>
                  <a:srgbClr val="000000"/>
                </a:solidFill>
                <a:cs typeface="Times New Roman" pitchFamily="18" charset="0"/>
                <a:sym typeface="Times New Roman" pitchFamily="18" charset="0"/>
              </a:rPr>
              <a:t>advertencia</a:t>
            </a:r>
            <a:r>
              <a:rPr lang="en-US" sz="1000" dirty="0" smtClean="0">
                <a:solidFill>
                  <a:srgbClr val="000000"/>
                </a:solidFill>
                <a:cs typeface="Times New Roman" pitchFamily="18" charset="0"/>
                <a:sym typeface="Times New Roman" pitchFamily="18" charset="0"/>
              </a:rPr>
              <a:t>. </a:t>
            </a:r>
          </a:p>
          <a:p>
            <a:pPr marL="228600" lvl="1" indent="-114300">
              <a:tabLst/>
            </a:pPr>
            <a:r>
              <a:rPr lang="en-US" sz="1000" dirty="0" err="1" smtClean="0">
                <a:solidFill>
                  <a:srgbClr val="000000"/>
                </a:solidFill>
                <a:cs typeface="Times New Roman" pitchFamily="18" charset="0"/>
                <a:sym typeface="Times New Roman" pitchFamily="18" charset="0"/>
              </a:rPr>
              <a:t>Ubique</a:t>
            </a:r>
            <a:r>
              <a:rPr lang="en-US" sz="1000" dirty="0" smtClean="0">
                <a:solidFill>
                  <a:srgbClr val="000000"/>
                </a:solidFill>
                <a:cs typeface="Times New Roman" pitchFamily="18" charset="0"/>
                <a:sym typeface="Times New Roman" pitchFamily="18" charset="0"/>
              </a:rPr>
              <a:t> un </a:t>
            </a:r>
            <a:r>
              <a:rPr lang="en-US" sz="1000" dirty="0" err="1" smtClean="0">
                <a:solidFill>
                  <a:srgbClr val="000000"/>
                </a:solidFill>
                <a:cs typeface="Times New Roman" pitchFamily="18" charset="0"/>
                <a:sym typeface="Times New Roman" pitchFamily="18" charset="0"/>
              </a:rPr>
              <a:t>letrero</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advertencia</a:t>
            </a:r>
            <a:r>
              <a:rPr lang="en-US" sz="1000" dirty="0" smtClean="0">
                <a:solidFill>
                  <a:srgbClr val="000000"/>
                </a:solidFill>
                <a:cs typeface="Times New Roman" pitchFamily="18" charset="0"/>
                <a:sym typeface="Times New Roman" pitchFamily="18" charset="0"/>
              </a:rPr>
              <a:t> en la </a:t>
            </a:r>
            <a:r>
              <a:rPr lang="en-US" sz="1000" dirty="0" err="1" smtClean="0">
                <a:solidFill>
                  <a:srgbClr val="000000"/>
                </a:solidFill>
                <a:cs typeface="Times New Roman" pitchFamily="18" charset="0"/>
                <a:sym typeface="Times New Roman" pitchFamily="18" charset="0"/>
              </a:rPr>
              <a:t>entrada</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cada</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área</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trabajo</a:t>
            </a:r>
            <a:r>
              <a:rPr lang="en-US" sz="1000" dirty="0" smtClean="0">
                <a:solidFill>
                  <a:srgbClr val="000000"/>
                </a:solidFill>
                <a:cs typeface="Times New Roman" pitchFamily="18" charset="0"/>
                <a:sym typeface="Times New Roman" pitchFamily="18" charset="0"/>
              </a:rPr>
              <a:t>.</a:t>
            </a:r>
          </a:p>
          <a:p>
            <a:pPr marL="228600" lvl="1" indent="-114300">
              <a:tabLst/>
            </a:pPr>
            <a:r>
              <a:rPr lang="en-US" sz="1000" dirty="0" smtClean="0">
                <a:solidFill>
                  <a:srgbClr val="000000"/>
                </a:solidFill>
                <a:cs typeface="Times New Roman" pitchFamily="18" charset="0"/>
                <a:sym typeface="Times New Roman" pitchFamily="18" charset="0"/>
              </a:rPr>
              <a:t>Los </a:t>
            </a:r>
            <a:r>
              <a:rPr lang="en-US" sz="1000" dirty="0" err="1" smtClean="0">
                <a:solidFill>
                  <a:srgbClr val="000000"/>
                </a:solidFill>
                <a:cs typeface="Times New Roman" pitchFamily="18" charset="0"/>
                <a:sym typeface="Times New Roman" pitchFamily="18" charset="0"/>
              </a:rPr>
              <a:t>letreros</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deben</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decir</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Advertencia</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área</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trabajo</a:t>
            </a:r>
            <a:r>
              <a:rPr lang="en-US" sz="1000" dirty="0" smtClean="0">
                <a:solidFill>
                  <a:srgbClr val="000000"/>
                </a:solidFill>
                <a:cs typeface="Times New Roman" pitchFamily="18" charset="0"/>
                <a:sym typeface="Times New Roman" pitchFamily="18" charset="0"/>
              </a:rPr>
              <a:t> con </a:t>
            </a:r>
            <a:r>
              <a:rPr lang="en-US" sz="1000" dirty="0" err="1" smtClean="0">
                <a:solidFill>
                  <a:srgbClr val="000000"/>
                </a:solidFill>
                <a:cs typeface="Times New Roman" pitchFamily="18" charset="0"/>
                <a:sym typeface="Times New Roman" pitchFamily="18" charset="0"/>
              </a:rPr>
              <a:t>plomo</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veneno</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prohibido</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fumar</a:t>
            </a:r>
            <a:r>
              <a:rPr lang="en-US" sz="1000" dirty="0" smtClean="0">
                <a:solidFill>
                  <a:srgbClr val="000000"/>
                </a:solidFill>
                <a:cs typeface="Times New Roman" pitchFamily="18" charset="0"/>
                <a:sym typeface="Times New Roman" pitchFamily="18" charset="0"/>
              </a:rPr>
              <a:t> o comer" </a:t>
            </a:r>
            <a:r>
              <a:rPr lang="en-US" sz="1000" dirty="0" err="1" smtClean="0">
                <a:solidFill>
                  <a:srgbClr val="000000"/>
                </a:solidFill>
                <a:cs typeface="Times New Roman" pitchFamily="18" charset="0"/>
                <a:sym typeface="Times New Roman" pitchFamily="18" charset="0"/>
              </a:rPr>
              <a:t>para</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recordar</a:t>
            </a:r>
            <a:r>
              <a:rPr lang="en-US" sz="1000" dirty="0" smtClean="0">
                <a:solidFill>
                  <a:srgbClr val="000000"/>
                </a:solidFill>
                <a:cs typeface="Times New Roman" pitchFamily="18" charset="0"/>
                <a:sym typeface="Times New Roman" pitchFamily="18" charset="0"/>
              </a:rPr>
              <a:t> a los </a:t>
            </a:r>
            <a:r>
              <a:rPr lang="en-US" sz="1000" dirty="0" err="1" smtClean="0">
                <a:solidFill>
                  <a:srgbClr val="000000"/>
                </a:solidFill>
                <a:cs typeface="Times New Roman" pitchFamily="18" charset="0"/>
                <a:sym typeface="Times New Roman" pitchFamily="18" charset="0"/>
              </a:rPr>
              <a:t>trabajadores</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que</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está</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prohibido</a:t>
            </a:r>
            <a:r>
              <a:rPr lang="en-US" sz="1000" dirty="0" smtClean="0">
                <a:solidFill>
                  <a:srgbClr val="000000"/>
                </a:solidFill>
                <a:cs typeface="Times New Roman" pitchFamily="18" charset="0"/>
                <a:sym typeface="Times New Roman" pitchFamily="18" charset="0"/>
              </a:rPr>
              <a:t> comer, </a:t>
            </a:r>
            <a:r>
              <a:rPr lang="en-US" sz="1000" dirty="0" err="1" smtClean="0">
                <a:solidFill>
                  <a:srgbClr val="000000"/>
                </a:solidFill>
                <a:cs typeface="Times New Roman" pitchFamily="18" charset="0"/>
                <a:sym typeface="Times New Roman" pitchFamily="18" charset="0"/>
              </a:rPr>
              <a:t>beber</a:t>
            </a:r>
            <a:r>
              <a:rPr lang="en-US" sz="1000" dirty="0" smtClean="0">
                <a:solidFill>
                  <a:srgbClr val="000000"/>
                </a:solidFill>
                <a:cs typeface="Times New Roman" pitchFamily="18" charset="0"/>
                <a:sym typeface="Times New Roman" pitchFamily="18" charset="0"/>
              </a:rPr>
              <a:t> y </a:t>
            </a:r>
            <a:r>
              <a:rPr lang="en-US" sz="1000" dirty="0" err="1" smtClean="0">
                <a:solidFill>
                  <a:srgbClr val="000000"/>
                </a:solidFill>
                <a:cs typeface="Times New Roman" pitchFamily="18" charset="0"/>
                <a:sym typeface="Times New Roman" pitchFamily="18" charset="0"/>
              </a:rPr>
              <a:t>fumar</a:t>
            </a:r>
            <a:r>
              <a:rPr lang="en-US" sz="1000" dirty="0" smtClean="0">
                <a:solidFill>
                  <a:srgbClr val="000000"/>
                </a:solidFill>
                <a:cs typeface="Times New Roman" pitchFamily="18" charset="0"/>
                <a:sym typeface="Times New Roman" pitchFamily="18" charset="0"/>
              </a:rPr>
              <a:t> en el </a:t>
            </a:r>
            <a:r>
              <a:rPr lang="en-US" sz="1000" dirty="0" err="1" smtClean="0">
                <a:solidFill>
                  <a:srgbClr val="000000"/>
                </a:solidFill>
                <a:cs typeface="Times New Roman" pitchFamily="18" charset="0"/>
                <a:sym typeface="Times New Roman" pitchFamily="18" charset="0"/>
              </a:rPr>
              <a:t>área</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trabajo</a:t>
            </a:r>
            <a:r>
              <a:rPr lang="en-US" sz="1000" dirty="0" smtClean="0">
                <a:solidFill>
                  <a:srgbClr val="000000"/>
                </a:solidFill>
                <a:cs typeface="Times New Roman" pitchFamily="18" charset="0"/>
                <a:sym typeface="Times New Roman" pitchFamily="18" charset="0"/>
              </a:rPr>
              <a:t>.</a:t>
            </a:r>
          </a:p>
          <a:p>
            <a:pPr>
              <a:tabLst/>
            </a:pPr>
            <a:r>
              <a:rPr lang="en-US" sz="1000" b="1" dirty="0" err="1" smtClean="0">
                <a:solidFill>
                  <a:srgbClr val="000000"/>
                </a:solidFill>
                <a:cs typeface="Times New Roman" pitchFamily="18" charset="0"/>
                <a:sym typeface="Times New Roman" pitchFamily="18" charset="0"/>
              </a:rPr>
              <a:t>Lávese</a:t>
            </a:r>
            <a:r>
              <a:rPr lang="en-US" sz="1000" b="1" dirty="0" smtClean="0">
                <a:solidFill>
                  <a:srgbClr val="000000"/>
                </a:solidFill>
                <a:cs typeface="Times New Roman" pitchFamily="18" charset="0"/>
                <a:sym typeface="Times New Roman" pitchFamily="18" charset="0"/>
              </a:rPr>
              <a:t>.</a:t>
            </a:r>
            <a:r>
              <a:rPr lang="en-US" sz="1000" dirty="0" smtClean="0">
                <a:solidFill>
                  <a:srgbClr val="000000"/>
                </a:solidFill>
                <a:cs typeface="Times New Roman" pitchFamily="18" charset="0"/>
                <a:sym typeface="Times New Roman" pitchFamily="18" charset="0"/>
              </a:rPr>
              <a:t> </a:t>
            </a:r>
          </a:p>
          <a:p>
            <a:pPr marL="228600" lvl="1" indent="-114300">
              <a:tabLst/>
            </a:pPr>
            <a:r>
              <a:rPr lang="en-US" sz="1000" dirty="0" smtClean="0">
                <a:solidFill>
                  <a:srgbClr val="000000"/>
                </a:solidFill>
                <a:cs typeface="Times New Roman" pitchFamily="18" charset="0"/>
                <a:sym typeface="Times New Roman" pitchFamily="18" charset="0"/>
              </a:rPr>
              <a:t>Los </a:t>
            </a:r>
            <a:r>
              <a:rPr lang="en-US" sz="1000" dirty="0" err="1" smtClean="0">
                <a:solidFill>
                  <a:srgbClr val="000000"/>
                </a:solidFill>
                <a:cs typeface="Times New Roman" pitchFamily="18" charset="0"/>
                <a:sym typeface="Times New Roman" pitchFamily="18" charset="0"/>
              </a:rPr>
              <a:t>trabajadores</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deben</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lavar</a:t>
            </a:r>
            <a:r>
              <a:rPr lang="es-ES_tradnl" sz="1000" dirty="0" smtClean="0">
                <a:solidFill>
                  <a:srgbClr val="000000"/>
                </a:solidFill>
                <a:cs typeface="Times New Roman" pitchFamily="18" charset="0"/>
                <a:sym typeface="Times New Roman" pitchFamily="18" charset="0"/>
              </a:rPr>
              <a:t>se</a:t>
            </a:r>
            <a:r>
              <a:rPr lang="en-US" sz="1000" dirty="0" smtClean="0">
                <a:solidFill>
                  <a:srgbClr val="000000"/>
                </a:solidFill>
                <a:cs typeface="Times New Roman" pitchFamily="18" charset="0"/>
                <a:sym typeface="Times New Roman" pitchFamily="18" charset="0"/>
              </a:rPr>
              <a:t> </a:t>
            </a:r>
            <a:r>
              <a:rPr lang="es-ES_tradnl" sz="1000" dirty="0" smtClean="0">
                <a:solidFill>
                  <a:srgbClr val="000000"/>
                </a:solidFill>
                <a:cs typeface="Times New Roman" pitchFamily="18" charset="0"/>
                <a:sym typeface="Times New Roman" pitchFamily="18" charset="0"/>
              </a:rPr>
              <a:t>las </a:t>
            </a:r>
            <a:r>
              <a:rPr lang="en-US" sz="1000" dirty="0" err="1" smtClean="0">
                <a:solidFill>
                  <a:srgbClr val="000000"/>
                </a:solidFill>
                <a:cs typeface="Times New Roman" pitchFamily="18" charset="0"/>
                <a:sym typeface="Times New Roman" pitchFamily="18" charset="0"/>
              </a:rPr>
              <a:t>manos</a:t>
            </a:r>
            <a:r>
              <a:rPr lang="en-US" sz="1000" dirty="0" smtClean="0">
                <a:solidFill>
                  <a:srgbClr val="000000"/>
                </a:solidFill>
                <a:cs typeface="Times New Roman" pitchFamily="18" charset="0"/>
                <a:sym typeface="Times New Roman" pitchFamily="18" charset="0"/>
              </a:rPr>
              <a:t> y </a:t>
            </a:r>
            <a:r>
              <a:rPr lang="es-ES_tradnl" sz="1000" dirty="0" smtClean="0">
                <a:solidFill>
                  <a:srgbClr val="000000"/>
                </a:solidFill>
                <a:cs typeface="Times New Roman" pitchFamily="18" charset="0"/>
                <a:sym typeface="Times New Roman" pitchFamily="18" charset="0"/>
              </a:rPr>
              <a:t>las </a:t>
            </a:r>
            <a:r>
              <a:rPr lang="en-US" sz="1000" dirty="0" err="1" smtClean="0">
                <a:solidFill>
                  <a:srgbClr val="000000"/>
                </a:solidFill>
                <a:cs typeface="Times New Roman" pitchFamily="18" charset="0"/>
                <a:sym typeface="Times New Roman" pitchFamily="18" charset="0"/>
              </a:rPr>
              <a:t>cara</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cada</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vez</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que</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dejan</a:t>
            </a:r>
            <a:r>
              <a:rPr lang="en-US" sz="1000" dirty="0" smtClean="0">
                <a:solidFill>
                  <a:srgbClr val="000000"/>
                </a:solidFill>
                <a:cs typeface="Times New Roman" pitchFamily="18" charset="0"/>
                <a:sym typeface="Times New Roman" pitchFamily="18" charset="0"/>
              </a:rPr>
              <a:t> de </a:t>
            </a:r>
            <a:r>
              <a:rPr lang="en-US" sz="1000" dirty="0" err="1" smtClean="0">
                <a:solidFill>
                  <a:srgbClr val="000000"/>
                </a:solidFill>
                <a:cs typeface="Times New Roman" pitchFamily="18" charset="0"/>
                <a:sym typeface="Times New Roman" pitchFamily="18" charset="0"/>
              </a:rPr>
              <a:t>trabajar</a:t>
            </a:r>
            <a:r>
              <a:rPr lang="en-US" sz="1000" dirty="0" smtClean="0">
                <a:solidFill>
                  <a:srgbClr val="000000"/>
                </a:solidFill>
                <a:cs typeface="Times New Roman" pitchFamily="18" charset="0"/>
                <a:sym typeface="Times New Roman" pitchFamily="18" charset="0"/>
              </a:rPr>
              <a:t>. Es </a:t>
            </a:r>
            <a:r>
              <a:rPr lang="en-US" sz="1000" dirty="0" err="1" smtClean="0">
                <a:solidFill>
                  <a:srgbClr val="000000"/>
                </a:solidFill>
                <a:cs typeface="Times New Roman" pitchFamily="18" charset="0"/>
                <a:sym typeface="Times New Roman" pitchFamily="18" charset="0"/>
              </a:rPr>
              <a:t>particularmente</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importante</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lavarse</a:t>
            </a:r>
            <a:r>
              <a:rPr lang="en-US" sz="1000" dirty="0" smtClean="0">
                <a:solidFill>
                  <a:srgbClr val="000000"/>
                </a:solidFill>
                <a:cs typeface="Times New Roman" pitchFamily="18" charset="0"/>
                <a:sym typeface="Times New Roman" pitchFamily="18" charset="0"/>
              </a:rPr>
              <a:t> antes de comer y al final del </a:t>
            </a:r>
            <a:r>
              <a:rPr lang="en-US" sz="1000" dirty="0" err="1" smtClean="0">
                <a:solidFill>
                  <a:srgbClr val="000000"/>
                </a:solidFill>
                <a:cs typeface="Times New Roman" pitchFamily="18" charset="0"/>
                <a:sym typeface="Times New Roman" pitchFamily="18" charset="0"/>
              </a:rPr>
              <a:t>día</a:t>
            </a:r>
            <a:r>
              <a:rPr lang="en-US" sz="1000" dirty="0" smtClean="0">
                <a:solidFill>
                  <a:srgbClr val="000000"/>
                </a:solidFill>
                <a:cs typeface="Times New Roman" pitchFamily="18" charset="0"/>
                <a:sym typeface="Times New Roman" pitchFamily="18" charset="0"/>
              </a:rPr>
              <a:t>.</a:t>
            </a:r>
          </a:p>
          <a:p>
            <a:pPr>
              <a:tabLst/>
            </a:pPr>
            <a:r>
              <a:rPr lang="en-US" sz="1000" dirty="0" smtClean="0">
                <a:solidFill>
                  <a:srgbClr val="000000"/>
                </a:solidFill>
                <a:cs typeface="Times New Roman" pitchFamily="18" charset="0"/>
                <a:sym typeface="Times New Roman" pitchFamily="18" charset="0"/>
              </a:rPr>
              <a:t>Nota: Las </a:t>
            </a:r>
            <a:r>
              <a:rPr lang="en-US" sz="1000" dirty="0" err="1" smtClean="0">
                <a:solidFill>
                  <a:srgbClr val="000000"/>
                </a:solidFill>
                <a:cs typeface="Times New Roman" pitchFamily="18" charset="0"/>
                <a:sym typeface="Times New Roman" pitchFamily="18" charset="0"/>
              </a:rPr>
              <a:t>reglas</a:t>
            </a:r>
            <a:r>
              <a:rPr lang="en-US" sz="1000" dirty="0" smtClean="0">
                <a:solidFill>
                  <a:srgbClr val="000000"/>
                </a:solidFill>
                <a:cs typeface="Times New Roman" pitchFamily="18" charset="0"/>
                <a:sym typeface="Times New Roman" pitchFamily="18" charset="0"/>
              </a:rPr>
              <a:t> de OSHA </a:t>
            </a:r>
            <a:r>
              <a:rPr lang="en-US" sz="1000" dirty="0" err="1" smtClean="0">
                <a:solidFill>
                  <a:srgbClr val="000000"/>
                </a:solidFill>
                <a:cs typeface="Times New Roman" pitchFamily="18" charset="0"/>
                <a:sym typeface="Times New Roman" pitchFamily="18" charset="0"/>
              </a:rPr>
              <a:t>pueden</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requerir</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que</a:t>
            </a:r>
            <a:r>
              <a:rPr lang="en-US" sz="1000" dirty="0" smtClean="0">
                <a:solidFill>
                  <a:srgbClr val="000000"/>
                </a:solidFill>
                <a:cs typeface="Times New Roman" pitchFamily="18" charset="0"/>
                <a:sym typeface="Times New Roman" pitchFamily="18" charset="0"/>
              </a:rPr>
              <a:t> los </a:t>
            </a:r>
            <a:r>
              <a:rPr lang="en-US" sz="1000" dirty="0" err="1" smtClean="0">
                <a:solidFill>
                  <a:srgbClr val="000000"/>
                </a:solidFill>
                <a:cs typeface="Times New Roman" pitchFamily="18" charset="0"/>
                <a:sym typeface="Times New Roman" pitchFamily="18" charset="0"/>
              </a:rPr>
              <a:t>empleados</a:t>
            </a:r>
            <a:r>
              <a:rPr lang="en-US" sz="1000" dirty="0" smtClean="0">
                <a:solidFill>
                  <a:srgbClr val="000000"/>
                </a:solidFill>
                <a:cs typeface="Times New Roman" pitchFamily="18" charset="0"/>
                <a:sym typeface="Times New Roman" pitchFamily="18" charset="0"/>
              </a:rPr>
              <a:t> </a:t>
            </a:r>
            <a:r>
              <a:rPr lang="es-ES_tradnl" sz="1000" dirty="0" smtClean="0">
                <a:solidFill>
                  <a:srgbClr val="000000"/>
                </a:solidFill>
                <a:cs typeface="Times New Roman" pitchFamily="18" charset="0"/>
                <a:sym typeface="Times New Roman" pitchFamily="18" charset="0"/>
              </a:rPr>
              <a:t>realicen </a:t>
            </a:r>
            <a:r>
              <a:rPr lang="en-US" sz="1000" dirty="0" err="1" smtClean="0">
                <a:solidFill>
                  <a:srgbClr val="000000"/>
                </a:solidFill>
                <a:cs typeface="Times New Roman" pitchFamily="18" charset="0"/>
                <a:sym typeface="Times New Roman" pitchFamily="18" charset="0"/>
              </a:rPr>
              <a:t>pasos</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adicionales</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para</a:t>
            </a:r>
            <a:r>
              <a:rPr lang="en-US" sz="1000" dirty="0" smtClean="0">
                <a:solidFill>
                  <a:srgbClr val="000000"/>
                </a:solidFill>
                <a:cs typeface="Times New Roman" pitchFamily="18" charset="0"/>
                <a:sym typeface="Times New Roman" pitchFamily="18" charset="0"/>
              </a:rPr>
              <a:t> </a:t>
            </a:r>
            <a:r>
              <a:rPr lang="en-US" sz="1000" dirty="0" err="1" smtClean="0">
                <a:solidFill>
                  <a:srgbClr val="000000"/>
                </a:solidFill>
                <a:cs typeface="Times New Roman" pitchFamily="18" charset="0"/>
                <a:sym typeface="Times New Roman" pitchFamily="18" charset="0"/>
              </a:rPr>
              <a:t>proteger</a:t>
            </a:r>
            <a:r>
              <a:rPr lang="en-US" sz="1000" dirty="0" smtClean="0">
                <a:solidFill>
                  <a:srgbClr val="000000"/>
                </a:solidFill>
                <a:cs typeface="Times New Roman" pitchFamily="18" charset="0"/>
                <a:sym typeface="Times New Roman" pitchFamily="18" charset="0"/>
              </a:rPr>
              <a:t> la </a:t>
            </a:r>
            <a:r>
              <a:rPr lang="en-US" sz="1000" dirty="0" err="1" smtClean="0">
                <a:solidFill>
                  <a:srgbClr val="000000"/>
                </a:solidFill>
                <a:cs typeface="Times New Roman" pitchFamily="18" charset="0"/>
                <a:sym typeface="Times New Roman" pitchFamily="18" charset="0"/>
              </a:rPr>
              <a:t>salud</a:t>
            </a:r>
            <a:r>
              <a:rPr lang="en-US" sz="1000" dirty="0" smtClean="0">
                <a:solidFill>
                  <a:srgbClr val="000000"/>
                </a:solidFill>
                <a:cs typeface="Times New Roman" pitchFamily="18" charset="0"/>
                <a:sym typeface="Times New Roman" pitchFamily="18" charset="0"/>
              </a:rPr>
              <a:t> de los </a:t>
            </a:r>
            <a:r>
              <a:rPr lang="en-US" sz="1000" dirty="0" err="1" smtClean="0">
                <a:solidFill>
                  <a:srgbClr val="000000"/>
                </a:solidFill>
                <a:cs typeface="Times New Roman" pitchFamily="18" charset="0"/>
                <a:sym typeface="Times New Roman" pitchFamily="18" charset="0"/>
              </a:rPr>
              <a:t>trabajadores</a:t>
            </a:r>
            <a:r>
              <a:rPr lang="en-US" sz="1000" dirty="0" smtClean="0">
                <a:solidFill>
                  <a:srgbClr val="000000"/>
                </a:solidFill>
                <a:cs typeface="Times New Roman" pitchFamily="18" charset="0"/>
                <a:sym typeface="Times New Roman" pitchFamily="18" charset="0"/>
              </a:rPr>
              <a:t>. </a:t>
            </a:r>
          </a:p>
        </p:txBody>
      </p:sp>
    </p:spTree>
    <p:extLst>
      <p:ext uri="{BB962C8B-B14F-4D97-AF65-F5344CB8AC3E}">
        <p14:creationId xmlns:p14="http://schemas.microsoft.com/office/powerpoint/2010/main" val="267041425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en labores de renovación, reparación y pintura</a:t>
            </a:r>
          </a:p>
        </p:txBody>
      </p:sp>
      <p:sp>
        <p:nvSpPr>
          <p:cNvPr id="27651" name="Rectangle 7"/>
          <p:cNvSpPr>
            <a:spLocks noGrp="1" noChangeArrowheads="1"/>
          </p:cNvSpPr>
          <p:nvPr>
            <p:ph type="sldNum" sz="quarter" idx="5"/>
          </p:nvPr>
        </p:nvSpPr>
        <p:spPr>
          <a:noFill/>
        </p:spPr>
        <p:txBody>
          <a:bodyPr/>
          <a:lstStyle/>
          <a:p>
            <a:r>
              <a:rPr lang="en-US" smtClean="0"/>
              <a:t>8-</a:t>
            </a:r>
            <a:fld id="{83631A5A-0176-4810-91BA-8134350DA02C}" type="slidenum">
              <a:rPr lang="en-US" smtClean="0"/>
              <a:pPr/>
              <a:t>98</a:t>
            </a:fld>
            <a:endParaRPr lang="en-US" smtClean="0"/>
          </a:p>
        </p:txBody>
      </p:sp>
      <p:sp>
        <p:nvSpPr>
          <p:cNvPr id="27652" name="Rectangle 8"/>
          <p:cNvSpPr>
            <a:spLocks noGrp="1" noChangeArrowheads="1"/>
          </p:cNvSpPr>
          <p:nvPr>
            <p:ph type="dt" sz="quarter" idx="1"/>
          </p:nvPr>
        </p:nvSpPr>
        <p:spPr>
          <a:noFill/>
        </p:spPr>
        <p:txBody>
          <a:bodyPr/>
          <a:lstStyle/>
          <a:p>
            <a:r>
              <a:rPr lang="en-US" smtClean="0"/>
              <a:t>Octubre de 2011</a:t>
            </a:r>
          </a:p>
        </p:txBody>
      </p:sp>
      <p:sp>
        <p:nvSpPr>
          <p:cNvPr id="27653" name="Rectangle 2050"/>
          <p:cNvSpPr>
            <a:spLocks noGrp="1" noRot="1" noChangeAspect="1" noChangeArrowheads="1" noTextEdit="1"/>
          </p:cNvSpPr>
          <p:nvPr>
            <p:ph type="sldImg"/>
          </p:nvPr>
        </p:nvSpPr>
        <p:spPr>
          <a:xfrm>
            <a:off x="1295400" y="685800"/>
            <a:ext cx="4800600" cy="3600450"/>
          </a:xfrm>
          <a:ln/>
        </p:spPr>
      </p:sp>
      <p:sp>
        <p:nvSpPr>
          <p:cNvPr id="27654" name="Rectangle 2051"/>
          <p:cNvSpPr>
            <a:spLocks noGrp="1" noChangeArrowheads="1"/>
          </p:cNvSpPr>
          <p:nvPr>
            <p:ph type="body" idx="1"/>
          </p:nvPr>
        </p:nvSpPr>
        <p:spPr>
          <a:xfrm>
            <a:off x="762000" y="4381500"/>
            <a:ext cx="6019800" cy="4395788"/>
          </a:xfrm>
          <a:noFill/>
          <a:ln/>
        </p:spPr>
        <p:txBody>
          <a:bodyPr/>
          <a:lstStyle/>
          <a:p>
            <a:pPr>
              <a:spcBef>
                <a:spcPct val="10000"/>
              </a:spcBef>
              <a:tabLst>
                <a:tab pos="342900" algn="l"/>
              </a:tabLst>
            </a:pPr>
            <a:r>
              <a:rPr lang="en-US" sz="1000" b="1" smtClean="0">
                <a:solidFill>
                  <a:srgbClr val="000000"/>
                </a:solidFill>
                <a:cs typeface="Times New Roman" pitchFamily="18" charset="0"/>
                <a:sym typeface="Times New Roman" pitchFamily="18" charset="0"/>
              </a:rPr>
              <a:t>Controle la propagación del polvo.</a:t>
            </a:r>
          </a:p>
          <a:p>
            <a:pPr marL="342900" lvl="1" indent="-228600">
              <a:spcBef>
                <a:spcPct val="10000"/>
              </a:spcBef>
              <a:tabLst>
                <a:tab pos="342900" algn="l"/>
              </a:tabLst>
            </a:pPr>
            <a:r>
              <a:rPr lang="en-US" sz="1000" smtClean="0">
                <a:solidFill>
                  <a:srgbClr val="000000"/>
                </a:solidFill>
                <a:cs typeface="Times New Roman" pitchFamily="18" charset="0"/>
                <a:sym typeface="Times New Roman" pitchFamily="18" charset="0"/>
              </a:rPr>
              <a:t>Mantenga el área de trabajo aislada del resto de la vivienda.</a:t>
            </a:r>
          </a:p>
          <a:p>
            <a:pPr marL="342900" lvl="1" indent="-228600">
              <a:spcBef>
                <a:spcPct val="10000"/>
              </a:spcBef>
              <a:tabLst>
                <a:tab pos="342900" algn="l"/>
              </a:tabLst>
            </a:pPr>
            <a:r>
              <a:rPr lang="en-US" sz="1000" smtClean="0">
                <a:solidFill>
                  <a:srgbClr val="000000"/>
                </a:solidFill>
                <a:cs typeface="Times New Roman" pitchFamily="18" charset="0"/>
                <a:sym typeface="Times New Roman" pitchFamily="18" charset="0"/>
              </a:rPr>
              <a:t>No saque polvo ni escombros del área de trabajo.</a:t>
            </a:r>
          </a:p>
          <a:p>
            <a:pPr marL="342900" lvl="1" indent="-228600">
              <a:spcBef>
                <a:spcPct val="10000"/>
              </a:spcBef>
              <a:tabLst>
                <a:tab pos="342900" algn="l"/>
              </a:tabLst>
            </a:pPr>
            <a:r>
              <a:rPr lang="en-US" sz="1000" smtClean="0">
                <a:solidFill>
                  <a:srgbClr val="000000"/>
                </a:solidFill>
                <a:cs typeface="Times New Roman" pitchFamily="18" charset="0"/>
                <a:sym typeface="Times New Roman" pitchFamily="18" charset="0"/>
              </a:rPr>
              <a:t>Manténgase dentro del área de trabajo contenida y en los caminos contenidos.</a:t>
            </a:r>
          </a:p>
          <a:p>
            <a:pPr marL="342900" lvl="1" indent="-228600">
              <a:spcBef>
                <a:spcPct val="10000"/>
              </a:spcBef>
              <a:tabLst>
                <a:tab pos="342900" algn="l"/>
              </a:tabLst>
            </a:pPr>
            <a:r>
              <a:rPr lang="en-US" sz="1000" smtClean="0">
                <a:solidFill>
                  <a:srgbClr val="000000"/>
                </a:solidFill>
                <a:cs typeface="Times New Roman" pitchFamily="18" charset="0"/>
                <a:sym typeface="Times New Roman" pitchFamily="18" charset="0"/>
              </a:rPr>
              <a:t>Aspire los trajes al salir del área de trabajo de modo que el polvo se quede dentro de la contención.</a:t>
            </a:r>
          </a:p>
          <a:p>
            <a:pPr marL="342900" lvl="1" indent="-228600">
              <a:spcBef>
                <a:spcPct val="10000"/>
              </a:spcBef>
              <a:tabLst>
                <a:tab pos="342900" algn="l"/>
              </a:tabLst>
            </a:pPr>
            <a:r>
              <a:rPr lang="en-US" sz="1000" smtClean="0">
                <a:solidFill>
                  <a:srgbClr val="000000"/>
                </a:solidFill>
                <a:cs typeface="Times New Roman" pitchFamily="18" charset="0"/>
                <a:sym typeface="Times New Roman" pitchFamily="18" charset="0"/>
              </a:rPr>
              <a:t>Quítese los cubrezapatos desechables y asegúrese de que sus zapatos estén limpios utilizando almohadillas adhesivas o toallas de papel húmedas para limpiar</a:t>
            </a:r>
            <a:r>
              <a:rPr lang="es-ES_tradnl" sz="1000" smtClean="0">
                <a:solidFill>
                  <a:srgbClr val="000000"/>
                </a:solidFill>
                <a:cs typeface="Times New Roman" pitchFamily="18" charset="0"/>
                <a:sym typeface="Times New Roman" pitchFamily="18" charset="0"/>
              </a:rPr>
              <a:t>se</a:t>
            </a:r>
            <a:r>
              <a:rPr lang="en-US" sz="1000" smtClean="0">
                <a:solidFill>
                  <a:srgbClr val="000000"/>
                </a:solidFill>
                <a:cs typeface="Times New Roman" pitchFamily="18" charset="0"/>
                <a:sym typeface="Times New Roman" pitchFamily="18" charset="0"/>
              </a:rPr>
              <a:t> </a:t>
            </a:r>
            <a:r>
              <a:rPr lang="es-ES_tradnl" sz="1000" smtClean="0">
                <a:solidFill>
                  <a:srgbClr val="000000"/>
                </a:solidFill>
                <a:cs typeface="Times New Roman" pitchFamily="18" charset="0"/>
                <a:sym typeface="Times New Roman" pitchFamily="18" charset="0"/>
              </a:rPr>
              <a:t>los </a:t>
            </a:r>
            <a:r>
              <a:rPr lang="en-US" sz="1000" smtClean="0">
                <a:solidFill>
                  <a:srgbClr val="000000"/>
                </a:solidFill>
                <a:cs typeface="Times New Roman" pitchFamily="18" charset="0"/>
                <a:sym typeface="Times New Roman" pitchFamily="18" charset="0"/>
              </a:rPr>
              <a:t>zapatos cada vez que sale de la lámina protectora.</a:t>
            </a:r>
          </a:p>
          <a:p>
            <a:pPr marL="342900" lvl="1" indent="-228600">
              <a:spcBef>
                <a:spcPct val="10000"/>
              </a:spcBef>
              <a:tabLst>
                <a:tab pos="342900" algn="l"/>
              </a:tabLst>
            </a:pPr>
            <a:r>
              <a:rPr lang="en-US" sz="1000" smtClean="0">
                <a:solidFill>
                  <a:srgbClr val="000000"/>
                </a:solidFill>
                <a:cs typeface="Times New Roman" pitchFamily="18" charset="0"/>
                <a:sym typeface="Times New Roman" pitchFamily="18" charset="0"/>
              </a:rPr>
              <a:t>Mantenga los componentes dentro del área de trabajo hasta que estén envueltos con seguridad en láminas o bolsas plásticas de alta resistencia. Una vez se hayan envuelto o depositado en bolsas plásticas, limpie el exterior con una aspiradora HEPA y sáquelas del área de trabajo para almacenarlas en un área segura, lejos de los residentes.</a:t>
            </a:r>
          </a:p>
          <a:p>
            <a:pPr marL="342900" lvl="1" indent="-228600">
              <a:spcBef>
                <a:spcPct val="10000"/>
              </a:spcBef>
              <a:tabLst>
                <a:tab pos="342900" algn="l"/>
              </a:tabLst>
            </a:pPr>
            <a:r>
              <a:rPr lang="en-US" sz="1000" smtClean="0">
                <a:solidFill>
                  <a:srgbClr val="000000"/>
                </a:solidFill>
                <a:cs typeface="Times New Roman" pitchFamily="18" charset="0"/>
                <a:sym typeface="Times New Roman" pitchFamily="18" charset="0"/>
              </a:rPr>
              <a:t>Lave las prendas protectoras que no sean desechables separadamente de la ropa sucia de su familia.</a:t>
            </a:r>
          </a:p>
          <a:p>
            <a:pPr marL="342900" lvl="1" indent="-228600">
              <a:spcBef>
                <a:spcPct val="10000"/>
              </a:spcBef>
              <a:tabLst>
                <a:tab pos="342900" algn="l"/>
              </a:tabLst>
            </a:pPr>
            <a:r>
              <a:rPr lang="en-US" sz="1000" smtClean="0">
                <a:solidFill>
                  <a:srgbClr val="000000"/>
                </a:solidFill>
                <a:cs typeface="Times New Roman" pitchFamily="18" charset="0"/>
                <a:sym typeface="Times New Roman" pitchFamily="18" charset="0"/>
              </a:rPr>
              <a:t>No utilice prácticas prohibidas, como::</a:t>
            </a:r>
          </a:p>
          <a:p>
            <a:pPr marL="685800" lvl="2" indent="-228600">
              <a:spcBef>
                <a:spcPct val="10000"/>
              </a:spcBef>
              <a:buFontTx/>
              <a:buChar char="•"/>
              <a:tabLst>
                <a:tab pos="342900" algn="l"/>
              </a:tabLst>
            </a:pPr>
            <a:r>
              <a:rPr lang="en-US" smtClean="0">
                <a:solidFill>
                  <a:srgbClr val="000000"/>
                </a:solidFill>
                <a:cs typeface="Times New Roman" pitchFamily="18" charset="0"/>
                <a:sym typeface="Times New Roman" pitchFamily="18" charset="0"/>
              </a:rPr>
              <a:t>Quemar pintura </a:t>
            </a:r>
            <a:r>
              <a:rPr lang="es-ES_tradnl" smtClean="0">
                <a:solidFill>
                  <a:srgbClr val="000000"/>
                </a:solidFill>
                <a:cs typeface="Times New Roman" pitchFamily="18" charset="0"/>
                <a:sym typeface="Times New Roman" pitchFamily="18" charset="0"/>
              </a:rPr>
              <a:t>con </a:t>
            </a:r>
            <a:r>
              <a:rPr lang="en-US" smtClean="0">
                <a:solidFill>
                  <a:srgbClr val="000000"/>
                </a:solidFill>
                <a:cs typeface="Times New Roman" pitchFamily="18" charset="0"/>
                <a:sym typeface="Times New Roman" pitchFamily="18" charset="0"/>
              </a:rPr>
              <a:t>llama o </a:t>
            </a:r>
            <a:r>
              <a:rPr lang="es-ES_tradnl" smtClean="0">
                <a:solidFill>
                  <a:srgbClr val="000000"/>
                </a:solidFill>
                <a:cs typeface="Times New Roman" pitchFamily="18" charset="0"/>
                <a:sym typeface="Times New Roman" pitchFamily="18" charset="0"/>
              </a:rPr>
              <a:t>quitarla</a:t>
            </a:r>
            <a:r>
              <a:rPr lang="en-US" smtClean="0">
                <a:solidFill>
                  <a:srgbClr val="000000"/>
                </a:solidFill>
                <a:cs typeface="Times New Roman" pitchFamily="18" charset="0"/>
                <a:sym typeface="Times New Roman" pitchFamily="18" charset="0"/>
              </a:rPr>
              <a:t> a alta temperatura y</a:t>
            </a:r>
          </a:p>
          <a:p>
            <a:pPr marL="685800" lvl="2" indent="-228600">
              <a:spcBef>
                <a:spcPct val="10000"/>
              </a:spcBef>
              <a:buFontTx/>
              <a:buChar char="•"/>
              <a:tabLst>
                <a:tab pos="342900" algn="l"/>
              </a:tabLst>
            </a:pPr>
            <a:r>
              <a:rPr lang="en-US" smtClean="0">
                <a:solidFill>
                  <a:srgbClr val="000000"/>
                </a:solidFill>
                <a:cs typeface="Times New Roman" pitchFamily="18" charset="0"/>
                <a:sym typeface="Times New Roman" pitchFamily="18" charset="0"/>
              </a:rPr>
              <a:t>Herramientas eléctricas (como una lijadora) sin accesorios HEPA.</a:t>
            </a:r>
          </a:p>
          <a:p>
            <a:pPr>
              <a:tabLst>
                <a:tab pos="342900" algn="l"/>
              </a:tabLst>
            </a:pPr>
            <a:r>
              <a:rPr lang="en-US" sz="1000" smtClean="0">
                <a:solidFill>
                  <a:srgbClr val="000000"/>
                </a:solidFill>
                <a:latin typeface="Helvetica Neue" charset="0"/>
                <a:cs typeface="Times New Roman" pitchFamily="18" charset="0"/>
                <a:sym typeface="Times New Roman" pitchFamily="18" charset="0"/>
              </a:rPr>
              <a:t/>
            </a:r>
            <a:br>
              <a:rPr lang="en-US" sz="1000" smtClean="0">
                <a:solidFill>
                  <a:srgbClr val="000000"/>
                </a:solidFill>
                <a:latin typeface="Helvetica Neue" charset="0"/>
                <a:cs typeface="Times New Roman" pitchFamily="18" charset="0"/>
                <a:sym typeface="Times New Roman" pitchFamily="18" charset="0"/>
              </a:rPr>
            </a:br>
            <a:endParaRPr lang="en-US" sz="1000" smtClean="0">
              <a:solidFill>
                <a:srgbClr val="000000"/>
              </a:solidFill>
              <a:latin typeface="Helvetica Neue" charset="0"/>
              <a:cs typeface="Times New Roman" pitchFamily="18" charset="0"/>
              <a:sym typeface="Times New Roman" pitchFamily="18" charset="0"/>
            </a:endParaRPr>
          </a:p>
        </p:txBody>
      </p:sp>
      <p:sp>
        <p:nvSpPr>
          <p:cNvPr id="27655" name="Text Box 2054"/>
          <p:cNvSpPr txBox="1">
            <a:spLocks noChangeArrowheads="1"/>
          </p:cNvSpPr>
          <p:nvPr/>
        </p:nvSpPr>
        <p:spPr bwMode="auto">
          <a:xfrm>
            <a:off x="1066800" y="7848600"/>
            <a:ext cx="5715000" cy="646113"/>
          </a:xfrm>
          <a:prstGeom prst="rect">
            <a:avLst/>
          </a:prstGeom>
          <a:solidFill>
            <a:srgbClr val="EAEAEA"/>
          </a:solidFill>
          <a:ln w="9525">
            <a:solidFill>
              <a:schemeClr val="tx1"/>
            </a:solidFill>
            <a:miter lim="800000"/>
            <a:headEnd/>
            <a:tailEnd/>
          </a:ln>
        </p:spPr>
        <p:txBody>
          <a:bodyPr lIns="91407" tIns="45703" rIns="91407" bIns="45703">
            <a:spAutoFit/>
          </a:bodyPr>
          <a:lstStyle/>
          <a:p>
            <a:pPr lvl="2">
              <a:spcBef>
                <a:spcPct val="50000"/>
              </a:spcBef>
              <a:buSzPct val="100000"/>
            </a:pPr>
            <a:r>
              <a:rPr lang="en-US" sz="900">
                <a:solidFill>
                  <a:srgbClr val="000000"/>
                </a:solidFill>
                <a:latin typeface="Arial" pitchFamily="34" charset="0"/>
                <a:cs typeface="Times New Roman" pitchFamily="18" charset="0"/>
                <a:sym typeface="Times New Roman" pitchFamily="18" charset="0"/>
              </a:rPr>
              <a:t>La regla del Departamento de Vivienda y Urbanismo tambi</a:t>
            </a:r>
            <a:r>
              <a:rPr lang="en-US" sz="900">
                <a:solidFill>
                  <a:srgbClr val="000000"/>
                </a:solidFill>
                <a:cs typeface="Times New Roman" pitchFamily="18" charset="0"/>
                <a:sym typeface="Times New Roman" pitchFamily="18" charset="0"/>
              </a:rPr>
              <a:t>é</a:t>
            </a:r>
            <a:r>
              <a:rPr lang="en-US" sz="900">
                <a:solidFill>
                  <a:srgbClr val="000000"/>
                </a:solidFill>
                <a:latin typeface="Arial" pitchFamily="34" charset="0"/>
                <a:cs typeface="Times New Roman" pitchFamily="18" charset="0"/>
                <a:sym typeface="Times New Roman" pitchFamily="18" charset="0"/>
              </a:rPr>
              <a:t>n proh</a:t>
            </a:r>
            <a:r>
              <a:rPr lang="en-US" sz="900">
                <a:solidFill>
                  <a:srgbClr val="000000"/>
                </a:solidFill>
                <a:cs typeface="Times New Roman" pitchFamily="18" charset="0"/>
                <a:sym typeface="Times New Roman" pitchFamily="18" charset="0"/>
              </a:rPr>
              <a:t>í</a:t>
            </a:r>
            <a:r>
              <a:rPr lang="en-US" sz="900">
                <a:solidFill>
                  <a:srgbClr val="000000"/>
                </a:solidFill>
                <a:latin typeface="Arial" pitchFamily="34" charset="0"/>
                <a:cs typeface="Times New Roman" pitchFamily="18" charset="0"/>
                <a:sym typeface="Times New Roman" pitchFamily="18" charset="0"/>
              </a:rPr>
              <a:t>be raspar en seco y lijar </a:t>
            </a:r>
            <a:r>
              <a:rPr lang="en-US" sz="900" u="sng">
                <a:solidFill>
                  <a:srgbClr val="000000"/>
                </a:solidFill>
                <a:latin typeface="Arial" pitchFamily="34" charset="0"/>
                <a:cs typeface="Times New Roman" pitchFamily="18" charset="0"/>
                <a:sym typeface="Times New Roman" pitchFamily="18" charset="0"/>
              </a:rPr>
              <a:t>a mano</a:t>
            </a:r>
            <a:r>
              <a:rPr lang="en-US" sz="900">
                <a:solidFill>
                  <a:srgbClr val="000000"/>
                </a:solidFill>
                <a:latin typeface="Arial" pitchFamily="34" charset="0"/>
                <a:cs typeface="Times New Roman" pitchFamily="18" charset="0"/>
                <a:sym typeface="Times New Roman" pitchFamily="18" charset="0"/>
              </a:rPr>
              <a:t> en demas</a:t>
            </a:r>
            <a:r>
              <a:rPr lang="en-US" sz="900">
                <a:solidFill>
                  <a:srgbClr val="000000"/>
                </a:solidFill>
                <a:cs typeface="Times New Roman" pitchFamily="18" charset="0"/>
                <a:sym typeface="Times New Roman" pitchFamily="18" charset="0"/>
              </a:rPr>
              <a:t>í</a:t>
            </a:r>
            <a:r>
              <a:rPr lang="en-US" sz="900">
                <a:solidFill>
                  <a:srgbClr val="000000"/>
                </a:solidFill>
                <a:latin typeface="Arial" pitchFamily="34" charset="0"/>
                <a:cs typeface="Times New Roman" pitchFamily="18" charset="0"/>
                <a:sym typeface="Times New Roman" pitchFamily="18" charset="0"/>
              </a:rPr>
              <a:t>a, utilizar pistolas de aire caliente que calcinen la pintura y lavar la pintura en un espacio con poca ventilaci</a:t>
            </a:r>
            <a:r>
              <a:rPr lang="en-US" sz="900">
                <a:solidFill>
                  <a:srgbClr val="000000"/>
                </a:solidFill>
                <a:cs typeface="Times New Roman" pitchFamily="18" charset="0"/>
                <a:sym typeface="Times New Roman" pitchFamily="18" charset="0"/>
              </a:rPr>
              <a:t>ó</a:t>
            </a:r>
            <a:r>
              <a:rPr lang="en-US" sz="900">
                <a:solidFill>
                  <a:srgbClr val="000000"/>
                </a:solidFill>
                <a:latin typeface="Arial" pitchFamily="34" charset="0"/>
                <a:cs typeface="Times New Roman" pitchFamily="18" charset="0"/>
                <a:sym typeface="Times New Roman" pitchFamily="18" charset="0"/>
              </a:rPr>
              <a:t>n utilizando un decapante vol</a:t>
            </a:r>
            <a:r>
              <a:rPr lang="en-US" sz="900">
                <a:solidFill>
                  <a:srgbClr val="000000"/>
                </a:solidFill>
                <a:cs typeface="Times New Roman" pitchFamily="18" charset="0"/>
                <a:sym typeface="Times New Roman" pitchFamily="18" charset="0"/>
              </a:rPr>
              <a:t>á</a:t>
            </a:r>
            <a:r>
              <a:rPr lang="en-US" sz="900">
                <a:solidFill>
                  <a:srgbClr val="000000"/>
                </a:solidFill>
                <a:latin typeface="Arial" pitchFamily="34" charset="0"/>
                <a:cs typeface="Times New Roman" pitchFamily="18" charset="0"/>
                <a:sym typeface="Times New Roman" pitchFamily="18" charset="0"/>
              </a:rPr>
              <a:t>til.  Algunos estados, localidades o tribus pueden prohibir otras pr</a:t>
            </a:r>
            <a:r>
              <a:rPr lang="en-US" sz="900">
                <a:solidFill>
                  <a:srgbClr val="000000"/>
                </a:solidFill>
                <a:cs typeface="Times New Roman" pitchFamily="18" charset="0"/>
                <a:sym typeface="Times New Roman" pitchFamily="18" charset="0"/>
              </a:rPr>
              <a:t>á</a:t>
            </a:r>
            <a:r>
              <a:rPr lang="en-US" sz="900">
                <a:solidFill>
                  <a:srgbClr val="000000"/>
                </a:solidFill>
                <a:latin typeface="Arial" pitchFamily="34" charset="0"/>
                <a:cs typeface="Times New Roman" pitchFamily="18" charset="0"/>
                <a:sym typeface="Times New Roman" pitchFamily="18" charset="0"/>
              </a:rPr>
              <a:t>cticas de trabajo.</a:t>
            </a:r>
          </a:p>
        </p:txBody>
      </p:sp>
      <p:pic>
        <p:nvPicPr>
          <p:cNvPr id="27656" name="Picture 2055" descr="HUD-seal-color 300 DPI"/>
          <p:cNvPicPr>
            <a:picLocks noChangeAspect="1" noChangeArrowheads="1"/>
          </p:cNvPicPr>
          <p:nvPr/>
        </p:nvPicPr>
        <p:blipFill>
          <a:blip r:embed="rId3"/>
          <a:srcRect/>
          <a:stretch>
            <a:fillRect/>
          </a:stretch>
        </p:blipFill>
        <p:spPr bwMode="auto">
          <a:xfrm>
            <a:off x="1143000" y="7924800"/>
            <a:ext cx="457200" cy="438150"/>
          </a:xfrm>
          <a:prstGeom prst="rect">
            <a:avLst/>
          </a:prstGeom>
          <a:noFill/>
          <a:ln w="9525">
            <a:noFill/>
            <a:miter lim="800000"/>
            <a:headEnd/>
            <a:tailEnd/>
          </a:ln>
        </p:spPr>
      </p:pic>
    </p:spTree>
    <p:extLst>
      <p:ext uri="{BB962C8B-B14F-4D97-AF65-F5344CB8AC3E}">
        <p14:creationId xmlns:p14="http://schemas.microsoft.com/office/powerpoint/2010/main" val="29703693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en labores de renovación, reparación y pintura</a:t>
            </a:r>
          </a:p>
        </p:txBody>
      </p:sp>
      <p:sp>
        <p:nvSpPr>
          <p:cNvPr id="28675" name="Rectangle 7"/>
          <p:cNvSpPr>
            <a:spLocks noGrp="1" noChangeArrowheads="1"/>
          </p:cNvSpPr>
          <p:nvPr>
            <p:ph type="sldNum" sz="quarter" idx="5"/>
          </p:nvPr>
        </p:nvSpPr>
        <p:spPr>
          <a:noFill/>
        </p:spPr>
        <p:txBody>
          <a:bodyPr/>
          <a:lstStyle/>
          <a:p>
            <a:r>
              <a:rPr lang="en-US" smtClean="0"/>
              <a:t>8-</a:t>
            </a:r>
            <a:fld id="{EDE03084-82AB-4FEB-855E-7BD3B8E134C5}" type="slidenum">
              <a:rPr lang="en-US" smtClean="0"/>
              <a:pPr/>
              <a:t>99</a:t>
            </a:fld>
            <a:endParaRPr lang="en-US" smtClean="0"/>
          </a:p>
        </p:txBody>
      </p:sp>
      <p:sp>
        <p:nvSpPr>
          <p:cNvPr id="28676" name="Rectangle 8"/>
          <p:cNvSpPr>
            <a:spLocks noGrp="1" noChangeArrowheads="1"/>
          </p:cNvSpPr>
          <p:nvPr>
            <p:ph type="dt" sz="quarter" idx="1"/>
          </p:nvPr>
        </p:nvSpPr>
        <p:spPr>
          <a:noFill/>
        </p:spPr>
        <p:txBody>
          <a:bodyPr/>
          <a:lstStyle/>
          <a:p>
            <a:r>
              <a:rPr lang="en-US" smtClean="0"/>
              <a:t>Octubre de 2011</a:t>
            </a:r>
          </a:p>
        </p:txBody>
      </p:sp>
      <p:sp>
        <p:nvSpPr>
          <p:cNvPr id="28677" name="Rectangle 2"/>
          <p:cNvSpPr>
            <a:spLocks noGrp="1" noRot="1" noChangeAspect="1" noChangeArrowheads="1" noTextEdit="1"/>
          </p:cNvSpPr>
          <p:nvPr>
            <p:ph type="sldImg"/>
          </p:nvPr>
        </p:nvSpPr>
        <p:spPr>
          <a:ln/>
        </p:spPr>
      </p:sp>
      <p:sp>
        <p:nvSpPr>
          <p:cNvPr id="28678" name="Rectangle 3"/>
          <p:cNvSpPr>
            <a:spLocks noGrp="1" noChangeArrowheads="1"/>
          </p:cNvSpPr>
          <p:nvPr>
            <p:ph type="body" idx="1"/>
          </p:nvPr>
        </p:nvSpPr>
        <p:spPr>
          <a:xfrm>
            <a:off x="1066800" y="4560888"/>
            <a:ext cx="5334000" cy="4319587"/>
          </a:xfrm>
          <a:noFill/>
          <a:ln/>
        </p:spPr>
        <p:txBody>
          <a:bodyPr/>
          <a:lstStyle/>
          <a:p>
            <a:r>
              <a:rPr lang="en-US" smtClean="0">
                <a:solidFill>
                  <a:srgbClr val="004EA3"/>
                </a:solidFill>
                <a:latin typeface="Helvetica Neue" charset="0"/>
                <a:cs typeface="Times New Roman" pitchFamily="18" charset="0"/>
                <a:sym typeface="Times New Roman" pitchFamily="18" charset="0"/>
              </a:rPr>
              <a:t/>
            </a:r>
            <a:br>
              <a:rPr lang="en-US" smtClean="0">
                <a:solidFill>
                  <a:srgbClr val="004EA3"/>
                </a:solidFill>
                <a:latin typeface="Helvetica Neue" charset="0"/>
                <a:cs typeface="Times New Roman" pitchFamily="18" charset="0"/>
                <a:sym typeface="Times New Roman" pitchFamily="18" charset="0"/>
              </a:rPr>
            </a:br>
            <a:endParaRPr lang="en-US" smtClean="0">
              <a:solidFill>
                <a:srgbClr val="004EA3"/>
              </a:solidFill>
              <a:latin typeface="Helvetica Neue" charset="0"/>
              <a:cs typeface="Times New Roman" pitchFamily="18" charset="0"/>
              <a:sym typeface="Times New Roman" pitchFamily="18" charset="0"/>
            </a:endParaRPr>
          </a:p>
        </p:txBody>
      </p:sp>
      <p:sp>
        <p:nvSpPr>
          <p:cNvPr id="28679" name="Rectangle 4"/>
          <p:cNvSpPr>
            <a:spLocks noChangeArrowheads="1"/>
          </p:cNvSpPr>
          <p:nvPr/>
        </p:nvSpPr>
        <p:spPr bwMode="auto">
          <a:xfrm>
            <a:off x="914400" y="4368800"/>
            <a:ext cx="5410200" cy="4718050"/>
          </a:xfrm>
          <a:prstGeom prst="rect">
            <a:avLst/>
          </a:prstGeom>
          <a:noFill/>
          <a:ln w="9525">
            <a:noFill/>
            <a:miter lim="800000"/>
            <a:headEnd/>
            <a:tailEnd/>
          </a:ln>
        </p:spPr>
        <p:txBody>
          <a:bodyPr lIns="91427" tIns="45714" rIns="91427" bIns="45714">
            <a:spAutoFit/>
          </a:bodyPr>
          <a:lstStyle/>
          <a:p>
            <a:pPr>
              <a:spcBef>
                <a:spcPct val="10000"/>
              </a:spcBef>
              <a:buSzPct val="100000"/>
              <a:tabLst>
                <a:tab pos="342900" algn="l"/>
              </a:tabLst>
            </a:pPr>
            <a:r>
              <a:rPr lang="en-US" sz="1000" b="1">
                <a:solidFill>
                  <a:srgbClr val="000000"/>
                </a:solidFill>
                <a:latin typeface="Arial" pitchFamily="34" charset="0"/>
                <a:cs typeface="Times New Roman" pitchFamily="18" charset="0"/>
                <a:sym typeface="Times New Roman" pitchFamily="18" charset="0"/>
              </a:rPr>
              <a:t>Recoja diariamente elementos que estén en el suelo del área de trabajo (recomendado).</a:t>
            </a:r>
          </a:p>
          <a:p>
            <a:pPr marL="342900" lvl="1" indent="-228600">
              <a:spcBef>
                <a:spcPct val="10000"/>
              </a:spcBef>
              <a:buFontTx/>
              <a:buChar char="•"/>
              <a:tabLst>
                <a:tab pos="342900" algn="l"/>
              </a:tabLst>
            </a:pPr>
            <a:r>
              <a:rPr lang="en-US" sz="1000">
                <a:solidFill>
                  <a:srgbClr val="000000"/>
                </a:solidFill>
                <a:latin typeface="Arial" pitchFamily="34" charset="0"/>
                <a:cs typeface="Times New Roman" pitchFamily="18" charset="0"/>
                <a:sym typeface="Times New Roman" pitchFamily="18" charset="0"/>
              </a:rPr>
              <a:t>Recoja mientras camina. Coloque la basura en bolsas plásticas de alta resistencia.</a:t>
            </a:r>
          </a:p>
          <a:p>
            <a:pPr marL="342900" lvl="1" indent="-228600">
              <a:spcBef>
                <a:spcPct val="10000"/>
              </a:spcBef>
              <a:buFontTx/>
              <a:buChar char="•"/>
              <a:tabLst>
                <a:tab pos="342900" algn="l"/>
              </a:tabLst>
            </a:pPr>
            <a:r>
              <a:rPr lang="en-US" sz="1000">
                <a:solidFill>
                  <a:srgbClr val="000000"/>
                </a:solidFill>
                <a:latin typeface="Arial" pitchFamily="34" charset="0"/>
                <a:cs typeface="Times New Roman" pitchFamily="18" charset="0"/>
                <a:sym typeface="Times New Roman" pitchFamily="18" charset="0"/>
              </a:rPr>
              <a:t>Aspire el área de trabajo con una aspiradora HEPA varias veces durante el día y de todas maneras en el final del día. </a:t>
            </a:r>
            <a:r>
              <a:rPr lang="en-US" sz="1000" u="sng">
                <a:solidFill>
                  <a:srgbClr val="000000"/>
                </a:solidFill>
                <a:latin typeface="Arial" pitchFamily="34" charset="0"/>
                <a:cs typeface="Times New Roman" pitchFamily="18" charset="0"/>
                <a:sym typeface="Times New Roman" pitchFamily="18" charset="0"/>
              </a:rPr>
              <a:t>No limpie con aspiradoras domésticas. Utilice sólo aspiradoras HEPA.</a:t>
            </a:r>
          </a:p>
          <a:p>
            <a:pPr marL="342900" lvl="1" indent="-228600">
              <a:spcBef>
                <a:spcPct val="10000"/>
              </a:spcBef>
              <a:buFontTx/>
              <a:buChar char="•"/>
              <a:tabLst>
                <a:tab pos="342900" algn="l"/>
              </a:tabLst>
            </a:pPr>
            <a:r>
              <a:rPr lang="en-US" sz="1000">
                <a:solidFill>
                  <a:srgbClr val="000000"/>
                </a:solidFill>
                <a:latin typeface="Arial" pitchFamily="34" charset="0"/>
                <a:cs typeface="Times New Roman" pitchFamily="18" charset="0"/>
                <a:sym typeface="Times New Roman" pitchFamily="18" charset="0"/>
              </a:rPr>
              <a:t>Limpie las herramientas en el final del día.</a:t>
            </a:r>
          </a:p>
          <a:p>
            <a:pPr marL="342900" lvl="1" indent="-228600">
              <a:spcBef>
                <a:spcPct val="10000"/>
              </a:spcBef>
              <a:buFontTx/>
              <a:buChar char="•"/>
              <a:tabLst>
                <a:tab pos="342900" algn="l"/>
              </a:tabLst>
            </a:pPr>
            <a:r>
              <a:rPr lang="en-US" sz="1000">
                <a:solidFill>
                  <a:srgbClr val="000000"/>
                </a:solidFill>
                <a:latin typeface="Arial" pitchFamily="34" charset="0"/>
                <a:cs typeface="Times New Roman" pitchFamily="18" charset="0"/>
                <a:sym typeface="Times New Roman" pitchFamily="18" charset="0"/>
              </a:rPr>
              <a:t>L</a:t>
            </a:r>
            <a:r>
              <a:rPr lang="es-ES_tradnl" sz="1000">
                <a:solidFill>
                  <a:srgbClr val="000000"/>
                </a:solidFill>
                <a:latin typeface="Arial" pitchFamily="34" charset="0"/>
                <a:cs typeface="Times New Roman" pitchFamily="18" charset="0"/>
                <a:sym typeface="Times New Roman" pitchFamily="18" charset="0"/>
              </a:rPr>
              <a:t>ávese</a:t>
            </a:r>
            <a:r>
              <a:rPr lang="en-US" sz="1000">
                <a:solidFill>
                  <a:srgbClr val="000000"/>
                </a:solidFill>
                <a:latin typeface="Arial" pitchFamily="34" charset="0"/>
                <a:cs typeface="Times New Roman" pitchFamily="18" charset="0"/>
                <a:sym typeface="Times New Roman" pitchFamily="18" charset="0"/>
              </a:rPr>
              <a:t> </a:t>
            </a:r>
            <a:r>
              <a:rPr lang="es-ES_tradnl" sz="1000">
                <a:solidFill>
                  <a:srgbClr val="000000"/>
                </a:solidFill>
                <a:latin typeface="Arial" pitchFamily="34" charset="0"/>
                <a:cs typeface="Times New Roman" pitchFamily="18" charset="0"/>
                <a:sym typeface="Times New Roman" pitchFamily="18" charset="0"/>
              </a:rPr>
              <a:t>las </a:t>
            </a:r>
            <a:r>
              <a:rPr lang="en-US" sz="1000">
                <a:solidFill>
                  <a:srgbClr val="000000"/>
                </a:solidFill>
                <a:latin typeface="Arial" pitchFamily="34" charset="0"/>
                <a:cs typeface="Times New Roman" pitchFamily="18" charset="0"/>
                <a:sym typeface="Times New Roman" pitchFamily="18" charset="0"/>
              </a:rPr>
              <a:t>manos cada vez que </a:t>
            </a:r>
            <a:r>
              <a:rPr lang="es-ES_tradnl" sz="1000">
                <a:solidFill>
                  <a:srgbClr val="000000"/>
                </a:solidFill>
                <a:latin typeface="Arial" pitchFamily="34" charset="0"/>
                <a:cs typeface="Times New Roman" pitchFamily="18" charset="0"/>
                <a:sym typeface="Times New Roman" pitchFamily="18" charset="0"/>
              </a:rPr>
              <a:t>salga </a:t>
            </a:r>
            <a:r>
              <a:rPr lang="en-US" sz="1000">
                <a:solidFill>
                  <a:srgbClr val="000000"/>
                </a:solidFill>
                <a:latin typeface="Arial" pitchFamily="34" charset="0"/>
                <a:cs typeface="Times New Roman" pitchFamily="18" charset="0"/>
                <a:sym typeface="Times New Roman" pitchFamily="18" charset="0"/>
              </a:rPr>
              <a:t>el área de trabajo, particularmente antes de irse a casa.</a:t>
            </a:r>
          </a:p>
          <a:p>
            <a:pPr marL="342900" lvl="1" indent="-228600">
              <a:spcBef>
                <a:spcPct val="10000"/>
              </a:spcBef>
              <a:buFontTx/>
              <a:buChar char="•"/>
              <a:tabLst>
                <a:tab pos="342900" algn="l"/>
              </a:tabLst>
            </a:pPr>
            <a:r>
              <a:rPr lang="en-US" sz="1000">
                <a:solidFill>
                  <a:srgbClr val="000000"/>
                </a:solidFill>
                <a:latin typeface="Arial" pitchFamily="34" charset="0"/>
                <a:cs typeface="Times New Roman" pitchFamily="18" charset="0"/>
                <a:sym typeface="Times New Roman" pitchFamily="18" charset="0"/>
              </a:rPr>
              <a:t>Elimine diariamente todas las prendas protectoras desechables. </a:t>
            </a:r>
          </a:p>
          <a:p>
            <a:pPr>
              <a:spcBef>
                <a:spcPct val="10000"/>
              </a:spcBef>
              <a:buSzPct val="100000"/>
              <a:tabLst>
                <a:tab pos="342900" algn="l"/>
              </a:tabLst>
            </a:pPr>
            <a:endParaRPr lang="en-US" sz="1000">
              <a:solidFill>
                <a:srgbClr val="000000"/>
              </a:solidFill>
              <a:latin typeface="Arial" pitchFamily="34" charset="0"/>
              <a:cs typeface="Times New Roman" pitchFamily="18" charset="0"/>
              <a:sym typeface="Times New Roman" pitchFamily="18" charset="0"/>
            </a:endParaRPr>
          </a:p>
          <a:p>
            <a:pPr>
              <a:spcBef>
                <a:spcPct val="10000"/>
              </a:spcBef>
              <a:buSzPct val="100000"/>
              <a:tabLst>
                <a:tab pos="342900" algn="l"/>
              </a:tabLst>
            </a:pPr>
            <a:r>
              <a:rPr lang="en-US" sz="1000" b="1">
                <a:solidFill>
                  <a:srgbClr val="000000"/>
                </a:solidFill>
                <a:latin typeface="Arial" pitchFamily="34" charset="0"/>
                <a:cs typeface="Times New Roman" pitchFamily="18" charset="0"/>
                <a:sym typeface="Times New Roman" pitchFamily="18" charset="0"/>
              </a:rPr>
              <a:t>Cuando se termine el trabajo, limpie el área de trabajo (obligatorio).</a:t>
            </a:r>
          </a:p>
          <a:p>
            <a:pPr marL="342900" lvl="1" indent="-228600">
              <a:spcBef>
                <a:spcPct val="10000"/>
              </a:spcBef>
              <a:buFontTx/>
              <a:buChar char="•"/>
              <a:tabLst>
                <a:tab pos="342900" algn="l"/>
              </a:tabLst>
            </a:pPr>
            <a:r>
              <a:rPr lang="en-US" sz="1000">
                <a:solidFill>
                  <a:srgbClr val="000000"/>
                </a:solidFill>
                <a:latin typeface="Arial" pitchFamily="34" charset="0"/>
                <a:cs typeface="Times New Roman" pitchFamily="18" charset="0"/>
                <a:sym typeface="Times New Roman" pitchFamily="18" charset="0"/>
              </a:rPr>
              <a:t>Retire cuidadosamente la lámina de plástico del piso, dóblela (el lado con suciedad hacia dentro), selle los bordes con cinta o colóquela en una bolsa plástica de alta resistencia y elimínela. Mantenga láminas plásticas en las puertas y aperturas que separen el área de trabajo hasta que se considere que está limpia.</a:t>
            </a:r>
          </a:p>
          <a:p>
            <a:pPr marL="342900" lvl="1" indent="-228600">
              <a:spcBef>
                <a:spcPct val="10000"/>
              </a:spcBef>
              <a:buFontTx/>
              <a:buChar char="•"/>
              <a:tabLst>
                <a:tab pos="342900" algn="l"/>
              </a:tabLst>
            </a:pPr>
            <a:r>
              <a:rPr lang="en-US" sz="1000">
                <a:solidFill>
                  <a:srgbClr val="000000"/>
                </a:solidFill>
                <a:latin typeface="Arial" pitchFamily="34" charset="0"/>
                <a:cs typeface="Times New Roman" pitchFamily="18" charset="0"/>
                <a:sym typeface="Times New Roman" pitchFamily="18" charset="0"/>
              </a:rPr>
              <a:t>Asegúrese de que las cáscaras de pintura, el polvo, la basura y los escombros (como componentes de la construcción) se saquen del área que se va a limpiar y se eliminen adecuadamente.</a:t>
            </a:r>
          </a:p>
          <a:p>
            <a:pPr marL="342900" lvl="1" indent="-228600">
              <a:spcBef>
                <a:spcPct val="10000"/>
              </a:spcBef>
              <a:buFontTx/>
              <a:buChar char="•"/>
              <a:tabLst>
                <a:tab pos="342900" algn="l"/>
              </a:tabLst>
            </a:pPr>
            <a:r>
              <a:rPr lang="en-US" sz="1000">
                <a:solidFill>
                  <a:srgbClr val="000000"/>
                </a:solidFill>
                <a:latin typeface="Arial" pitchFamily="34" charset="0"/>
                <a:cs typeface="Times New Roman" pitchFamily="18" charset="0"/>
                <a:sym typeface="Times New Roman" pitchFamily="18" charset="0"/>
              </a:rPr>
              <a:t>Limpie la superficie de todas las paredes con una aspiradora HEPA o con un paño húmedo. Limpie las otras superficies del área de trabajo con una aspiradora HEPA. Utilice como accesorio una barra sacudidora para las alfombras.</a:t>
            </a:r>
          </a:p>
          <a:p>
            <a:pPr marL="342900" lvl="1" indent="-228600">
              <a:spcBef>
                <a:spcPct val="10000"/>
              </a:spcBef>
              <a:buFontTx/>
              <a:buChar char="•"/>
              <a:tabLst>
                <a:tab pos="342900" algn="l"/>
              </a:tabLst>
            </a:pPr>
            <a:r>
              <a:rPr lang="en-US" sz="1000">
                <a:solidFill>
                  <a:srgbClr val="000000"/>
                </a:solidFill>
                <a:latin typeface="Arial" pitchFamily="34" charset="0"/>
                <a:cs typeface="Times New Roman" pitchFamily="18" charset="0"/>
                <a:sym typeface="Times New Roman" pitchFamily="18" charset="0"/>
              </a:rPr>
              <a:t>Limpie con un paño húmedo las demás superficies del área de trabajo y limpie con un </a:t>
            </a:r>
            <a:r>
              <a:rPr lang="es-ES_tradnl" sz="1000">
                <a:solidFill>
                  <a:srgbClr val="000000"/>
                </a:solidFill>
                <a:latin typeface="Arial" pitchFamily="34" charset="0"/>
                <a:cs typeface="Times New Roman" pitchFamily="18" charset="0"/>
                <a:sym typeface="Times New Roman" pitchFamily="18" charset="0"/>
              </a:rPr>
              <a:t>trapeador </a:t>
            </a:r>
            <a:r>
              <a:rPr lang="en-US" sz="1000">
                <a:solidFill>
                  <a:srgbClr val="000000"/>
                </a:solidFill>
                <a:latin typeface="Arial" pitchFamily="34" charset="0"/>
                <a:cs typeface="Times New Roman" pitchFamily="18" charset="0"/>
                <a:sym typeface="Times New Roman" pitchFamily="18" charset="0"/>
              </a:rPr>
              <a:t>húmed</a:t>
            </a:r>
            <a:r>
              <a:rPr lang="es-ES_tradnl" sz="1000">
                <a:solidFill>
                  <a:srgbClr val="000000"/>
                </a:solidFill>
                <a:latin typeface="Arial" pitchFamily="34" charset="0"/>
                <a:cs typeface="Times New Roman" pitchFamily="18" charset="0"/>
                <a:sym typeface="Times New Roman" pitchFamily="18" charset="0"/>
              </a:rPr>
              <a:t>o</a:t>
            </a:r>
            <a:r>
              <a:rPr lang="en-US" sz="1000">
                <a:solidFill>
                  <a:srgbClr val="000000"/>
                </a:solidFill>
                <a:latin typeface="Arial" pitchFamily="34" charset="0"/>
                <a:cs typeface="Times New Roman" pitchFamily="18" charset="0"/>
                <a:sym typeface="Times New Roman" pitchFamily="18" charset="0"/>
              </a:rPr>
              <a:t> los pisos sin alfombrar hasta eliminar el polvo y los escombros.</a:t>
            </a:r>
          </a:p>
          <a:p>
            <a:pPr marL="342900" lvl="1" indent="-228600">
              <a:spcBef>
                <a:spcPct val="10000"/>
              </a:spcBef>
              <a:buFontTx/>
              <a:buChar char="•"/>
              <a:tabLst>
                <a:tab pos="342900" algn="l"/>
              </a:tabLst>
            </a:pPr>
            <a:r>
              <a:rPr lang="en-US" sz="1000">
                <a:solidFill>
                  <a:srgbClr val="000000"/>
                </a:solidFill>
                <a:latin typeface="Arial" pitchFamily="34" charset="0"/>
                <a:cs typeface="Times New Roman" pitchFamily="18" charset="0"/>
                <a:sym typeface="Times New Roman" pitchFamily="18" charset="0"/>
              </a:rPr>
              <a:t>Inspeccione visualmente su trabajo. Revise el área de trabajo, dos pies más allá y los caminos por los que se transportaron los escombros. No debiera ver polvo, cáscaras de pintura o escombros.</a:t>
            </a:r>
          </a:p>
          <a:p>
            <a:pPr marL="342900" lvl="1" indent="-228600">
              <a:spcBef>
                <a:spcPct val="10000"/>
              </a:spcBef>
              <a:buFontTx/>
              <a:buChar char="•"/>
              <a:tabLst>
                <a:tab pos="342900" algn="l"/>
              </a:tabLst>
            </a:pPr>
            <a:r>
              <a:rPr lang="en-US" sz="1000">
                <a:solidFill>
                  <a:srgbClr val="000000"/>
                </a:solidFill>
                <a:latin typeface="Arial" pitchFamily="34" charset="0"/>
                <a:cs typeface="Times New Roman" pitchFamily="18" charset="0"/>
                <a:sym typeface="Times New Roman" pitchFamily="18" charset="0"/>
              </a:rPr>
              <a:t>Vuelva a limpiar el área minuciosamente en caso de que encuentre polvo o escombros.</a:t>
            </a:r>
          </a:p>
        </p:txBody>
      </p:sp>
    </p:spTree>
    <p:extLst>
      <p:ext uri="{BB962C8B-B14F-4D97-AF65-F5344CB8AC3E}">
        <p14:creationId xmlns:p14="http://schemas.microsoft.com/office/powerpoint/2010/main" val="376308274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p:spPr>
        <p:txBody>
          <a:bodyPr/>
          <a:lstStyle/>
          <a:p>
            <a:endParaRPr lang="en-US" smtClean="0"/>
          </a:p>
          <a:p>
            <a:r>
              <a:rPr lang="en-US" smtClean="0"/>
              <a:t>     </a:t>
            </a:r>
            <a:r>
              <a:rPr lang="es-ES_tradnl" smtClean="0"/>
              <a:t>Prácticas seguras para trabajar con el plomo</a:t>
            </a:r>
            <a:r>
              <a:rPr lang="en-US" smtClean="0"/>
              <a:t>en labores de renovación, reparación y pintura</a:t>
            </a:r>
          </a:p>
        </p:txBody>
      </p:sp>
      <p:sp>
        <p:nvSpPr>
          <p:cNvPr id="29699" name="Rectangle 7"/>
          <p:cNvSpPr>
            <a:spLocks noGrp="1" noChangeArrowheads="1"/>
          </p:cNvSpPr>
          <p:nvPr>
            <p:ph type="sldNum" sz="quarter" idx="5"/>
          </p:nvPr>
        </p:nvSpPr>
        <p:spPr>
          <a:noFill/>
        </p:spPr>
        <p:txBody>
          <a:bodyPr/>
          <a:lstStyle/>
          <a:p>
            <a:r>
              <a:rPr lang="en-US" smtClean="0"/>
              <a:t>8-</a:t>
            </a:r>
            <a:fld id="{71A18747-FCED-48C8-A84F-2171D466D9E3}" type="slidenum">
              <a:rPr lang="en-US" smtClean="0"/>
              <a:pPr/>
              <a:t>100</a:t>
            </a:fld>
            <a:endParaRPr lang="en-US" smtClean="0"/>
          </a:p>
        </p:txBody>
      </p:sp>
      <p:sp>
        <p:nvSpPr>
          <p:cNvPr id="29700" name="Rectangle 8"/>
          <p:cNvSpPr>
            <a:spLocks noGrp="1" noChangeArrowheads="1"/>
          </p:cNvSpPr>
          <p:nvPr>
            <p:ph type="dt" sz="quarter" idx="1"/>
          </p:nvPr>
        </p:nvSpPr>
        <p:spPr>
          <a:noFill/>
        </p:spPr>
        <p:txBody>
          <a:bodyPr/>
          <a:lstStyle/>
          <a:p>
            <a:r>
              <a:rPr lang="en-US" smtClean="0"/>
              <a:t>Octubre de 2011</a:t>
            </a:r>
          </a:p>
        </p:txBody>
      </p:sp>
      <p:sp>
        <p:nvSpPr>
          <p:cNvPr id="29701" name="Rectangle 1026"/>
          <p:cNvSpPr>
            <a:spLocks noGrp="1" noRot="1" noChangeAspect="1" noChangeArrowheads="1" noTextEdit="1"/>
          </p:cNvSpPr>
          <p:nvPr>
            <p:ph type="sldImg"/>
          </p:nvPr>
        </p:nvSpPr>
        <p:spPr>
          <a:ln/>
        </p:spPr>
      </p:sp>
      <p:sp>
        <p:nvSpPr>
          <p:cNvPr id="29702" name="Rectangle 1027"/>
          <p:cNvSpPr>
            <a:spLocks noGrp="1" noChangeArrowheads="1"/>
          </p:cNvSpPr>
          <p:nvPr>
            <p:ph type="body" idx="1"/>
          </p:nvPr>
        </p:nvSpPr>
        <p:spPr>
          <a:xfrm>
            <a:off x="914400" y="4457700"/>
            <a:ext cx="5410200" cy="4419600"/>
          </a:xfrm>
          <a:noFill/>
          <a:ln/>
        </p:spPr>
        <p:txBody>
          <a:bodyPr/>
          <a:lstStyle/>
          <a:p>
            <a:r>
              <a:rPr lang="en-US" sz="900" b="1" smtClean="0">
                <a:solidFill>
                  <a:srgbClr val="000000"/>
                </a:solidFill>
                <a:cs typeface="Arial" pitchFamily="34" charset="0"/>
                <a:sym typeface="Times New Roman" pitchFamily="18" charset="0"/>
              </a:rPr>
              <a:t>Deposite sus desechos en una bolsa o envu</a:t>
            </a:r>
            <a:r>
              <a:rPr lang="en-US" sz="900" b="1" smtClean="0">
                <a:solidFill>
                  <a:srgbClr val="000000"/>
                </a:solidFill>
                <a:latin typeface="Times New Roman" pitchFamily="18" charset="0"/>
                <a:cs typeface="Arial" pitchFamily="34" charset="0"/>
                <a:sym typeface="Times New Roman" pitchFamily="18" charset="0"/>
              </a:rPr>
              <a:t>é</a:t>
            </a:r>
            <a:r>
              <a:rPr lang="en-US" sz="900" b="1" smtClean="0">
                <a:solidFill>
                  <a:srgbClr val="000000"/>
                </a:solidFill>
                <a:cs typeface="Arial" pitchFamily="34" charset="0"/>
                <a:sym typeface="Times New Roman" pitchFamily="18" charset="0"/>
              </a:rPr>
              <a:t>lvalos en la obra y dentro del </a:t>
            </a:r>
            <a:r>
              <a:rPr lang="en-US" sz="900" b="1" smtClean="0">
                <a:solidFill>
                  <a:srgbClr val="000000"/>
                </a:solidFill>
                <a:latin typeface="Times New Roman" pitchFamily="18" charset="0"/>
                <a:cs typeface="Arial" pitchFamily="34" charset="0"/>
                <a:sym typeface="Times New Roman" pitchFamily="18" charset="0"/>
              </a:rPr>
              <a:t>á</a:t>
            </a:r>
            <a:r>
              <a:rPr lang="en-US" sz="900" b="1" smtClean="0">
                <a:solidFill>
                  <a:srgbClr val="000000"/>
                </a:solidFill>
                <a:cs typeface="Arial" pitchFamily="34" charset="0"/>
                <a:sym typeface="Times New Roman" pitchFamily="18" charset="0"/>
              </a:rPr>
              <a:t>rea de trabajo.</a:t>
            </a:r>
          </a:p>
          <a:p>
            <a:r>
              <a:rPr lang="en-US" sz="900" smtClean="0">
                <a:solidFill>
                  <a:srgbClr val="000000"/>
                </a:solidFill>
                <a:cs typeface="Arial" pitchFamily="34" charset="0"/>
                <a:sym typeface="Times New Roman" pitchFamily="18" charset="0"/>
              </a:rPr>
              <a:t>Recoja y controle todos sus desechos. Algunos ejemplos de desechos son el polvo, los escombros, las c</a:t>
            </a:r>
            <a:r>
              <a:rPr lang="en-US" sz="900" smtClean="0">
                <a:solidFill>
                  <a:srgbClr val="000000"/>
                </a:solidFill>
                <a:latin typeface="Times New Roman" pitchFamily="18" charset="0"/>
                <a:cs typeface="Arial" pitchFamily="34" charset="0"/>
                <a:sym typeface="Times New Roman" pitchFamily="18" charset="0"/>
              </a:rPr>
              <a:t>á</a:t>
            </a:r>
            <a:r>
              <a:rPr lang="en-US" sz="900" smtClean="0">
                <a:solidFill>
                  <a:srgbClr val="000000"/>
                </a:solidFill>
                <a:cs typeface="Arial" pitchFamily="34" charset="0"/>
                <a:sym typeface="Times New Roman" pitchFamily="18" charset="0"/>
              </a:rPr>
              <a:t>scaras de pintura, las l</a:t>
            </a:r>
            <a:r>
              <a:rPr lang="en-US" sz="900" smtClean="0">
                <a:solidFill>
                  <a:srgbClr val="000000"/>
                </a:solidFill>
                <a:latin typeface="Times New Roman" pitchFamily="18" charset="0"/>
                <a:cs typeface="Arial" pitchFamily="34" charset="0"/>
                <a:sym typeface="Times New Roman" pitchFamily="18" charset="0"/>
              </a:rPr>
              <a:t>á</a:t>
            </a:r>
            <a:r>
              <a:rPr lang="en-US" sz="900" smtClean="0">
                <a:solidFill>
                  <a:srgbClr val="000000"/>
                </a:solidFill>
                <a:cs typeface="Arial" pitchFamily="34" charset="0"/>
                <a:sym typeface="Times New Roman" pitchFamily="18" charset="0"/>
              </a:rPr>
              <a:t>minas protectoras, los filtros HEPA, agua sucia, cabezas de </a:t>
            </a:r>
            <a:r>
              <a:rPr lang="es-ES_tradnl" sz="900" smtClean="0">
                <a:solidFill>
                  <a:srgbClr val="000000"/>
                </a:solidFill>
                <a:cs typeface="Arial" pitchFamily="34" charset="0"/>
                <a:sym typeface="Times New Roman" pitchFamily="18" charset="0"/>
              </a:rPr>
              <a:t>trapeador </a:t>
            </a:r>
            <a:r>
              <a:rPr lang="en-US" sz="900" smtClean="0">
                <a:solidFill>
                  <a:srgbClr val="000000"/>
                </a:solidFill>
                <a:cs typeface="Arial" pitchFamily="34" charset="0"/>
                <a:sym typeface="Times New Roman" pitchFamily="18" charset="0"/>
              </a:rPr>
              <a:t>usados, pa</a:t>
            </a:r>
            <a:r>
              <a:rPr lang="en-US" sz="900" smtClean="0">
                <a:solidFill>
                  <a:srgbClr val="000000"/>
                </a:solidFill>
                <a:latin typeface="Times New Roman" pitchFamily="18" charset="0"/>
                <a:cs typeface="Arial" pitchFamily="34" charset="0"/>
                <a:sym typeface="Times New Roman" pitchFamily="18" charset="0"/>
              </a:rPr>
              <a:t>ñ</a:t>
            </a:r>
            <a:r>
              <a:rPr lang="en-US" sz="900" smtClean="0">
                <a:solidFill>
                  <a:srgbClr val="000000"/>
                </a:solidFill>
                <a:cs typeface="Arial" pitchFamily="34" charset="0"/>
                <a:sym typeface="Times New Roman" pitchFamily="18" charset="0"/>
              </a:rPr>
              <a:t>os, ropa protectora, mascarillas de respiraci</a:t>
            </a:r>
            <a:r>
              <a:rPr lang="en-US" sz="900" smtClean="0">
                <a:solidFill>
                  <a:srgbClr val="000000"/>
                </a:solidFill>
                <a:latin typeface="Times New Roman" pitchFamily="18" charset="0"/>
                <a:cs typeface="Arial" pitchFamily="34" charset="0"/>
                <a:sym typeface="Times New Roman" pitchFamily="18" charset="0"/>
              </a:rPr>
              <a:t>ó</a:t>
            </a:r>
            <a:r>
              <a:rPr lang="en-US" sz="900" smtClean="0">
                <a:solidFill>
                  <a:srgbClr val="000000"/>
                </a:solidFill>
                <a:cs typeface="Arial" pitchFamily="34" charset="0"/>
                <a:sym typeface="Times New Roman" pitchFamily="18" charset="0"/>
              </a:rPr>
              <a:t>n, guantes, componentes arquitect</a:t>
            </a:r>
            <a:r>
              <a:rPr lang="en-US" sz="900" smtClean="0">
                <a:solidFill>
                  <a:srgbClr val="000000"/>
                </a:solidFill>
                <a:latin typeface="Times New Roman" pitchFamily="18" charset="0"/>
                <a:cs typeface="Arial" pitchFamily="34" charset="0"/>
                <a:sym typeface="Times New Roman" pitchFamily="18" charset="0"/>
              </a:rPr>
              <a:t>ó</a:t>
            </a:r>
            <a:r>
              <a:rPr lang="en-US" sz="900" smtClean="0">
                <a:solidFill>
                  <a:srgbClr val="000000"/>
                </a:solidFill>
                <a:cs typeface="Arial" pitchFamily="34" charset="0"/>
                <a:sym typeface="Times New Roman" pitchFamily="18" charset="0"/>
              </a:rPr>
              <a:t>nicos y otros desechos. Utilice l</a:t>
            </a:r>
            <a:r>
              <a:rPr lang="en-US" sz="900" smtClean="0">
                <a:solidFill>
                  <a:srgbClr val="000000"/>
                </a:solidFill>
                <a:latin typeface="Times New Roman" pitchFamily="18" charset="0"/>
                <a:cs typeface="Arial" pitchFamily="34" charset="0"/>
                <a:sym typeface="Times New Roman" pitchFamily="18" charset="0"/>
              </a:rPr>
              <a:t>á</a:t>
            </a:r>
            <a:r>
              <a:rPr lang="en-US" sz="900" smtClean="0">
                <a:solidFill>
                  <a:srgbClr val="000000"/>
                </a:solidFill>
                <a:cs typeface="Arial" pitchFamily="34" charset="0"/>
                <a:sym typeface="Times New Roman" pitchFamily="18" charset="0"/>
              </a:rPr>
              <a:t>minas o bolsas de pl</a:t>
            </a:r>
            <a:r>
              <a:rPr lang="en-US" sz="900" smtClean="0">
                <a:solidFill>
                  <a:srgbClr val="000000"/>
                </a:solidFill>
                <a:latin typeface="Times New Roman" pitchFamily="18" charset="0"/>
                <a:cs typeface="Arial" pitchFamily="34" charset="0"/>
                <a:sym typeface="Times New Roman" pitchFamily="18" charset="0"/>
              </a:rPr>
              <a:t>á</a:t>
            </a:r>
            <a:r>
              <a:rPr lang="en-US" sz="900" smtClean="0">
                <a:solidFill>
                  <a:srgbClr val="000000"/>
                </a:solidFill>
                <a:cs typeface="Arial" pitchFamily="34" charset="0"/>
                <a:sym typeface="Times New Roman" pitchFamily="18" charset="0"/>
              </a:rPr>
              <a:t>stico de alta resistencia para depositar los desechos. Aplique un sello cuello de cisne a la bolsa con cinta para conductos. Considere utilizar bolsas dobles para depositar sus desechos y evitar que se rasguen. Los componentes de gran tama</a:t>
            </a:r>
            <a:r>
              <a:rPr lang="en-US" sz="900" smtClean="0">
                <a:solidFill>
                  <a:srgbClr val="000000"/>
                </a:solidFill>
                <a:latin typeface="Times New Roman" pitchFamily="18" charset="0"/>
                <a:cs typeface="Arial" pitchFamily="34" charset="0"/>
                <a:sym typeface="Times New Roman" pitchFamily="18" charset="0"/>
              </a:rPr>
              <a:t>ñ</a:t>
            </a:r>
            <a:r>
              <a:rPr lang="en-US" sz="900" smtClean="0">
                <a:solidFill>
                  <a:srgbClr val="000000"/>
                </a:solidFill>
                <a:cs typeface="Arial" pitchFamily="34" charset="0"/>
                <a:sym typeface="Times New Roman" pitchFamily="18" charset="0"/>
              </a:rPr>
              <a:t>o deben envolverse en l</a:t>
            </a:r>
            <a:r>
              <a:rPr lang="en-US" sz="900" smtClean="0">
                <a:solidFill>
                  <a:srgbClr val="000000"/>
                </a:solidFill>
                <a:latin typeface="Times New Roman" pitchFamily="18" charset="0"/>
                <a:cs typeface="Arial" pitchFamily="34" charset="0"/>
                <a:sym typeface="Times New Roman" pitchFamily="18" charset="0"/>
              </a:rPr>
              <a:t>á</a:t>
            </a:r>
            <a:r>
              <a:rPr lang="en-US" sz="900" smtClean="0">
                <a:solidFill>
                  <a:srgbClr val="000000"/>
                </a:solidFill>
                <a:cs typeface="Arial" pitchFamily="34" charset="0"/>
                <a:sym typeface="Times New Roman" pitchFamily="18" charset="0"/>
              </a:rPr>
              <a:t>minas protectoras y sellarse con cinta.</a:t>
            </a:r>
            <a:r>
              <a:rPr lang="en-US" sz="900" smtClean="0">
                <a:solidFill>
                  <a:srgbClr val="000000"/>
                </a:solidFill>
                <a:cs typeface="Times New Roman" pitchFamily="18" charset="0"/>
                <a:sym typeface="Times New Roman" pitchFamily="18" charset="0"/>
              </a:rPr>
              <a:t> </a:t>
            </a:r>
            <a:r>
              <a:rPr lang="en-US" sz="900" smtClean="0">
                <a:solidFill>
                  <a:srgbClr val="000000"/>
                </a:solidFill>
                <a:cs typeface="Arial" pitchFamily="34" charset="0"/>
                <a:sym typeface="Times New Roman" pitchFamily="18" charset="0"/>
              </a:rPr>
              <a:t>Deposite los desechos en una bolsa y s</a:t>
            </a:r>
            <a:r>
              <a:rPr lang="en-US" sz="900" smtClean="0">
                <a:solidFill>
                  <a:srgbClr val="000000"/>
                </a:solidFill>
                <a:latin typeface="Times New Roman" pitchFamily="18" charset="0"/>
                <a:cs typeface="Arial" pitchFamily="34" charset="0"/>
                <a:sym typeface="Times New Roman" pitchFamily="18" charset="0"/>
              </a:rPr>
              <a:t>é</a:t>
            </a:r>
            <a:r>
              <a:rPr lang="en-US" sz="900" smtClean="0">
                <a:solidFill>
                  <a:srgbClr val="000000"/>
                </a:solidFill>
                <a:cs typeface="Arial" pitchFamily="34" charset="0"/>
                <a:sym typeface="Times New Roman" pitchFamily="18" charset="0"/>
              </a:rPr>
              <a:t>llela antes de sacarla del </a:t>
            </a:r>
            <a:r>
              <a:rPr lang="en-US" sz="900" smtClean="0">
                <a:solidFill>
                  <a:srgbClr val="000000"/>
                </a:solidFill>
                <a:latin typeface="Times New Roman" pitchFamily="18" charset="0"/>
                <a:cs typeface="Arial" pitchFamily="34" charset="0"/>
                <a:sym typeface="Times New Roman" pitchFamily="18" charset="0"/>
              </a:rPr>
              <a:t>á</a:t>
            </a:r>
            <a:r>
              <a:rPr lang="en-US" sz="900" smtClean="0">
                <a:solidFill>
                  <a:srgbClr val="000000"/>
                </a:solidFill>
                <a:cs typeface="Arial" pitchFamily="34" charset="0"/>
                <a:sym typeface="Times New Roman" pitchFamily="18" charset="0"/>
              </a:rPr>
              <a:t>rea de trabajo. Limpie el exterior de las bolsas y los paquetes de desechos con una aspiradora HEPA antes de sacarlas del </a:t>
            </a:r>
            <a:r>
              <a:rPr lang="en-US" sz="900" smtClean="0">
                <a:solidFill>
                  <a:srgbClr val="000000"/>
                </a:solidFill>
                <a:latin typeface="Times New Roman" pitchFamily="18" charset="0"/>
                <a:cs typeface="Arial" pitchFamily="34" charset="0"/>
                <a:sym typeface="Times New Roman" pitchFamily="18" charset="0"/>
              </a:rPr>
              <a:t>á</a:t>
            </a:r>
            <a:r>
              <a:rPr lang="en-US" sz="900" smtClean="0">
                <a:solidFill>
                  <a:srgbClr val="000000"/>
                </a:solidFill>
                <a:cs typeface="Arial" pitchFamily="34" charset="0"/>
                <a:sym typeface="Times New Roman" pitchFamily="18" charset="0"/>
              </a:rPr>
              <a:t>rea de trabajo. Acumule todos los desechos en un recipiente o contenedor de escombros seguro, hasta su eliminaci</a:t>
            </a:r>
            <a:r>
              <a:rPr lang="en-US" sz="900" smtClean="0">
                <a:solidFill>
                  <a:srgbClr val="000000"/>
                </a:solidFill>
                <a:latin typeface="Times New Roman" pitchFamily="18" charset="0"/>
                <a:cs typeface="Arial" pitchFamily="34" charset="0"/>
                <a:sym typeface="Times New Roman" pitchFamily="18" charset="0"/>
              </a:rPr>
              <a:t>ó</a:t>
            </a:r>
            <a:r>
              <a:rPr lang="en-US" sz="900" smtClean="0">
                <a:solidFill>
                  <a:srgbClr val="000000"/>
                </a:solidFill>
                <a:cs typeface="Arial" pitchFamily="34" charset="0"/>
                <a:sym typeface="Times New Roman" pitchFamily="18" charset="0"/>
              </a:rPr>
              <a:t>n. Limite el tiempo de almacenamiento en la obra. Evite transportar desperdicios en un cami</a:t>
            </a:r>
            <a:r>
              <a:rPr lang="en-US" sz="900" smtClean="0">
                <a:solidFill>
                  <a:srgbClr val="000000"/>
                </a:solidFill>
                <a:latin typeface="Times New Roman" pitchFamily="18" charset="0"/>
                <a:cs typeface="Arial" pitchFamily="34" charset="0"/>
                <a:sym typeface="Times New Roman" pitchFamily="18" charset="0"/>
              </a:rPr>
              <a:t>ó</a:t>
            </a:r>
            <a:r>
              <a:rPr lang="en-US" sz="900" smtClean="0">
                <a:solidFill>
                  <a:srgbClr val="000000"/>
                </a:solidFill>
                <a:cs typeface="Arial" pitchFamily="34" charset="0"/>
                <a:sym typeface="Times New Roman" pitchFamily="18" charset="0"/>
              </a:rPr>
              <a:t>n abierto o en un veh</a:t>
            </a:r>
            <a:r>
              <a:rPr lang="en-US" sz="900" smtClean="0">
                <a:solidFill>
                  <a:srgbClr val="000000"/>
                </a:solidFill>
                <a:latin typeface="Times New Roman" pitchFamily="18" charset="0"/>
                <a:cs typeface="Arial" pitchFamily="34" charset="0"/>
                <a:sym typeface="Times New Roman" pitchFamily="18" charset="0"/>
              </a:rPr>
              <a:t>í</a:t>
            </a:r>
            <a:r>
              <a:rPr lang="en-US" sz="900" smtClean="0">
                <a:solidFill>
                  <a:srgbClr val="000000"/>
                </a:solidFill>
                <a:cs typeface="Arial" pitchFamily="34" charset="0"/>
                <a:sym typeface="Times New Roman" pitchFamily="18" charset="0"/>
              </a:rPr>
              <a:t>culo personal.</a:t>
            </a:r>
          </a:p>
          <a:p>
            <a:endParaRPr lang="en-US" sz="900" smtClean="0">
              <a:solidFill>
                <a:srgbClr val="000000"/>
              </a:solidFill>
              <a:cs typeface="Arial" pitchFamily="34" charset="0"/>
              <a:sym typeface="Times New Roman" pitchFamily="18" charset="0"/>
            </a:endParaRPr>
          </a:p>
          <a:p>
            <a:r>
              <a:rPr lang="en-US" sz="900" b="1" smtClean="0">
                <a:solidFill>
                  <a:srgbClr val="000000"/>
                </a:solidFill>
                <a:cs typeface="Arial" pitchFamily="34" charset="0"/>
                <a:sym typeface="Times New Roman" pitchFamily="18" charset="0"/>
              </a:rPr>
              <a:t>Elimine las aguas residuales apropiadamente.</a:t>
            </a:r>
          </a:p>
          <a:p>
            <a:r>
              <a:rPr lang="en-US" sz="900" smtClean="0">
                <a:solidFill>
                  <a:srgbClr val="000000"/>
                </a:solidFill>
                <a:cs typeface="Arial" pitchFamily="34" charset="0"/>
                <a:sym typeface="Times New Roman" pitchFamily="18" charset="0"/>
              </a:rPr>
              <a:t>El agua utiliz</a:t>
            </a:r>
            <a:r>
              <a:rPr lang="es-ES_tradnl" sz="900" smtClean="0">
                <a:solidFill>
                  <a:srgbClr val="000000"/>
                </a:solidFill>
                <a:cs typeface="Arial" pitchFamily="34" charset="0"/>
                <a:sym typeface="Times New Roman" pitchFamily="18" charset="0"/>
              </a:rPr>
              <a:t>ada</a:t>
            </a:r>
            <a:r>
              <a:rPr lang="en-US" sz="900" smtClean="0">
                <a:solidFill>
                  <a:srgbClr val="000000"/>
                </a:solidFill>
                <a:cs typeface="Arial" pitchFamily="34" charset="0"/>
                <a:sym typeface="Times New Roman" pitchFamily="18" charset="0"/>
              </a:rPr>
              <a:t> en el </a:t>
            </a:r>
            <a:r>
              <a:rPr lang="en-US" sz="900" smtClean="0">
                <a:solidFill>
                  <a:srgbClr val="000000"/>
                </a:solidFill>
                <a:latin typeface="Times New Roman" pitchFamily="18" charset="0"/>
                <a:cs typeface="Arial" pitchFamily="34" charset="0"/>
                <a:sym typeface="Times New Roman" pitchFamily="18" charset="0"/>
              </a:rPr>
              <a:t>á</a:t>
            </a:r>
            <a:r>
              <a:rPr lang="en-US" sz="900" smtClean="0">
                <a:solidFill>
                  <a:srgbClr val="000000"/>
                </a:solidFill>
                <a:cs typeface="Arial" pitchFamily="34" charset="0"/>
                <a:sym typeface="Times New Roman" pitchFamily="18" charset="0"/>
              </a:rPr>
              <a:t>rea de trabajo para </a:t>
            </a:r>
            <a:r>
              <a:rPr lang="es-ES_tradnl" sz="900" smtClean="0">
                <a:solidFill>
                  <a:srgbClr val="000000"/>
                </a:solidFill>
                <a:cs typeface="Arial" pitchFamily="34" charset="0"/>
                <a:sym typeface="Times New Roman" pitchFamily="18" charset="0"/>
              </a:rPr>
              <a:t>quitar</a:t>
            </a:r>
            <a:r>
              <a:rPr lang="en-US" sz="900" smtClean="0">
                <a:solidFill>
                  <a:srgbClr val="000000"/>
                </a:solidFill>
                <a:cs typeface="Arial" pitchFamily="34" charset="0"/>
                <a:sym typeface="Times New Roman" pitchFamily="18" charset="0"/>
              </a:rPr>
              <a:t> pintura o limpiar superficies se debe pasar por un filtro de 0,5 micras. </a:t>
            </a:r>
            <a:r>
              <a:rPr lang="es-ES_tradnl" sz="900" smtClean="0">
                <a:solidFill>
                  <a:srgbClr val="000000"/>
                </a:solidFill>
                <a:cs typeface="Arial" pitchFamily="34" charset="0"/>
                <a:sym typeface="Times New Roman" pitchFamily="18" charset="0"/>
              </a:rPr>
              <a:t>No vierta n</a:t>
            </a:r>
            <a:r>
              <a:rPr lang="en-US" sz="900" smtClean="0">
                <a:solidFill>
                  <a:srgbClr val="000000"/>
                </a:solidFill>
                <a:cs typeface="Arial" pitchFamily="34" charset="0"/>
                <a:sym typeface="Times New Roman" pitchFamily="18" charset="0"/>
              </a:rPr>
              <a:t>unca estas aguas en un sumidero, tina, desag</a:t>
            </a:r>
            <a:r>
              <a:rPr lang="en-US" sz="900" smtClean="0">
                <a:solidFill>
                  <a:srgbClr val="000000"/>
                </a:solidFill>
                <a:latin typeface="Times New Roman" pitchFamily="18" charset="0"/>
                <a:cs typeface="Arial" pitchFamily="34" charset="0"/>
                <a:sym typeface="Times New Roman" pitchFamily="18" charset="0"/>
              </a:rPr>
              <a:t>ü</a:t>
            </a:r>
            <a:r>
              <a:rPr lang="en-US" sz="900" smtClean="0">
                <a:solidFill>
                  <a:srgbClr val="000000"/>
                </a:solidFill>
                <a:cs typeface="Arial" pitchFamily="34" charset="0"/>
                <a:sym typeface="Times New Roman" pitchFamily="18" charset="0"/>
              </a:rPr>
              <a:t>e de aguas pluviales ni en el suelo. Pueden verterse en un inodoro, si as</a:t>
            </a:r>
            <a:r>
              <a:rPr lang="en-US" sz="900" smtClean="0">
                <a:solidFill>
                  <a:srgbClr val="000000"/>
                </a:solidFill>
                <a:latin typeface="Times New Roman" pitchFamily="18" charset="0"/>
                <a:cs typeface="Arial" pitchFamily="34" charset="0"/>
                <a:sym typeface="Times New Roman" pitchFamily="18" charset="0"/>
              </a:rPr>
              <a:t>í</a:t>
            </a:r>
            <a:r>
              <a:rPr lang="en-US" sz="900" smtClean="0">
                <a:solidFill>
                  <a:srgbClr val="000000"/>
                </a:solidFill>
                <a:cs typeface="Arial" pitchFamily="34" charset="0"/>
                <a:sym typeface="Times New Roman" pitchFamily="18" charset="0"/>
              </a:rPr>
              <a:t> lo permiten las reglas locales. Si no est</a:t>
            </a:r>
            <a:r>
              <a:rPr lang="en-US" sz="900" smtClean="0">
                <a:solidFill>
                  <a:srgbClr val="000000"/>
                </a:solidFill>
                <a:latin typeface="Times New Roman" pitchFamily="18" charset="0"/>
                <a:cs typeface="Arial" pitchFamily="34" charset="0"/>
                <a:sym typeface="Times New Roman" pitchFamily="18" charset="0"/>
              </a:rPr>
              <a:t>á</a:t>
            </a:r>
            <a:r>
              <a:rPr lang="en-US" sz="900" smtClean="0">
                <a:solidFill>
                  <a:srgbClr val="000000"/>
                </a:solidFill>
                <a:cs typeface="Arial" pitchFamily="34" charset="0"/>
                <a:sym typeface="Times New Roman" pitchFamily="18" charset="0"/>
              </a:rPr>
              <a:t> permitido por los reglamentos locales, es posible que deba contener y probar el agua, adem</a:t>
            </a:r>
            <a:r>
              <a:rPr lang="en-US" sz="900" smtClean="0">
                <a:solidFill>
                  <a:srgbClr val="000000"/>
                </a:solidFill>
                <a:latin typeface="Times New Roman" pitchFamily="18" charset="0"/>
                <a:cs typeface="Arial" pitchFamily="34" charset="0"/>
                <a:sym typeface="Times New Roman" pitchFamily="18" charset="0"/>
              </a:rPr>
              <a:t>á</a:t>
            </a:r>
            <a:r>
              <a:rPr lang="en-US" sz="900" smtClean="0">
                <a:solidFill>
                  <a:srgbClr val="000000"/>
                </a:solidFill>
                <a:cs typeface="Arial" pitchFamily="34" charset="0"/>
                <a:sym typeface="Times New Roman" pitchFamily="18" charset="0"/>
              </a:rPr>
              <a:t>s de comunicarse con la empresa de tratamiento de desechos para que le ayuden con esta eliminaci</a:t>
            </a:r>
            <a:r>
              <a:rPr lang="en-US" sz="900" smtClean="0">
                <a:solidFill>
                  <a:srgbClr val="000000"/>
                </a:solidFill>
                <a:latin typeface="Times New Roman" pitchFamily="18" charset="0"/>
                <a:cs typeface="Arial" pitchFamily="34" charset="0"/>
                <a:sym typeface="Times New Roman" pitchFamily="18" charset="0"/>
              </a:rPr>
              <a:t>ó</a:t>
            </a:r>
            <a:r>
              <a:rPr lang="en-US" sz="900" smtClean="0">
                <a:solidFill>
                  <a:srgbClr val="000000"/>
                </a:solidFill>
                <a:cs typeface="Arial" pitchFamily="34" charset="0"/>
                <a:sym typeface="Times New Roman" pitchFamily="18" charset="0"/>
              </a:rPr>
              <a:t>n. </a:t>
            </a:r>
            <a:r>
              <a:rPr lang="en-US" sz="900" b="1" smtClean="0">
                <a:solidFill>
                  <a:srgbClr val="000000"/>
                </a:solidFill>
                <a:cs typeface="Arial" pitchFamily="34" charset="0"/>
                <a:sym typeface="Times New Roman" pitchFamily="18" charset="0"/>
              </a:rPr>
              <a:t>Para mayor informaci</a:t>
            </a:r>
            <a:r>
              <a:rPr lang="en-US" sz="900" b="1" smtClean="0">
                <a:solidFill>
                  <a:srgbClr val="000000"/>
                </a:solidFill>
                <a:latin typeface="Times New Roman" pitchFamily="18" charset="0"/>
                <a:cs typeface="Arial" pitchFamily="34" charset="0"/>
                <a:sym typeface="Times New Roman" pitchFamily="18" charset="0"/>
              </a:rPr>
              <a:t>ó</a:t>
            </a:r>
            <a:r>
              <a:rPr lang="en-US" sz="900" b="1" smtClean="0">
                <a:solidFill>
                  <a:srgbClr val="000000"/>
                </a:solidFill>
                <a:cs typeface="Arial" pitchFamily="34" charset="0"/>
                <a:sym typeface="Times New Roman" pitchFamily="18" charset="0"/>
              </a:rPr>
              <a:t>n, consulte con su autoridad local de tratamiento de aguas y en los reglamentos federales y estatales.</a:t>
            </a:r>
          </a:p>
          <a:p>
            <a:r>
              <a:rPr lang="en-US" sz="900" smtClean="0">
                <a:solidFill>
                  <a:srgbClr val="000000"/>
                </a:solidFill>
                <a:cs typeface="Arial" pitchFamily="34" charset="0"/>
                <a:sym typeface="Times New Roman" pitchFamily="18" charset="0"/>
              </a:rPr>
              <a:t/>
            </a:r>
            <a:br>
              <a:rPr lang="en-US" sz="900" smtClean="0">
                <a:solidFill>
                  <a:srgbClr val="000000"/>
                </a:solidFill>
                <a:cs typeface="Arial" pitchFamily="34" charset="0"/>
                <a:sym typeface="Times New Roman" pitchFamily="18" charset="0"/>
              </a:rPr>
            </a:br>
            <a:r>
              <a:rPr lang="en-US" sz="900" b="1" smtClean="0">
                <a:solidFill>
                  <a:srgbClr val="000000"/>
                </a:solidFill>
                <a:cs typeface="Arial" pitchFamily="34" charset="0"/>
                <a:sym typeface="Times New Roman" pitchFamily="18" charset="0"/>
              </a:rPr>
              <a:t>Inf</a:t>
            </a:r>
            <a:r>
              <a:rPr lang="en-US" sz="900" b="1" smtClean="0">
                <a:solidFill>
                  <a:srgbClr val="000000"/>
                </a:solidFill>
                <a:latin typeface="Times New Roman" pitchFamily="18" charset="0"/>
                <a:cs typeface="Arial" pitchFamily="34" charset="0"/>
                <a:sym typeface="Times New Roman" pitchFamily="18" charset="0"/>
              </a:rPr>
              <a:t>ó</a:t>
            </a:r>
            <a:r>
              <a:rPr lang="en-US" sz="900" b="1" smtClean="0">
                <a:solidFill>
                  <a:srgbClr val="000000"/>
                </a:solidFill>
                <a:cs typeface="Arial" pitchFamily="34" charset="0"/>
                <a:sym typeface="Times New Roman" pitchFamily="18" charset="0"/>
              </a:rPr>
              <a:t>rmese de las reglas de eliminaci</a:t>
            </a:r>
            <a:r>
              <a:rPr lang="en-US" sz="900" b="1" smtClean="0">
                <a:solidFill>
                  <a:srgbClr val="000000"/>
                </a:solidFill>
                <a:latin typeface="Times New Roman" pitchFamily="18" charset="0"/>
                <a:cs typeface="Arial" pitchFamily="34" charset="0"/>
                <a:sym typeface="Times New Roman" pitchFamily="18" charset="0"/>
              </a:rPr>
              <a:t>ó</a:t>
            </a:r>
            <a:r>
              <a:rPr lang="en-US" sz="900" b="1" smtClean="0">
                <a:solidFill>
                  <a:srgbClr val="000000"/>
                </a:solidFill>
                <a:cs typeface="Arial" pitchFamily="34" charset="0"/>
                <a:sym typeface="Times New Roman" pitchFamily="18" charset="0"/>
              </a:rPr>
              <a:t>n de aguas.</a:t>
            </a:r>
            <a:r>
              <a:rPr lang="en-US" sz="900" smtClean="0">
                <a:solidFill>
                  <a:srgbClr val="000000"/>
                </a:solidFill>
                <a:cs typeface="Arial" pitchFamily="34" charset="0"/>
                <a:sym typeface="Times New Roman" pitchFamily="18" charset="0"/>
              </a:rPr>
              <a:t>  </a:t>
            </a:r>
          </a:p>
          <a:p>
            <a:r>
              <a:rPr lang="en-US" sz="900" smtClean="0">
                <a:solidFill>
                  <a:srgbClr val="000000"/>
                </a:solidFill>
                <a:cs typeface="Arial" pitchFamily="34" charset="0"/>
                <a:sym typeface="Times New Roman" pitchFamily="18" charset="0"/>
              </a:rPr>
              <a:t>EPA considera la mayor</a:t>
            </a:r>
            <a:r>
              <a:rPr lang="en-US" sz="900" smtClean="0">
                <a:solidFill>
                  <a:srgbClr val="000000"/>
                </a:solidFill>
                <a:latin typeface="Times New Roman" pitchFamily="18" charset="0"/>
                <a:cs typeface="Arial" pitchFamily="34" charset="0"/>
                <a:sym typeface="Times New Roman" pitchFamily="18" charset="0"/>
              </a:rPr>
              <a:t>í</a:t>
            </a:r>
            <a:r>
              <a:rPr lang="en-US" sz="900" smtClean="0">
                <a:solidFill>
                  <a:srgbClr val="000000"/>
                </a:solidFill>
                <a:cs typeface="Arial" pitchFamily="34" charset="0"/>
                <a:sym typeface="Times New Roman" pitchFamily="18" charset="0"/>
              </a:rPr>
              <a:t>a de las renovaciones, reparaciones y pinturas residenciales como "mantenimiento residencial de rutina". Los desechos que se generen durante estas actividades est</a:t>
            </a:r>
            <a:r>
              <a:rPr lang="en-US" sz="900" smtClean="0">
                <a:solidFill>
                  <a:srgbClr val="000000"/>
                </a:solidFill>
                <a:latin typeface="Times New Roman" pitchFamily="18" charset="0"/>
                <a:cs typeface="Arial" pitchFamily="34" charset="0"/>
                <a:sym typeface="Times New Roman" pitchFamily="18" charset="0"/>
              </a:rPr>
              <a:t>á</a:t>
            </a:r>
            <a:r>
              <a:rPr lang="en-US" sz="900" smtClean="0">
                <a:solidFill>
                  <a:srgbClr val="000000"/>
                </a:solidFill>
                <a:cs typeface="Arial" pitchFamily="34" charset="0"/>
                <a:sym typeface="Times New Roman" pitchFamily="18" charset="0"/>
              </a:rPr>
              <a:t>n clasificados como desechos s</a:t>
            </a:r>
            <a:r>
              <a:rPr lang="en-US" sz="900" smtClean="0">
                <a:solidFill>
                  <a:srgbClr val="000000"/>
                </a:solidFill>
                <a:latin typeface="Times New Roman" pitchFamily="18" charset="0"/>
                <a:cs typeface="Arial" pitchFamily="34" charset="0"/>
                <a:sym typeface="Times New Roman" pitchFamily="18" charset="0"/>
              </a:rPr>
              <a:t>ó</a:t>
            </a:r>
            <a:r>
              <a:rPr lang="en-US" sz="900" smtClean="0">
                <a:solidFill>
                  <a:srgbClr val="000000"/>
                </a:solidFill>
                <a:cs typeface="Arial" pitchFamily="34" charset="0"/>
                <a:sym typeface="Times New Roman" pitchFamily="18" charset="0"/>
              </a:rPr>
              <a:t>lidos no peligrosos y se pueden eliminar en un vertedero ordinario. Algunos estados y localidades tienen requisitos de eliminaci</a:t>
            </a:r>
            <a:r>
              <a:rPr lang="en-US" sz="900" smtClean="0">
                <a:solidFill>
                  <a:srgbClr val="000000"/>
                </a:solidFill>
                <a:latin typeface="Times New Roman" pitchFamily="18" charset="0"/>
                <a:cs typeface="Arial" pitchFamily="34" charset="0"/>
                <a:sym typeface="Times New Roman" pitchFamily="18" charset="0"/>
              </a:rPr>
              <a:t>ó</a:t>
            </a:r>
            <a:r>
              <a:rPr lang="en-US" sz="900" smtClean="0">
                <a:solidFill>
                  <a:srgbClr val="000000"/>
                </a:solidFill>
                <a:cs typeface="Arial" pitchFamily="34" charset="0"/>
                <a:sym typeface="Times New Roman" pitchFamily="18" charset="0"/>
              </a:rPr>
              <a:t>n de desechos m</a:t>
            </a:r>
            <a:r>
              <a:rPr lang="en-US" sz="900" smtClean="0">
                <a:solidFill>
                  <a:srgbClr val="000000"/>
                </a:solidFill>
                <a:latin typeface="Times New Roman" pitchFamily="18" charset="0"/>
                <a:cs typeface="Arial" pitchFamily="34" charset="0"/>
                <a:sym typeface="Times New Roman" pitchFamily="18" charset="0"/>
              </a:rPr>
              <a:t>á</a:t>
            </a:r>
            <a:r>
              <a:rPr lang="en-US" sz="900" smtClean="0">
                <a:solidFill>
                  <a:srgbClr val="000000"/>
                </a:solidFill>
                <a:cs typeface="Arial" pitchFamily="34" charset="0"/>
                <a:sym typeface="Times New Roman" pitchFamily="18" charset="0"/>
              </a:rPr>
              <a:t>s estrictos que se deben seguir.</a:t>
            </a:r>
          </a:p>
        </p:txBody>
      </p:sp>
    </p:spTree>
    <p:extLst>
      <p:ext uri="{BB962C8B-B14F-4D97-AF65-F5344CB8AC3E}">
        <p14:creationId xmlns:p14="http://schemas.microsoft.com/office/powerpoint/2010/main" val="893626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Repaso preliminar 2 – No cite ni haga referencias</a:t>
            </a:r>
          </a:p>
        </p:txBody>
      </p:sp>
      <p:sp>
        <p:nvSpPr>
          <p:cNvPr id="6" name="Rectangle 6"/>
          <p:cNvSpPr>
            <a:spLocks noGrp="1" noChangeArrowheads="1"/>
          </p:cNvSpPr>
          <p:nvPr>
            <p:ph type="sldNum" sz="quarter" idx="12"/>
          </p:nvPr>
        </p:nvSpPr>
        <p:spPr>
          <a:ln/>
        </p:spPr>
        <p:txBody>
          <a:bodyPr/>
          <a:lstStyle>
            <a:lvl1pPr>
              <a:defRPr/>
            </a:lvl1pPr>
          </a:lstStyle>
          <a:p>
            <a:pPr>
              <a:defRPr/>
            </a:pPr>
            <a:fld id="{026BA09F-ABFA-4FC1-B373-844A223F4C5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Repaso preliminar 2 – No cite ni haga referencias</a:t>
            </a:r>
          </a:p>
        </p:txBody>
      </p:sp>
      <p:sp>
        <p:nvSpPr>
          <p:cNvPr id="6" name="Rectangle 6"/>
          <p:cNvSpPr>
            <a:spLocks noGrp="1" noChangeArrowheads="1"/>
          </p:cNvSpPr>
          <p:nvPr>
            <p:ph type="sldNum" sz="quarter" idx="12"/>
          </p:nvPr>
        </p:nvSpPr>
        <p:spPr>
          <a:ln/>
        </p:spPr>
        <p:txBody>
          <a:bodyPr/>
          <a:lstStyle>
            <a:lvl1pPr>
              <a:defRPr/>
            </a:lvl1pPr>
          </a:lstStyle>
          <a:p>
            <a:pPr>
              <a:defRPr/>
            </a:pPr>
            <a:fld id="{0677BFE8-541E-410F-ADFA-5E46D083F9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21145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1912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Repaso preliminar 2 – No cite ni haga referencias</a:t>
            </a:r>
          </a:p>
        </p:txBody>
      </p:sp>
      <p:sp>
        <p:nvSpPr>
          <p:cNvPr id="6" name="Rectangle 6"/>
          <p:cNvSpPr>
            <a:spLocks noGrp="1" noChangeArrowheads="1"/>
          </p:cNvSpPr>
          <p:nvPr>
            <p:ph type="sldNum" sz="quarter" idx="12"/>
          </p:nvPr>
        </p:nvSpPr>
        <p:spPr>
          <a:ln/>
        </p:spPr>
        <p:txBody>
          <a:bodyPr/>
          <a:lstStyle>
            <a:lvl1pPr>
              <a:defRPr/>
            </a:lvl1pPr>
          </a:lstStyle>
          <a:p>
            <a:pPr>
              <a:defRPr/>
            </a:pPr>
            <a:fld id="{F37933BB-6DAD-44A6-82BD-41B70EA9257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381000"/>
            <a:ext cx="8534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Repaso preliminar 1 – No cite ni haga referencias</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1-</a:t>
            </a:r>
            <a:fld id="{4DB9DB2E-3C8D-446A-80A8-A4D4D7C5000F}" type="slidenum">
              <a:rPr lang="en-US"/>
              <a:pPr>
                <a:defRPr/>
              </a:pPr>
              <a:t>‹#›</a:t>
            </a:fld>
            <a:endParaRPr lang="en-US"/>
          </a:p>
        </p:txBody>
      </p:sp>
    </p:spTree>
    <p:extLst>
      <p:ext uri="{BB962C8B-B14F-4D97-AF65-F5344CB8AC3E}">
        <p14:creationId xmlns:p14="http://schemas.microsoft.com/office/powerpoint/2010/main" val="1829567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a:t>Feb 09</a:t>
            </a: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r>
              <a:rPr lang="en-US"/>
              <a:t>2-</a:t>
            </a:r>
            <a:fld id="{559368C3-EFB7-481A-8828-247A87F98B3E}" type="slidenum">
              <a:rPr lang="en-US"/>
              <a:pPr>
                <a:defRPr/>
              </a:pPr>
              <a:t>‹#›</a:t>
            </a:fld>
            <a:endParaRPr lang="en-US"/>
          </a:p>
        </p:txBody>
      </p:sp>
    </p:spTree>
    <p:extLst>
      <p:ext uri="{BB962C8B-B14F-4D97-AF65-F5344CB8AC3E}">
        <p14:creationId xmlns:p14="http://schemas.microsoft.com/office/powerpoint/2010/main" val="1775032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a:t>Feb 09</a:t>
            </a: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r>
              <a:rPr lang="en-US"/>
              <a:t>2-</a:t>
            </a:r>
            <a:fld id="{6B371F53-FE93-452F-B6D7-58B3BBFE26C3}" type="slidenum">
              <a:rPr lang="en-US"/>
              <a:pPr>
                <a:defRPr/>
              </a:pPr>
              <a:t>‹#›</a:t>
            </a:fld>
            <a:endParaRPr lang="en-US"/>
          </a:p>
        </p:txBody>
      </p:sp>
    </p:spTree>
    <p:extLst>
      <p:ext uri="{BB962C8B-B14F-4D97-AF65-F5344CB8AC3E}">
        <p14:creationId xmlns:p14="http://schemas.microsoft.com/office/powerpoint/2010/main" val="136285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a:t>Feb 09</a:t>
            </a: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r>
              <a:rPr lang="en-US"/>
              <a:t>2-</a:t>
            </a:r>
            <a:fld id="{EEBE7EFD-FD8B-4455-96D2-325844AE3168}" type="slidenum">
              <a:rPr lang="en-US"/>
              <a:pPr>
                <a:defRPr/>
              </a:pPr>
              <a:t>‹#›</a:t>
            </a:fld>
            <a:endParaRPr lang="en-US"/>
          </a:p>
        </p:txBody>
      </p:sp>
    </p:spTree>
    <p:extLst>
      <p:ext uri="{BB962C8B-B14F-4D97-AF65-F5344CB8AC3E}">
        <p14:creationId xmlns:p14="http://schemas.microsoft.com/office/powerpoint/2010/main" val="2777395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8288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r>
              <a:rPr lang="en-US"/>
              <a:t>Feb 09</a:t>
            </a: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r>
              <a:rPr lang="en-US"/>
              <a:t>2-</a:t>
            </a:r>
            <a:fld id="{479A1EE1-1967-4788-9017-00CB0C7A3135}" type="slidenum">
              <a:rPr lang="en-US"/>
              <a:pPr>
                <a:defRPr/>
              </a:pPr>
              <a:t>‹#›</a:t>
            </a:fld>
            <a:endParaRPr lang="en-US"/>
          </a:p>
        </p:txBody>
      </p:sp>
    </p:spTree>
    <p:extLst>
      <p:ext uri="{BB962C8B-B14F-4D97-AF65-F5344CB8AC3E}">
        <p14:creationId xmlns:p14="http://schemas.microsoft.com/office/powerpoint/2010/main" val="3945677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r>
              <a:rPr lang="en-US"/>
              <a:t>Feb 09</a:t>
            </a: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r>
              <a:rPr lang="en-US"/>
              <a:t>2-</a:t>
            </a:r>
            <a:fld id="{D734D714-F515-40F1-9BD6-4E9CD6AB7563}" type="slidenum">
              <a:rPr lang="en-US"/>
              <a:pPr>
                <a:defRPr/>
              </a:pPr>
              <a:t>‹#›</a:t>
            </a:fld>
            <a:endParaRPr lang="en-US"/>
          </a:p>
        </p:txBody>
      </p:sp>
    </p:spTree>
    <p:extLst>
      <p:ext uri="{BB962C8B-B14F-4D97-AF65-F5344CB8AC3E}">
        <p14:creationId xmlns:p14="http://schemas.microsoft.com/office/powerpoint/2010/main" val="1241883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r>
              <a:rPr lang="en-US"/>
              <a:t>Feb 09</a:t>
            </a: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r>
              <a:rPr lang="en-US"/>
              <a:t>2-</a:t>
            </a:r>
            <a:fld id="{592DF471-0F13-43DE-A057-1E477929AA3A}" type="slidenum">
              <a:rPr lang="en-US"/>
              <a:pPr>
                <a:defRPr/>
              </a:pPr>
              <a:t>‹#›</a:t>
            </a:fld>
            <a:endParaRPr lang="en-US"/>
          </a:p>
        </p:txBody>
      </p:sp>
    </p:spTree>
    <p:extLst>
      <p:ext uri="{BB962C8B-B14F-4D97-AF65-F5344CB8AC3E}">
        <p14:creationId xmlns:p14="http://schemas.microsoft.com/office/powerpoint/2010/main" val="3706958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a:t>Feb 09</a:t>
            </a: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r>
              <a:rPr lang="en-US"/>
              <a:t>2-</a:t>
            </a:r>
            <a:fld id="{0DB6FF55-723C-4811-ADE0-A7BB6C705114}" type="slidenum">
              <a:rPr lang="en-US"/>
              <a:pPr>
                <a:defRPr/>
              </a:pPr>
              <a:t>‹#›</a:t>
            </a:fld>
            <a:endParaRPr lang="en-US"/>
          </a:p>
        </p:txBody>
      </p:sp>
    </p:spTree>
    <p:extLst>
      <p:ext uri="{BB962C8B-B14F-4D97-AF65-F5344CB8AC3E}">
        <p14:creationId xmlns:p14="http://schemas.microsoft.com/office/powerpoint/2010/main" val="95140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Repaso preliminar 2 – No cite ni haga referencias</a:t>
            </a:r>
          </a:p>
        </p:txBody>
      </p:sp>
      <p:sp>
        <p:nvSpPr>
          <p:cNvPr id="6" name="Rectangle 6"/>
          <p:cNvSpPr>
            <a:spLocks noGrp="1" noChangeArrowheads="1"/>
          </p:cNvSpPr>
          <p:nvPr>
            <p:ph type="sldNum" sz="quarter" idx="12"/>
          </p:nvPr>
        </p:nvSpPr>
        <p:spPr>
          <a:ln/>
        </p:spPr>
        <p:txBody>
          <a:bodyPr/>
          <a:lstStyle>
            <a:lvl1pPr>
              <a:defRPr/>
            </a:lvl1pPr>
          </a:lstStyle>
          <a:p>
            <a:pPr>
              <a:defRPr/>
            </a:pPr>
            <a:fld id="{CA4D2B2E-EFAA-49D9-A0BB-E3CF8EC58F91}"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a:t>Feb 09</a:t>
            </a: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r>
              <a:rPr lang="en-US"/>
              <a:t>2-</a:t>
            </a:r>
            <a:fld id="{3B8B465A-10E9-4B5B-BD8C-0361D0515263}" type="slidenum">
              <a:rPr lang="en-US"/>
              <a:pPr>
                <a:defRPr/>
              </a:pPr>
              <a:t>‹#›</a:t>
            </a:fld>
            <a:endParaRPr lang="en-US"/>
          </a:p>
        </p:txBody>
      </p:sp>
    </p:spTree>
    <p:extLst>
      <p:ext uri="{BB962C8B-B14F-4D97-AF65-F5344CB8AC3E}">
        <p14:creationId xmlns:p14="http://schemas.microsoft.com/office/powerpoint/2010/main" val="1011995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a:t>Feb 09</a:t>
            </a: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r>
              <a:rPr lang="en-US"/>
              <a:t>2-</a:t>
            </a:r>
            <a:fld id="{524EB8EB-0658-4113-AD1C-E4E099077B70}" type="slidenum">
              <a:rPr lang="en-US"/>
              <a:pPr>
                <a:defRPr/>
              </a:pPr>
              <a:t>‹#›</a:t>
            </a:fld>
            <a:endParaRPr lang="en-US"/>
          </a:p>
        </p:txBody>
      </p:sp>
    </p:spTree>
    <p:extLst>
      <p:ext uri="{BB962C8B-B14F-4D97-AF65-F5344CB8AC3E}">
        <p14:creationId xmlns:p14="http://schemas.microsoft.com/office/powerpoint/2010/main" val="3510784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a:t>Feb 09</a:t>
            </a: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r>
              <a:rPr lang="en-US"/>
              <a:t>2-</a:t>
            </a:r>
            <a:fld id="{E1DDA214-7282-4F6D-93CB-6D4B186E53E4}" type="slidenum">
              <a:rPr lang="en-US"/>
              <a:pPr>
                <a:defRPr/>
              </a:pPr>
              <a:t>‹#›</a:t>
            </a:fld>
            <a:endParaRPr lang="en-US"/>
          </a:p>
        </p:txBody>
      </p:sp>
    </p:spTree>
    <p:extLst>
      <p:ext uri="{BB962C8B-B14F-4D97-AF65-F5344CB8AC3E}">
        <p14:creationId xmlns:p14="http://schemas.microsoft.com/office/powerpoint/2010/main" val="1640333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1145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912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a:t>Feb 09</a:t>
            </a: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r>
              <a:rPr lang="en-US"/>
              <a:t>2-</a:t>
            </a:r>
            <a:fld id="{4FC7C6BC-D7D7-4755-98F4-05473E0DF895}" type="slidenum">
              <a:rPr lang="en-US"/>
              <a:pPr>
                <a:defRPr/>
              </a:pPr>
              <a:t>‹#›</a:t>
            </a:fld>
            <a:endParaRPr lang="en-US"/>
          </a:p>
        </p:txBody>
      </p:sp>
    </p:spTree>
    <p:extLst>
      <p:ext uri="{BB962C8B-B14F-4D97-AF65-F5344CB8AC3E}">
        <p14:creationId xmlns:p14="http://schemas.microsoft.com/office/powerpoint/2010/main" val="167106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Repaso preliminar 1 – No cite ni haga referencias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3-</a:t>
            </a:r>
            <a:fld id="{98B336B7-3225-45E3-837A-18E9DC046B38}" type="slidenum">
              <a:rPr lang="en-US"/>
              <a:pPr>
                <a:defRPr/>
              </a:pPr>
              <a:t>‹#›</a:t>
            </a:fld>
            <a:endParaRPr lang="en-US"/>
          </a:p>
        </p:txBody>
      </p:sp>
    </p:spTree>
    <p:extLst>
      <p:ext uri="{BB962C8B-B14F-4D97-AF65-F5344CB8AC3E}">
        <p14:creationId xmlns:p14="http://schemas.microsoft.com/office/powerpoint/2010/main" val="238418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Repaso preliminar 1 – No cite ni haga referencias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3-</a:t>
            </a:r>
            <a:fld id="{67DD200C-2FE3-4C0C-81FA-042A8516A368}" type="slidenum">
              <a:rPr lang="en-US"/>
              <a:pPr>
                <a:defRPr/>
              </a:pPr>
              <a:t>‹#›</a:t>
            </a:fld>
            <a:endParaRPr lang="en-US"/>
          </a:p>
        </p:txBody>
      </p:sp>
    </p:spTree>
    <p:extLst>
      <p:ext uri="{BB962C8B-B14F-4D97-AF65-F5344CB8AC3E}">
        <p14:creationId xmlns:p14="http://schemas.microsoft.com/office/powerpoint/2010/main" val="3128695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Repaso preliminar 1 – No cite ni haga referencias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3-</a:t>
            </a:r>
            <a:fld id="{7CB83742-EE86-42A7-A400-7484D02ACC2D}" type="slidenum">
              <a:rPr lang="en-US"/>
              <a:pPr>
                <a:defRPr/>
              </a:pPr>
              <a:t>‹#›</a:t>
            </a:fld>
            <a:endParaRPr lang="en-US"/>
          </a:p>
        </p:txBody>
      </p:sp>
    </p:spTree>
    <p:extLst>
      <p:ext uri="{BB962C8B-B14F-4D97-AF65-F5344CB8AC3E}">
        <p14:creationId xmlns:p14="http://schemas.microsoft.com/office/powerpoint/2010/main" val="1570871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9812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Repaso preliminar 1 – No cite ni haga referencias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3-</a:t>
            </a:r>
            <a:fld id="{8F50FAF7-F598-4210-B105-97CDF0D1D634}" type="slidenum">
              <a:rPr lang="en-US"/>
              <a:pPr>
                <a:defRPr/>
              </a:pPr>
              <a:t>‹#›</a:t>
            </a:fld>
            <a:endParaRPr lang="en-US"/>
          </a:p>
        </p:txBody>
      </p:sp>
    </p:spTree>
    <p:extLst>
      <p:ext uri="{BB962C8B-B14F-4D97-AF65-F5344CB8AC3E}">
        <p14:creationId xmlns:p14="http://schemas.microsoft.com/office/powerpoint/2010/main" val="3685016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Repaso preliminar 1 – No cite ni haga referencias</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3-</a:t>
            </a:r>
            <a:fld id="{027D1049-0758-44D8-A7C2-1E5A11631509}" type="slidenum">
              <a:rPr lang="en-US"/>
              <a:pPr>
                <a:defRPr/>
              </a:pPr>
              <a:t>‹#›</a:t>
            </a:fld>
            <a:endParaRPr lang="en-US"/>
          </a:p>
        </p:txBody>
      </p:sp>
    </p:spTree>
    <p:extLst>
      <p:ext uri="{BB962C8B-B14F-4D97-AF65-F5344CB8AC3E}">
        <p14:creationId xmlns:p14="http://schemas.microsoft.com/office/powerpoint/2010/main" val="61610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Repaso preliminar 1 – No cite ni haga referencias</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3-</a:t>
            </a:r>
            <a:fld id="{5B6440C3-1999-457B-8382-9C2ADADF5D2E}" type="slidenum">
              <a:rPr lang="en-US"/>
              <a:pPr>
                <a:defRPr/>
              </a:pPr>
              <a:t>‹#›</a:t>
            </a:fld>
            <a:endParaRPr lang="en-US"/>
          </a:p>
        </p:txBody>
      </p:sp>
    </p:spTree>
    <p:extLst>
      <p:ext uri="{BB962C8B-B14F-4D97-AF65-F5344CB8AC3E}">
        <p14:creationId xmlns:p14="http://schemas.microsoft.com/office/powerpoint/2010/main" val="3536114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Repaso preliminar 2 – No cite ni haga referencias</a:t>
            </a:r>
          </a:p>
        </p:txBody>
      </p:sp>
      <p:sp>
        <p:nvSpPr>
          <p:cNvPr id="6" name="Rectangle 6"/>
          <p:cNvSpPr>
            <a:spLocks noGrp="1" noChangeArrowheads="1"/>
          </p:cNvSpPr>
          <p:nvPr>
            <p:ph type="sldNum" sz="quarter" idx="12"/>
          </p:nvPr>
        </p:nvSpPr>
        <p:spPr>
          <a:ln/>
        </p:spPr>
        <p:txBody>
          <a:bodyPr/>
          <a:lstStyle>
            <a:lvl1pPr>
              <a:defRPr/>
            </a:lvl1pPr>
          </a:lstStyle>
          <a:p>
            <a:pPr>
              <a:defRPr/>
            </a:pPr>
            <a:fld id="{29C4583E-4028-4A20-B288-0A7A784AAEF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Repaso preliminar 1 – No cite ni haga referencias</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3-</a:t>
            </a:r>
            <a:fld id="{B16D1740-B474-4B5D-BA66-AA9B5E810C42}" type="slidenum">
              <a:rPr lang="en-US"/>
              <a:pPr>
                <a:defRPr/>
              </a:pPr>
              <a:t>‹#›</a:t>
            </a:fld>
            <a:endParaRPr lang="en-US"/>
          </a:p>
        </p:txBody>
      </p:sp>
    </p:spTree>
    <p:extLst>
      <p:ext uri="{BB962C8B-B14F-4D97-AF65-F5344CB8AC3E}">
        <p14:creationId xmlns:p14="http://schemas.microsoft.com/office/powerpoint/2010/main" val="2719764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Repaso preliminar 1 – No cite ni haga referencias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3-</a:t>
            </a:r>
            <a:fld id="{397E2476-3D1E-4F8D-97AA-F84E33226313}" type="slidenum">
              <a:rPr lang="en-US"/>
              <a:pPr>
                <a:defRPr/>
              </a:pPr>
              <a:t>‹#›</a:t>
            </a:fld>
            <a:endParaRPr lang="en-US"/>
          </a:p>
        </p:txBody>
      </p:sp>
    </p:spTree>
    <p:extLst>
      <p:ext uri="{BB962C8B-B14F-4D97-AF65-F5344CB8AC3E}">
        <p14:creationId xmlns:p14="http://schemas.microsoft.com/office/powerpoint/2010/main" val="2931852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Repaso preliminar 1 – No cite ni haga referencias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3-</a:t>
            </a:r>
            <a:fld id="{5DF62B13-E09F-4FD7-BD38-582AE3E0EF7A}" type="slidenum">
              <a:rPr lang="en-US"/>
              <a:pPr>
                <a:defRPr/>
              </a:pPr>
              <a:t>‹#›</a:t>
            </a:fld>
            <a:endParaRPr lang="en-US"/>
          </a:p>
        </p:txBody>
      </p:sp>
    </p:spTree>
    <p:extLst>
      <p:ext uri="{BB962C8B-B14F-4D97-AF65-F5344CB8AC3E}">
        <p14:creationId xmlns:p14="http://schemas.microsoft.com/office/powerpoint/2010/main" val="3887600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Repaso preliminar 1 – No cite ni haga referencias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3-</a:t>
            </a:r>
            <a:fld id="{7A1B765E-35D5-448A-A71C-4CC63CF083A4}" type="slidenum">
              <a:rPr lang="en-US"/>
              <a:pPr>
                <a:defRPr/>
              </a:pPr>
              <a:t>‹#›</a:t>
            </a:fld>
            <a:endParaRPr lang="en-US"/>
          </a:p>
        </p:txBody>
      </p:sp>
    </p:spTree>
    <p:extLst>
      <p:ext uri="{BB962C8B-B14F-4D97-AF65-F5344CB8AC3E}">
        <p14:creationId xmlns:p14="http://schemas.microsoft.com/office/powerpoint/2010/main" val="15286302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21145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1912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Repaso preliminar 1 – No cite ni haga referencias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3-</a:t>
            </a:r>
            <a:fld id="{C95A3671-6AC4-41FD-9E85-95037F0B6D65}" type="slidenum">
              <a:rPr lang="en-US"/>
              <a:pPr>
                <a:defRPr/>
              </a:pPr>
              <a:t>‹#›</a:t>
            </a:fld>
            <a:endParaRPr lang="en-US"/>
          </a:p>
        </p:txBody>
      </p:sp>
    </p:spTree>
    <p:extLst>
      <p:ext uri="{BB962C8B-B14F-4D97-AF65-F5344CB8AC3E}">
        <p14:creationId xmlns:p14="http://schemas.microsoft.com/office/powerpoint/2010/main" val="3593118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981200"/>
            <a:ext cx="84582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Repaso preliminar 1 – No cite ni haga referencias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3-</a:t>
            </a:r>
            <a:fld id="{6C6B42D3-C613-4025-A25C-34680DB78F90}" type="slidenum">
              <a:rPr lang="en-US"/>
              <a:pPr>
                <a:defRPr/>
              </a:pPr>
              <a:t>‹#›</a:t>
            </a:fld>
            <a:endParaRPr lang="en-US"/>
          </a:p>
        </p:txBody>
      </p:sp>
    </p:spTree>
    <p:extLst>
      <p:ext uri="{BB962C8B-B14F-4D97-AF65-F5344CB8AC3E}">
        <p14:creationId xmlns:p14="http://schemas.microsoft.com/office/powerpoint/2010/main" val="4144419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981200"/>
            <a:ext cx="41529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41529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Repaso preliminar 1 – No cite ni haga referencias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3-</a:t>
            </a:r>
            <a:fld id="{DB37EE6C-ED25-443D-86BF-5D9700C5D26F}" type="slidenum">
              <a:rPr lang="en-US"/>
              <a:pPr>
                <a:defRPr/>
              </a:pPr>
              <a:t>‹#›</a:t>
            </a:fld>
            <a:endParaRPr lang="en-US"/>
          </a:p>
        </p:txBody>
      </p:sp>
    </p:spTree>
    <p:extLst>
      <p:ext uri="{BB962C8B-B14F-4D97-AF65-F5344CB8AC3E}">
        <p14:creationId xmlns:p14="http://schemas.microsoft.com/office/powerpoint/2010/main" val="49877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04800" y="2133600"/>
            <a:ext cx="4152900" cy="4114800"/>
          </a:xfrm>
        </p:spPr>
        <p:txBody>
          <a:bodyPr/>
          <a:lstStyle/>
          <a:p>
            <a:pPr lvl="0"/>
            <a:endParaRPr lang="en-US" noProof="0" smtClean="0"/>
          </a:p>
        </p:txBody>
      </p:sp>
      <p:sp>
        <p:nvSpPr>
          <p:cNvPr id="4" name="Text Placeholder 3"/>
          <p:cNvSpPr>
            <a:spLocks noGrp="1"/>
          </p:cNvSpPr>
          <p:nvPr>
            <p:ph type="body" sz="half" idx="2"/>
          </p:nvPr>
        </p:nvSpPr>
        <p:spPr>
          <a:xfrm>
            <a:off x="4610100" y="2133600"/>
            <a:ext cx="41529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r>
              <a:rPr lang="en-US"/>
              <a:t>Feb 09</a:t>
            </a:r>
          </a:p>
        </p:txBody>
      </p:sp>
      <p:sp>
        <p:nvSpPr>
          <p:cNvPr id="6" name="Rectangle 14"/>
          <p:cNvSpPr>
            <a:spLocks noGrp="1" noChangeArrowheads="1"/>
          </p:cNvSpPr>
          <p:nvPr>
            <p:ph type="ftr" sz="quarter" idx="11"/>
          </p:nvPr>
        </p:nvSpPr>
        <p:spPr>
          <a:ln/>
        </p:spPr>
        <p:txBody>
          <a:bodyPr/>
          <a:lstStyle>
            <a:lvl1pPr>
              <a:defRPr/>
            </a:lvl1pPr>
          </a:lstStyle>
          <a:p>
            <a:pPr>
              <a:defRPr/>
            </a:pPr>
            <a:r>
              <a:rPr lang="en-US"/>
              <a:t>Repaso preliminar 2 – No cite ni haga referencias</a:t>
            </a:r>
          </a:p>
        </p:txBody>
      </p:sp>
      <p:sp>
        <p:nvSpPr>
          <p:cNvPr id="7" name="Rectangle 15"/>
          <p:cNvSpPr>
            <a:spLocks noGrp="1" noChangeArrowheads="1"/>
          </p:cNvSpPr>
          <p:nvPr>
            <p:ph type="sldNum" sz="quarter" idx="12"/>
          </p:nvPr>
        </p:nvSpPr>
        <p:spPr>
          <a:ln/>
        </p:spPr>
        <p:txBody>
          <a:bodyPr/>
          <a:lstStyle>
            <a:lvl1pPr>
              <a:defRPr/>
            </a:lvl1pPr>
          </a:lstStyle>
          <a:p>
            <a:pPr>
              <a:defRPr/>
            </a:pPr>
            <a:r>
              <a:rPr lang="en-US"/>
              <a:t>4-</a:t>
            </a:r>
            <a:fld id="{F2AF9634-536D-44C9-B9D0-6D4B15F9F77C}" type="slidenum">
              <a:rPr lang="en-US"/>
              <a:pPr>
                <a:defRPr/>
              </a:pPr>
              <a:t>‹#›</a:t>
            </a:fld>
            <a:endParaRPr lang="en-US"/>
          </a:p>
        </p:txBody>
      </p:sp>
    </p:spTree>
    <p:extLst>
      <p:ext uri="{BB962C8B-B14F-4D97-AF65-F5344CB8AC3E}">
        <p14:creationId xmlns:p14="http://schemas.microsoft.com/office/powerpoint/2010/main" val="1850216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2133600"/>
            <a:ext cx="41529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10100" y="2133600"/>
            <a:ext cx="4152900" cy="4114800"/>
          </a:xfrm>
        </p:spPr>
        <p:txBody>
          <a:bodyPr/>
          <a:lstStyle/>
          <a:p>
            <a:pPr lvl="0"/>
            <a:endParaRPr lang="en-US" noProof="0" smtClean="0"/>
          </a:p>
        </p:txBody>
      </p:sp>
      <p:sp>
        <p:nvSpPr>
          <p:cNvPr id="5" name="Rectangle 13"/>
          <p:cNvSpPr>
            <a:spLocks noGrp="1" noChangeArrowheads="1"/>
          </p:cNvSpPr>
          <p:nvPr>
            <p:ph type="dt" sz="half" idx="10"/>
          </p:nvPr>
        </p:nvSpPr>
        <p:spPr>
          <a:ln/>
        </p:spPr>
        <p:txBody>
          <a:bodyPr/>
          <a:lstStyle>
            <a:lvl1pPr>
              <a:defRPr/>
            </a:lvl1pPr>
          </a:lstStyle>
          <a:p>
            <a:pPr>
              <a:defRPr/>
            </a:pPr>
            <a:r>
              <a:rPr lang="en-US"/>
              <a:t>Feb 09</a:t>
            </a:r>
          </a:p>
        </p:txBody>
      </p:sp>
      <p:sp>
        <p:nvSpPr>
          <p:cNvPr id="6" name="Rectangle 14"/>
          <p:cNvSpPr>
            <a:spLocks noGrp="1" noChangeArrowheads="1"/>
          </p:cNvSpPr>
          <p:nvPr>
            <p:ph type="ftr" sz="quarter" idx="11"/>
          </p:nvPr>
        </p:nvSpPr>
        <p:spPr>
          <a:ln/>
        </p:spPr>
        <p:txBody>
          <a:bodyPr/>
          <a:lstStyle>
            <a:lvl1pPr>
              <a:defRPr/>
            </a:lvl1pPr>
          </a:lstStyle>
          <a:p>
            <a:pPr>
              <a:defRPr/>
            </a:pPr>
            <a:r>
              <a:rPr lang="en-US"/>
              <a:t>Repaso preliminar 2 – No cite ni haga referencias</a:t>
            </a:r>
          </a:p>
        </p:txBody>
      </p:sp>
      <p:sp>
        <p:nvSpPr>
          <p:cNvPr id="7" name="Rectangle 15"/>
          <p:cNvSpPr>
            <a:spLocks noGrp="1" noChangeArrowheads="1"/>
          </p:cNvSpPr>
          <p:nvPr>
            <p:ph type="sldNum" sz="quarter" idx="12"/>
          </p:nvPr>
        </p:nvSpPr>
        <p:spPr>
          <a:ln/>
        </p:spPr>
        <p:txBody>
          <a:bodyPr/>
          <a:lstStyle>
            <a:lvl1pPr>
              <a:defRPr/>
            </a:lvl1pPr>
          </a:lstStyle>
          <a:p>
            <a:pPr>
              <a:defRPr/>
            </a:pPr>
            <a:r>
              <a:rPr lang="en-US"/>
              <a:t>4-</a:t>
            </a:r>
            <a:fld id="{C66667C1-A240-44D2-B82B-484FF0A58431}" type="slidenum">
              <a:rPr lang="en-US"/>
              <a:pPr>
                <a:defRPr/>
              </a:pPr>
              <a:t>‹#›</a:t>
            </a:fld>
            <a:endParaRPr lang="en-US"/>
          </a:p>
        </p:txBody>
      </p:sp>
    </p:spTree>
    <p:extLst>
      <p:ext uri="{BB962C8B-B14F-4D97-AF65-F5344CB8AC3E}">
        <p14:creationId xmlns:p14="http://schemas.microsoft.com/office/powerpoint/2010/main" val="194007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9812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4152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Repaso preliminar 2 – No cite ni haga referencias</a:t>
            </a:r>
          </a:p>
        </p:txBody>
      </p:sp>
      <p:sp>
        <p:nvSpPr>
          <p:cNvPr id="7" name="Rectangle 6"/>
          <p:cNvSpPr>
            <a:spLocks noGrp="1" noChangeArrowheads="1"/>
          </p:cNvSpPr>
          <p:nvPr>
            <p:ph type="sldNum" sz="quarter" idx="12"/>
          </p:nvPr>
        </p:nvSpPr>
        <p:spPr>
          <a:ln/>
        </p:spPr>
        <p:txBody>
          <a:bodyPr/>
          <a:lstStyle>
            <a:lvl1pPr>
              <a:defRPr/>
            </a:lvl1pPr>
          </a:lstStyle>
          <a:p>
            <a:pPr>
              <a:defRPr/>
            </a:pPr>
            <a:fld id="{F3E7CFE1-7179-469A-BBA7-E298634EDC5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Repaso preliminar 2 – No cite ni haga referencias</a:t>
            </a:r>
          </a:p>
        </p:txBody>
      </p:sp>
      <p:sp>
        <p:nvSpPr>
          <p:cNvPr id="9" name="Rectangle 6"/>
          <p:cNvSpPr>
            <a:spLocks noGrp="1" noChangeArrowheads="1"/>
          </p:cNvSpPr>
          <p:nvPr>
            <p:ph type="sldNum" sz="quarter" idx="12"/>
          </p:nvPr>
        </p:nvSpPr>
        <p:spPr>
          <a:ln/>
        </p:spPr>
        <p:txBody>
          <a:bodyPr/>
          <a:lstStyle>
            <a:lvl1pPr>
              <a:defRPr/>
            </a:lvl1pPr>
          </a:lstStyle>
          <a:p>
            <a:pPr>
              <a:defRPr/>
            </a:pPr>
            <a:fld id="{B6A4B57F-62E1-4961-A676-508F05A5A1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Repaso preliminar 2 – No cite ni haga referencias</a:t>
            </a:r>
          </a:p>
        </p:txBody>
      </p:sp>
      <p:sp>
        <p:nvSpPr>
          <p:cNvPr id="5" name="Rectangle 6"/>
          <p:cNvSpPr>
            <a:spLocks noGrp="1" noChangeArrowheads="1"/>
          </p:cNvSpPr>
          <p:nvPr>
            <p:ph type="sldNum" sz="quarter" idx="12"/>
          </p:nvPr>
        </p:nvSpPr>
        <p:spPr>
          <a:ln/>
        </p:spPr>
        <p:txBody>
          <a:bodyPr/>
          <a:lstStyle>
            <a:lvl1pPr>
              <a:defRPr/>
            </a:lvl1pPr>
          </a:lstStyle>
          <a:p>
            <a:pPr>
              <a:defRPr/>
            </a:pPr>
            <a:fld id="{0C245F36-84E1-49B5-8934-496F3FC8B7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Repaso preliminar 2 – No cite ni haga referencias</a:t>
            </a:r>
          </a:p>
        </p:txBody>
      </p:sp>
      <p:sp>
        <p:nvSpPr>
          <p:cNvPr id="4" name="Rectangle 6"/>
          <p:cNvSpPr>
            <a:spLocks noGrp="1" noChangeArrowheads="1"/>
          </p:cNvSpPr>
          <p:nvPr>
            <p:ph type="sldNum" sz="quarter" idx="12"/>
          </p:nvPr>
        </p:nvSpPr>
        <p:spPr>
          <a:ln/>
        </p:spPr>
        <p:txBody>
          <a:bodyPr/>
          <a:lstStyle>
            <a:lvl1pPr>
              <a:defRPr/>
            </a:lvl1pPr>
          </a:lstStyle>
          <a:p>
            <a:pPr>
              <a:defRPr/>
            </a:pPr>
            <a:fld id="{5AE854E5-9158-411D-9609-ECEEF5B1C0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Repaso preliminar 2 – No cite ni haga referencias</a:t>
            </a:r>
          </a:p>
        </p:txBody>
      </p:sp>
      <p:sp>
        <p:nvSpPr>
          <p:cNvPr id="7" name="Rectangle 6"/>
          <p:cNvSpPr>
            <a:spLocks noGrp="1" noChangeArrowheads="1"/>
          </p:cNvSpPr>
          <p:nvPr>
            <p:ph type="sldNum" sz="quarter" idx="12"/>
          </p:nvPr>
        </p:nvSpPr>
        <p:spPr>
          <a:ln/>
        </p:spPr>
        <p:txBody>
          <a:bodyPr/>
          <a:lstStyle>
            <a:lvl1pPr>
              <a:defRPr/>
            </a:lvl1pPr>
          </a:lstStyle>
          <a:p>
            <a:pPr>
              <a:defRPr/>
            </a:pPr>
            <a:fld id="{0D295A91-105D-40C5-84A8-C585657132B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Feb 09</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Repaso preliminar 2 – No cite ni haga referencias</a:t>
            </a:r>
          </a:p>
        </p:txBody>
      </p:sp>
      <p:sp>
        <p:nvSpPr>
          <p:cNvPr id="7" name="Rectangle 6"/>
          <p:cNvSpPr>
            <a:spLocks noGrp="1" noChangeArrowheads="1"/>
          </p:cNvSpPr>
          <p:nvPr>
            <p:ph type="sldNum" sz="quarter" idx="12"/>
          </p:nvPr>
        </p:nvSpPr>
        <p:spPr>
          <a:ln/>
        </p:spPr>
        <p:txBody>
          <a:bodyPr/>
          <a:lstStyle>
            <a:lvl1pPr>
              <a:defRPr/>
            </a:lvl1pPr>
          </a:lstStyle>
          <a:p>
            <a:pPr>
              <a:defRPr/>
            </a:pPr>
            <a:fld id="{B5F80A77-6BE2-44D6-8E92-AAD4E4A3810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2.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oleObject" Target="../embeddings/oleObject2.bin"/><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vmlDrawing" Target="../drawings/vmlDrawing3.vml"/><Relationship Id="rId2" Type="http://schemas.openxmlformats.org/officeDocument/2006/relationships/slideLayout" Target="../slideLayouts/slideLayout25.xml"/><Relationship Id="rId16" Type="http://schemas.openxmlformats.org/officeDocument/2006/relationships/theme" Target="../theme/theme3.xml"/><Relationship Id="rId20"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oleObject" Target="../embeddings/oleObject3.bin"/><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04800" y="3048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40 pt Arial Bold - Dark Blue</a:t>
            </a:r>
          </a:p>
        </p:txBody>
      </p:sp>
      <p:sp>
        <p:nvSpPr>
          <p:cNvPr id="1029" name="Rectangle 3"/>
          <p:cNvSpPr>
            <a:spLocks noGrp="1" noChangeArrowheads="1"/>
          </p:cNvSpPr>
          <p:nvPr>
            <p:ph type="body" idx="1"/>
          </p:nvPr>
        </p:nvSpPr>
        <p:spPr bwMode="auto">
          <a:xfrm>
            <a:off x="304800" y="1981200"/>
            <a:ext cx="8458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28 pt Arial Bold - Dark Blue</a:t>
            </a:r>
          </a:p>
          <a:p>
            <a:pPr lvl="1"/>
            <a:r>
              <a:rPr lang="en-US" smtClean="0"/>
              <a:t>24 pt Arial - Dark Blue</a:t>
            </a:r>
          </a:p>
          <a:p>
            <a:pPr lvl="2"/>
            <a:r>
              <a:rPr lang="en-US" smtClean="0"/>
              <a:t>20 pt Arial - Dark Blue</a:t>
            </a:r>
          </a:p>
          <a:p>
            <a:pPr lvl="3"/>
            <a:r>
              <a:rPr lang="en-US" smtClean="0"/>
              <a:t>20 pt Arial Dark Blue</a:t>
            </a:r>
          </a:p>
        </p:txBody>
      </p:sp>
      <p:sp>
        <p:nvSpPr>
          <p:cNvPr id="2" name="Rectangle 4"/>
          <p:cNvSpPr>
            <a:spLocks noGrp="1" noChangeArrowheads="1"/>
          </p:cNvSpPr>
          <p:nvPr>
            <p:ph type="dt" sz="half" idx="2"/>
          </p:nvPr>
        </p:nvSpPr>
        <p:spPr bwMode="auto">
          <a:xfrm>
            <a:off x="304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60000"/>
              </a:lnSpc>
              <a:defRPr sz="1200">
                <a:solidFill>
                  <a:srgbClr val="000099"/>
                </a:solidFill>
                <a:latin typeface="+mn-lt"/>
              </a:defRPr>
            </a:lvl1pPr>
          </a:lstStyle>
          <a:p>
            <a:pPr>
              <a:defRPr/>
            </a:pPr>
            <a:r>
              <a:rPr lang="en-US"/>
              <a:t>Feb 09</a:t>
            </a:r>
          </a:p>
        </p:txBody>
      </p:sp>
      <p:sp>
        <p:nvSpPr>
          <p:cNvPr id="3"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70000"/>
              </a:lnSpc>
              <a:defRPr sz="1200">
                <a:solidFill>
                  <a:srgbClr val="000099"/>
                </a:solidFill>
                <a:latin typeface="+mn-lt"/>
              </a:defRPr>
            </a:lvl1pPr>
          </a:lstStyle>
          <a:p>
            <a:pPr>
              <a:defRPr/>
            </a:pPr>
            <a:r>
              <a:rPr lang="en-US"/>
              <a:t>Repaso preliminar 2 – No cite ni haga referencias</a:t>
            </a:r>
          </a:p>
        </p:txBody>
      </p:sp>
      <p:sp>
        <p:nvSpPr>
          <p:cNvPr id="1030" name="Rectangle 6"/>
          <p:cNvSpPr>
            <a:spLocks noGrp="1" noChangeArrowheads="1"/>
          </p:cNvSpPr>
          <p:nvPr>
            <p:ph type="sldNum" sz="quarter" idx="4"/>
          </p:nvPr>
        </p:nvSpPr>
        <p:spPr bwMode="auto">
          <a:xfrm>
            <a:off x="6858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70000"/>
              </a:lnSpc>
              <a:defRPr sz="1200">
                <a:solidFill>
                  <a:srgbClr val="000099"/>
                </a:solidFill>
                <a:latin typeface="+mn-lt"/>
              </a:defRPr>
            </a:lvl1pPr>
          </a:lstStyle>
          <a:p>
            <a:pPr>
              <a:defRPr/>
            </a:pPr>
            <a:fld id="{FB654EAF-EE91-4C07-BFA1-396C1707D1D0}" type="slidenum">
              <a:rPr lang="en-US"/>
              <a:pPr>
                <a:defRPr/>
              </a:pPr>
              <a:t>‹#›</a:t>
            </a:fld>
            <a:endParaRPr lang="en-US"/>
          </a:p>
        </p:txBody>
      </p:sp>
      <p:sp>
        <p:nvSpPr>
          <p:cNvPr id="1031" name="Line 7"/>
          <p:cNvSpPr>
            <a:spLocks noChangeShapeType="1"/>
          </p:cNvSpPr>
          <p:nvPr/>
        </p:nvSpPr>
        <p:spPr bwMode="auto">
          <a:xfrm>
            <a:off x="304800" y="1676400"/>
            <a:ext cx="8458200" cy="0"/>
          </a:xfrm>
          <a:prstGeom prst="line">
            <a:avLst/>
          </a:prstGeom>
          <a:noFill/>
          <a:ln w="38100">
            <a:solidFill>
              <a:srgbClr val="000099"/>
            </a:solidFill>
            <a:round/>
            <a:headEnd/>
            <a:tailEnd/>
          </a:ln>
        </p:spPr>
        <p:txBody>
          <a:bodyPr wrap="none" anchor="ctr"/>
          <a:lstStyle/>
          <a:p>
            <a:pPr>
              <a:defRPr/>
            </a:pPr>
            <a:endParaRPr lang="en-US"/>
          </a:p>
        </p:txBody>
      </p:sp>
      <p:pic>
        <p:nvPicPr>
          <p:cNvPr id="1034" name="Picture 9" descr="HUD-seal-color 300 DPI"/>
          <p:cNvPicPr>
            <a:picLocks noChangeAspect="1" noChangeArrowheads="1"/>
          </p:cNvPicPr>
          <p:nvPr/>
        </p:nvPicPr>
        <p:blipFill>
          <a:blip r:embed="rId15" cstate="print"/>
          <a:srcRect/>
          <a:stretch>
            <a:fillRect/>
          </a:stretch>
        </p:blipFill>
        <p:spPr bwMode="auto">
          <a:xfrm>
            <a:off x="8153400" y="5715000"/>
            <a:ext cx="762000" cy="736600"/>
          </a:xfrm>
          <a:prstGeom prst="rect">
            <a:avLst/>
          </a:prstGeom>
          <a:noFill/>
          <a:ln w="9525">
            <a:noFill/>
            <a:miter lim="800000"/>
            <a:headEnd/>
            <a:tailEnd/>
          </a:ln>
        </p:spPr>
      </p:pic>
      <p:graphicFrame>
        <p:nvGraphicFramePr>
          <p:cNvPr id="1026" name="Object 10"/>
          <p:cNvGraphicFramePr>
            <a:graphicFrameLocks noChangeAspect="1"/>
          </p:cNvGraphicFramePr>
          <p:nvPr/>
        </p:nvGraphicFramePr>
        <p:xfrm>
          <a:off x="6477000" y="5751513"/>
          <a:ext cx="1562100" cy="735012"/>
        </p:xfrm>
        <a:graphic>
          <a:graphicData uri="http://schemas.openxmlformats.org/presentationml/2006/ole">
            <mc:AlternateContent xmlns:mc="http://schemas.openxmlformats.org/markup-compatibility/2006">
              <mc:Choice xmlns:v="urn:schemas-microsoft-com:vml" Requires="v">
                <p:oleObj spid="_x0000_s1038" name="Photo Editor Photo" r:id="rId16" imgW="1638529" imgH="771429" progId="MSPhotoEd.3">
                  <p:embed/>
                </p:oleObj>
              </mc:Choice>
              <mc:Fallback>
                <p:oleObj name="Photo Editor Photo" r:id="rId16" imgW="1638529" imgH="771429" progId="MSPhotoEd.3">
                  <p:embed/>
                  <p:pic>
                    <p:nvPicPr>
                      <p:cNvPr id="0" name="Object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77000" y="5751513"/>
                        <a:ext cx="1562100" cy="735012"/>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l" rtl="0" eaLnBrk="0" fontAlgn="base" hangingPunct="0">
        <a:spcBef>
          <a:spcPct val="0"/>
        </a:spcBef>
        <a:spcAft>
          <a:spcPct val="0"/>
        </a:spcAft>
        <a:defRPr sz="4000" b="1">
          <a:solidFill>
            <a:srgbClr val="000099"/>
          </a:solidFill>
          <a:latin typeface="+mj-lt"/>
          <a:ea typeface="+mj-ea"/>
          <a:cs typeface="+mj-cs"/>
        </a:defRPr>
      </a:lvl1pPr>
      <a:lvl2pPr algn="l" rtl="0" eaLnBrk="0" fontAlgn="base" hangingPunct="0">
        <a:spcBef>
          <a:spcPct val="0"/>
        </a:spcBef>
        <a:spcAft>
          <a:spcPct val="0"/>
        </a:spcAft>
        <a:defRPr sz="4000" b="1">
          <a:solidFill>
            <a:srgbClr val="000099"/>
          </a:solidFill>
          <a:latin typeface="Arial" charset="0"/>
        </a:defRPr>
      </a:lvl2pPr>
      <a:lvl3pPr algn="l" rtl="0" eaLnBrk="0" fontAlgn="base" hangingPunct="0">
        <a:spcBef>
          <a:spcPct val="0"/>
        </a:spcBef>
        <a:spcAft>
          <a:spcPct val="0"/>
        </a:spcAft>
        <a:defRPr sz="4000" b="1">
          <a:solidFill>
            <a:srgbClr val="000099"/>
          </a:solidFill>
          <a:latin typeface="Arial" charset="0"/>
        </a:defRPr>
      </a:lvl3pPr>
      <a:lvl4pPr algn="l" rtl="0" eaLnBrk="0" fontAlgn="base" hangingPunct="0">
        <a:spcBef>
          <a:spcPct val="0"/>
        </a:spcBef>
        <a:spcAft>
          <a:spcPct val="0"/>
        </a:spcAft>
        <a:defRPr sz="4000" b="1">
          <a:solidFill>
            <a:srgbClr val="000099"/>
          </a:solidFill>
          <a:latin typeface="Arial" charset="0"/>
        </a:defRPr>
      </a:lvl4pPr>
      <a:lvl5pPr algn="l" rtl="0" eaLnBrk="0" fontAlgn="base" hangingPunct="0">
        <a:spcBef>
          <a:spcPct val="0"/>
        </a:spcBef>
        <a:spcAft>
          <a:spcPct val="0"/>
        </a:spcAft>
        <a:defRPr sz="4000" b="1">
          <a:solidFill>
            <a:srgbClr val="000099"/>
          </a:solidFill>
          <a:latin typeface="Arial" charset="0"/>
        </a:defRPr>
      </a:lvl5pPr>
      <a:lvl6pPr marL="457200" algn="l" rtl="0" eaLnBrk="0" fontAlgn="base" hangingPunct="0">
        <a:spcBef>
          <a:spcPct val="0"/>
        </a:spcBef>
        <a:spcAft>
          <a:spcPct val="0"/>
        </a:spcAft>
        <a:defRPr sz="4000" b="1">
          <a:solidFill>
            <a:srgbClr val="000099"/>
          </a:solidFill>
          <a:latin typeface="Arial" charset="0"/>
        </a:defRPr>
      </a:lvl6pPr>
      <a:lvl7pPr marL="914400" algn="l" rtl="0" eaLnBrk="0" fontAlgn="base" hangingPunct="0">
        <a:spcBef>
          <a:spcPct val="0"/>
        </a:spcBef>
        <a:spcAft>
          <a:spcPct val="0"/>
        </a:spcAft>
        <a:defRPr sz="4000" b="1">
          <a:solidFill>
            <a:srgbClr val="000099"/>
          </a:solidFill>
          <a:latin typeface="Arial" charset="0"/>
        </a:defRPr>
      </a:lvl7pPr>
      <a:lvl8pPr marL="1371600" algn="l" rtl="0" eaLnBrk="0" fontAlgn="base" hangingPunct="0">
        <a:spcBef>
          <a:spcPct val="0"/>
        </a:spcBef>
        <a:spcAft>
          <a:spcPct val="0"/>
        </a:spcAft>
        <a:defRPr sz="4000" b="1">
          <a:solidFill>
            <a:srgbClr val="000099"/>
          </a:solidFill>
          <a:latin typeface="Arial" charset="0"/>
        </a:defRPr>
      </a:lvl8pPr>
      <a:lvl9pPr marL="1828800" algn="l" rtl="0" eaLnBrk="0" fontAlgn="base" hangingPunct="0">
        <a:spcBef>
          <a:spcPct val="0"/>
        </a:spcBef>
        <a:spcAft>
          <a:spcPct val="0"/>
        </a:spcAft>
        <a:defRPr sz="4000" b="1">
          <a:solidFill>
            <a:srgbClr val="000099"/>
          </a:solidFill>
          <a:latin typeface="Arial" charset="0"/>
        </a:defRPr>
      </a:lvl9pPr>
    </p:titleStyle>
    <p:bodyStyle>
      <a:lvl1pPr marL="342900" indent="-342900" algn="l" rtl="0" eaLnBrk="0" fontAlgn="base" hangingPunct="0">
        <a:spcBef>
          <a:spcPct val="20000"/>
        </a:spcBef>
        <a:spcAft>
          <a:spcPct val="0"/>
        </a:spcAft>
        <a:buSzPct val="95000"/>
        <a:buChar char="•"/>
        <a:defRPr sz="28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99"/>
          </a:solidFill>
          <a:latin typeface="+mn-lt"/>
        </a:defRPr>
      </a:lvl2pPr>
      <a:lvl3pPr marL="1143000" indent="-228600" algn="l" rtl="0" eaLnBrk="0" fontAlgn="base" hangingPunct="0">
        <a:spcBef>
          <a:spcPct val="20000"/>
        </a:spcBef>
        <a:spcAft>
          <a:spcPct val="0"/>
        </a:spcAft>
        <a:buChar char="•"/>
        <a:defRPr sz="20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15"/>
          <p:cNvSpPr>
            <a:spLocks noGrp="1" noChangeArrowheads="1"/>
          </p:cNvSpPr>
          <p:nvPr>
            <p:ph type="title"/>
          </p:nvPr>
        </p:nvSpPr>
        <p:spPr bwMode="auto">
          <a:xfrm>
            <a:off x="381000" y="152400"/>
            <a:ext cx="84582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40 pt Arial Bold - Dark Blue</a:t>
            </a:r>
          </a:p>
        </p:txBody>
      </p:sp>
      <p:sp>
        <p:nvSpPr>
          <p:cNvPr id="1029" name="Rectangle 16"/>
          <p:cNvSpPr>
            <a:spLocks noGrp="1" noChangeArrowheads="1"/>
          </p:cNvSpPr>
          <p:nvPr>
            <p:ph type="body" idx="1"/>
          </p:nvPr>
        </p:nvSpPr>
        <p:spPr bwMode="auto">
          <a:xfrm>
            <a:off x="381000" y="18288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28 pt Arial Bold - Dark Blue</a:t>
            </a:r>
          </a:p>
          <a:p>
            <a:pPr lvl="1"/>
            <a:r>
              <a:rPr lang="en-US" smtClean="0"/>
              <a:t>24 pt Arial - Dark Blue</a:t>
            </a:r>
          </a:p>
          <a:p>
            <a:pPr lvl="2"/>
            <a:r>
              <a:rPr lang="en-US" smtClean="0"/>
              <a:t>20 pt Arial - Dark Blue</a:t>
            </a:r>
          </a:p>
          <a:p>
            <a:pPr lvl="3"/>
            <a:r>
              <a:rPr lang="en-US" smtClean="0"/>
              <a:t>20 pt Arial Dark Blue</a:t>
            </a:r>
          </a:p>
        </p:txBody>
      </p:sp>
      <p:sp>
        <p:nvSpPr>
          <p:cNvPr id="1041" name="Rectangle 17"/>
          <p:cNvSpPr>
            <a:spLocks noGrp="1" noChangeArrowheads="1"/>
          </p:cNvSpPr>
          <p:nvPr>
            <p:ph type="dt" sz="half" idx="2"/>
          </p:nvPr>
        </p:nvSpPr>
        <p:spPr bwMode="auto">
          <a:xfrm>
            <a:off x="381000" y="64008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60000"/>
              </a:lnSpc>
              <a:defRPr sz="1200">
                <a:solidFill>
                  <a:srgbClr val="000099"/>
                </a:solidFill>
                <a:latin typeface="+mn-lt"/>
              </a:defRPr>
            </a:lvl1pPr>
          </a:lstStyle>
          <a:p>
            <a:pPr>
              <a:defRPr/>
            </a:pPr>
            <a:r>
              <a:rPr lang="en-US"/>
              <a:t>Feb 09</a:t>
            </a:r>
          </a:p>
        </p:txBody>
      </p:sp>
      <p:sp>
        <p:nvSpPr>
          <p:cNvPr id="1042" name="Rectangle 18"/>
          <p:cNvSpPr>
            <a:spLocks noGrp="1" noChangeArrowheads="1"/>
          </p:cNvSpPr>
          <p:nvPr>
            <p:ph type="ftr" sz="quarter" idx="3"/>
          </p:nvPr>
        </p:nvSpPr>
        <p:spPr bwMode="auto">
          <a:xfrm>
            <a:off x="3200400" y="64008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lnSpc>
                <a:spcPct val="170000"/>
              </a:lnSpc>
              <a:defRPr sz="1200">
                <a:solidFill>
                  <a:srgbClr val="000099"/>
                </a:solidFill>
                <a:latin typeface="+mn-lt"/>
              </a:defRPr>
            </a:lvl1pPr>
          </a:lstStyle>
          <a:p>
            <a:pPr>
              <a:defRPr/>
            </a:pPr>
            <a:endParaRPr lang="en-US"/>
          </a:p>
        </p:txBody>
      </p:sp>
      <p:sp>
        <p:nvSpPr>
          <p:cNvPr id="1043" name="Rectangle 19"/>
          <p:cNvSpPr>
            <a:spLocks noGrp="1" noChangeArrowheads="1"/>
          </p:cNvSpPr>
          <p:nvPr>
            <p:ph type="sldNum" sz="quarter" idx="4"/>
          </p:nvPr>
        </p:nvSpPr>
        <p:spPr bwMode="auto">
          <a:xfrm>
            <a:off x="6934200" y="64008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70000"/>
              </a:lnSpc>
              <a:defRPr sz="1200">
                <a:solidFill>
                  <a:srgbClr val="000099"/>
                </a:solidFill>
                <a:latin typeface="+mn-lt"/>
              </a:defRPr>
            </a:lvl1pPr>
          </a:lstStyle>
          <a:p>
            <a:pPr>
              <a:defRPr/>
            </a:pPr>
            <a:r>
              <a:rPr lang="en-US"/>
              <a:t>2-</a:t>
            </a:r>
            <a:fld id="{524D571B-3540-47CD-9749-79E8E9E7B29B}" type="slidenum">
              <a:rPr lang="en-US"/>
              <a:pPr>
                <a:defRPr/>
              </a:pPr>
              <a:t>‹#›</a:t>
            </a:fld>
            <a:endParaRPr lang="en-US"/>
          </a:p>
        </p:txBody>
      </p:sp>
      <p:sp>
        <p:nvSpPr>
          <p:cNvPr id="1031" name="Line 20"/>
          <p:cNvSpPr>
            <a:spLocks noChangeShapeType="1"/>
          </p:cNvSpPr>
          <p:nvPr userDrawn="1"/>
        </p:nvSpPr>
        <p:spPr bwMode="auto">
          <a:xfrm>
            <a:off x="381000" y="1676400"/>
            <a:ext cx="8458200" cy="0"/>
          </a:xfrm>
          <a:prstGeom prst="line">
            <a:avLst/>
          </a:prstGeom>
          <a:noFill/>
          <a:ln w="38100">
            <a:solidFill>
              <a:srgbClr val="000099"/>
            </a:solidFill>
            <a:round/>
            <a:headEnd/>
            <a:tailEnd/>
          </a:ln>
        </p:spPr>
        <p:txBody>
          <a:bodyPr wrap="none" anchor="ctr"/>
          <a:lstStyle/>
          <a:p>
            <a:pPr eaLnBrk="1" hangingPunct="1">
              <a:defRPr/>
            </a:pPr>
            <a:endParaRPr lang="de-DE">
              <a:solidFill>
                <a:srgbClr val="000000"/>
              </a:solidFill>
            </a:endParaRPr>
          </a:p>
        </p:txBody>
      </p:sp>
      <p:pic>
        <p:nvPicPr>
          <p:cNvPr id="1034" name="Picture 21" descr="HUD-seal-color 300 DPI"/>
          <p:cNvPicPr>
            <a:picLocks noChangeAspect="1" noChangeArrowheads="1"/>
          </p:cNvPicPr>
          <p:nvPr userDrawn="1"/>
        </p:nvPicPr>
        <p:blipFill>
          <a:blip r:embed="rId14" cstate="print"/>
          <a:srcRect/>
          <a:stretch>
            <a:fillRect/>
          </a:stretch>
        </p:blipFill>
        <p:spPr bwMode="auto">
          <a:xfrm>
            <a:off x="8382000" y="5943600"/>
            <a:ext cx="533400" cy="517525"/>
          </a:xfrm>
          <a:prstGeom prst="rect">
            <a:avLst/>
          </a:prstGeom>
          <a:noFill/>
          <a:ln w="9525">
            <a:noFill/>
            <a:miter lim="800000"/>
            <a:headEnd/>
            <a:tailEnd/>
          </a:ln>
        </p:spPr>
      </p:pic>
      <p:graphicFrame>
        <p:nvGraphicFramePr>
          <p:cNvPr id="1026" name="Object 22"/>
          <p:cNvGraphicFramePr>
            <a:graphicFrameLocks noChangeAspect="1"/>
          </p:cNvGraphicFramePr>
          <p:nvPr/>
        </p:nvGraphicFramePr>
        <p:xfrm>
          <a:off x="7010400" y="5943600"/>
          <a:ext cx="1219200" cy="574675"/>
        </p:xfrm>
        <a:graphic>
          <a:graphicData uri="http://schemas.openxmlformats.org/presentationml/2006/ole">
            <mc:AlternateContent xmlns:mc="http://schemas.openxmlformats.org/markup-compatibility/2006">
              <mc:Choice xmlns:v="urn:schemas-microsoft-com:vml" Requires="v">
                <p:oleObj spid="_x0000_s2060" name="Photo Editor Photo" r:id="rId15" imgW="1638529" imgH="771429" progId="MSPhotoEd.3">
                  <p:embed/>
                </p:oleObj>
              </mc:Choice>
              <mc:Fallback>
                <p:oleObj name="Photo Editor Photo" r:id="rId15" imgW="1638529" imgH="771429" progId="MSPhotoEd.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0400" y="5943600"/>
                        <a:ext cx="1219200" cy="574675"/>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156300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p:txStyles>
    <p:titleStyle>
      <a:lvl1pPr algn="l" rtl="0" eaLnBrk="0" fontAlgn="base" hangingPunct="0">
        <a:spcBef>
          <a:spcPct val="0"/>
        </a:spcBef>
        <a:spcAft>
          <a:spcPct val="0"/>
        </a:spcAft>
        <a:defRPr sz="4400">
          <a:solidFill>
            <a:srgbClr val="003399"/>
          </a:solidFill>
          <a:latin typeface="+mj-lt"/>
          <a:ea typeface="+mj-ea"/>
          <a:cs typeface="+mj-cs"/>
        </a:defRPr>
      </a:lvl1pPr>
      <a:lvl2pPr algn="l" rtl="0" eaLnBrk="0" fontAlgn="base" hangingPunct="0">
        <a:spcBef>
          <a:spcPct val="0"/>
        </a:spcBef>
        <a:spcAft>
          <a:spcPct val="0"/>
        </a:spcAft>
        <a:defRPr sz="4400">
          <a:solidFill>
            <a:srgbClr val="003399"/>
          </a:solidFill>
          <a:latin typeface="Times New Roman" charset="0"/>
        </a:defRPr>
      </a:lvl2pPr>
      <a:lvl3pPr algn="l" rtl="0" eaLnBrk="0" fontAlgn="base" hangingPunct="0">
        <a:spcBef>
          <a:spcPct val="0"/>
        </a:spcBef>
        <a:spcAft>
          <a:spcPct val="0"/>
        </a:spcAft>
        <a:defRPr sz="4400">
          <a:solidFill>
            <a:srgbClr val="003399"/>
          </a:solidFill>
          <a:latin typeface="Times New Roman" charset="0"/>
        </a:defRPr>
      </a:lvl3pPr>
      <a:lvl4pPr algn="l" rtl="0" eaLnBrk="0" fontAlgn="base" hangingPunct="0">
        <a:spcBef>
          <a:spcPct val="0"/>
        </a:spcBef>
        <a:spcAft>
          <a:spcPct val="0"/>
        </a:spcAft>
        <a:defRPr sz="4400">
          <a:solidFill>
            <a:srgbClr val="003399"/>
          </a:solidFill>
          <a:latin typeface="Times New Roman" charset="0"/>
        </a:defRPr>
      </a:lvl4pPr>
      <a:lvl5pPr algn="l" rtl="0" eaLnBrk="0" fontAlgn="base" hangingPunct="0">
        <a:spcBef>
          <a:spcPct val="0"/>
        </a:spcBef>
        <a:spcAft>
          <a:spcPct val="0"/>
        </a:spcAft>
        <a:defRPr sz="4400">
          <a:solidFill>
            <a:srgbClr val="003399"/>
          </a:solidFill>
          <a:latin typeface="Times New Roman" charset="0"/>
        </a:defRPr>
      </a:lvl5pPr>
      <a:lvl6pPr marL="457200" algn="l" rtl="0" fontAlgn="base">
        <a:spcBef>
          <a:spcPct val="0"/>
        </a:spcBef>
        <a:spcAft>
          <a:spcPct val="0"/>
        </a:spcAft>
        <a:defRPr sz="4400">
          <a:solidFill>
            <a:srgbClr val="003399"/>
          </a:solidFill>
          <a:latin typeface="Times New Roman" charset="0"/>
        </a:defRPr>
      </a:lvl6pPr>
      <a:lvl7pPr marL="914400" algn="l" rtl="0" fontAlgn="base">
        <a:spcBef>
          <a:spcPct val="0"/>
        </a:spcBef>
        <a:spcAft>
          <a:spcPct val="0"/>
        </a:spcAft>
        <a:defRPr sz="4400">
          <a:solidFill>
            <a:srgbClr val="003399"/>
          </a:solidFill>
          <a:latin typeface="Times New Roman" charset="0"/>
        </a:defRPr>
      </a:lvl7pPr>
      <a:lvl8pPr marL="1371600" algn="l" rtl="0" fontAlgn="base">
        <a:spcBef>
          <a:spcPct val="0"/>
        </a:spcBef>
        <a:spcAft>
          <a:spcPct val="0"/>
        </a:spcAft>
        <a:defRPr sz="4400">
          <a:solidFill>
            <a:srgbClr val="003399"/>
          </a:solidFill>
          <a:latin typeface="Times New Roman" charset="0"/>
        </a:defRPr>
      </a:lvl8pPr>
      <a:lvl9pPr marL="1828800" algn="l" rtl="0" fontAlgn="base">
        <a:spcBef>
          <a:spcPct val="0"/>
        </a:spcBef>
        <a:spcAft>
          <a:spcPct val="0"/>
        </a:spcAft>
        <a:defRPr sz="4400">
          <a:solidFill>
            <a:srgbClr val="003399"/>
          </a:solidFill>
          <a:latin typeface="Times New Roman" charset="0"/>
        </a:defRPr>
      </a:lvl9pPr>
    </p:titleStyle>
    <p:bodyStyle>
      <a:lvl1pPr marL="342900" indent="-342900" algn="l" rtl="0" eaLnBrk="0" fontAlgn="base" hangingPunct="0">
        <a:spcBef>
          <a:spcPct val="20000"/>
        </a:spcBef>
        <a:spcAft>
          <a:spcPct val="0"/>
        </a:spcAft>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99"/>
          </a:solidFill>
          <a:latin typeface="+mn-lt"/>
        </a:defRPr>
      </a:lvl2pPr>
      <a:lvl3pPr marL="1143000" indent="-228600" algn="l" rtl="0" eaLnBrk="0" fontAlgn="base" hangingPunct="0">
        <a:spcBef>
          <a:spcPct val="20000"/>
        </a:spcBef>
        <a:spcAft>
          <a:spcPct val="0"/>
        </a:spcAft>
        <a:buChar char="•"/>
        <a:defRPr sz="24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j-lt"/>
        </a:defRPr>
      </a:lvl6pPr>
      <a:lvl7pPr marL="2971800" indent="-228600" algn="l" rtl="0" fontAlgn="base">
        <a:spcBef>
          <a:spcPct val="20000"/>
        </a:spcBef>
        <a:spcAft>
          <a:spcPct val="0"/>
        </a:spcAft>
        <a:buChar char="»"/>
        <a:defRPr sz="2000">
          <a:solidFill>
            <a:schemeClr val="tx1"/>
          </a:solidFill>
          <a:latin typeface="+mj-lt"/>
        </a:defRPr>
      </a:lvl7pPr>
      <a:lvl8pPr marL="3429000" indent="-228600" algn="l" rtl="0" fontAlgn="base">
        <a:spcBef>
          <a:spcPct val="20000"/>
        </a:spcBef>
        <a:spcAft>
          <a:spcPct val="0"/>
        </a:spcAft>
        <a:buChar char="»"/>
        <a:defRPr sz="2000">
          <a:solidFill>
            <a:schemeClr val="tx1"/>
          </a:solidFill>
          <a:latin typeface="+mj-lt"/>
        </a:defRPr>
      </a:lvl8pPr>
      <a:lvl9pPr marL="3886200" indent="-228600" algn="l" rtl="0" fontAlgn="base">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304800" y="304800"/>
            <a:ext cx="8458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40 pt Arial Bold - Dark Blue</a:t>
            </a:r>
          </a:p>
        </p:txBody>
      </p:sp>
      <p:sp>
        <p:nvSpPr>
          <p:cNvPr id="1029" name="Rectangle 3"/>
          <p:cNvSpPr>
            <a:spLocks noGrp="1" noChangeArrowheads="1"/>
          </p:cNvSpPr>
          <p:nvPr>
            <p:ph type="body" idx="1"/>
          </p:nvPr>
        </p:nvSpPr>
        <p:spPr bwMode="auto">
          <a:xfrm>
            <a:off x="304800" y="1981200"/>
            <a:ext cx="8458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28 pt Arial Bold - Dark Blue</a:t>
            </a:r>
          </a:p>
          <a:p>
            <a:pPr lvl="1"/>
            <a:r>
              <a:rPr lang="en-US" smtClean="0"/>
              <a:t>24 pt Arial - Dark Blue</a:t>
            </a:r>
          </a:p>
          <a:p>
            <a:pPr lvl="2"/>
            <a:r>
              <a:rPr lang="en-US" smtClean="0"/>
              <a:t>20 pt Arial - Dark Blue</a:t>
            </a:r>
          </a:p>
          <a:p>
            <a:pPr lvl="3"/>
            <a:r>
              <a:rPr lang="en-US" smtClean="0"/>
              <a:t>20 pt Arial Dark Blue</a:t>
            </a:r>
          </a:p>
        </p:txBody>
      </p:sp>
      <p:sp>
        <p:nvSpPr>
          <p:cNvPr id="2" name="Rectangle 4"/>
          <p:cNvSpPr>
            <a:spLocks noGrp="1" noChangeArrowheads="1"/>
          </p:cNvSpPr>
          <p:nvPr>
            <p:ph type="dt" sz="half" idx="2"/>
          </p:nvPr>
        </p:nvSpPr>
        <p:spPr bwMode="auto">
          <a:xfrm>
            <a:off x="304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60000"/>
              </a:lnSpc>
              <a:defRPr sz="1200">
                <a:solidFill>
                  <a:srgbClr val="000099"/>
                </a:solidFill>
                <a:latin typeface="Arial" charset="0"/>
                <a:cs typeface="Arial" charset="0"/>
              </a:defRPr>
            </a:lvl1pPr>
          </a:lstStyle>
          <a:p>
            <a:pPr>
              <a:defRPr/>
            </a:pPr>
            <a:r>
              <a:rPr lang="en-US"/>
              <a:t>Feb 09</a:t>
            </a:r>
          </a:p>
        </p:txBody>
      </p:sp>
      <p:sp>
        <p:nvSpPr>
          <p:cNvPr id="3"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70000"/>
              </a:lnSpc>
              <a:defRPr sz="1200">
                <a:solidFill>
                  <a:srgbClr val="000099"/>
                </a:solidFill>
                <a:latin typeface="Arial" charset="0"/>
                <a:cs typeface="Arial" charset="0"/>
              </a:defRPr>
            </a:lvl1pPr>
          </a:lstStyle>
          <a:p>
            <a:pPr>
              <a:defRPr/>
            </a:pPr>
            <a:r>
              <a:rPr lang="en-US"/>
              <a:t>Repaso preliminar 1 – No cite ni haga referencias</a:t>
            </a:r>
          </a:p>
        </p:txBody>
      </p:sp>
      <p:sp>
        <p:nvSpPr>
          <p:cNvPr id="1030" name="Rectangle 6"/>
          <p:cNvSpPr>
            <a:spLocks noGrp="1" noChangeArrowheads="1"/>
          </p:cNvSpPr>
          <p:nvPr>
            <p:ph type="sldNum" sz="quarter" idx="4"/>
          </p:nvPr>
        </p:nvSpPr>
        <p:spPr bwMode="auto">
          <a:xfrm>
            <a:off x="6858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70000"/>
              </a:lnSpc>
              <a:defRPr sz="1200">
                <a:solidFill>
                  <a:srgbClr val="000099"/>
                </a:solidFill>
                <a:latin typeface="Arial" charset="0"/>
                <a:cs typeface="Arial" charset="0"/>
              </a:defRPr>
            </a:lvl1pPr>
          </a:lstStyle>
          <a:p>
            <a:pPr>
              <a:defRPr/>
            </a:pPr>
            <a:r>
              <a:rPr lang="en-US"/>
              <a:t>3-</a:t>
            </a:r>
            <a:fld id="{28009368-A568-4C7F-B09E-B8F9F74A3AE8}" type="slidenum">
              <a:rPr lang="en-US"/>
              <a:pPr>
                <a:defRPr/>
              </a:pPr>
              <a:t>‹#›</a:t>
            </a:fld>
            <a:endParaRPr lang="en-US"/>
          </a:p>
        </p:txBody>
      </p:sp>
      <p:sp>
        <p:nvSpPr>
          <p:cNvPr id="1031" name="Line 7"/>
          <p:cNvSpPr>
            <a:spLocks noChangeShapeType="1"/>
          </p:cNvSpPr>
          <p:nvPr/>
        </p:nvSpPr>
        <p:spPr bwMode="auto">
          <a:xfrm>
            <a:off x="304800" y="1676400"/>
            <a:ext cx="8458200" cy="0"/>
          </a:xfrm>
          <a:prstGeom prst="line">
            <a:avLst/>
          </a:prstGeom>
          <a:noFill/>
          <a:ln w="38100">
            <a:solidFill>
              <a:srgbClr val="000099"/>
            </a:solidFill>
            <a:round/>
            <a:headEnd/>
            <a:tailEnd/>
          </a:ln>
        </p:spPr>
        <p:txBody>
          <a:bodyPr wrap="none" anchor="ctr"/>
          <a:lstStyle/>
          <a:p>
            <a:pPr>
              <a:defRPr/>
            </a:pPr>
            <a:endParaRPr lang="de-DE" sz="1000">
              <a:solidFill>
                <a:srgbClr val="000000"/>
              </a:solidFill>
              <a:latin typeface="Arial" charset="0"/>
              <a:cs typeface="Arial" charset="0"/>
            </a:endParaRPr>
          </a:p>
        </p:txBody>
      </p:sp>
      <p:pic>
        <p:nvPicPr>
          <p:cNvPr id="1034" name="Picture 9" descr="HUD-seal-color 300 DPI"/>
          <p:cNvPicPr>
            <a:picLocks noChangeAspect="1" noChangeArrowheads="1"/>
          </p:cNvPicPr>
          <p:nvPr userDrawn="1"/>
        </p:nvPicPr>
        <p:blipFill>
          <a:blip r:embed="rId18" cstate="print"/>
          <a:srcRect/>
          <a:stretch>
            <a:fillRect/>
          </a:stretch>
        </p:blipFill>
        <p:spPr bwMode="auto">
          <a:xfrm>
            <a:off x="8153400" y="5715000"/>
            <a:ext cx="762000" cy="736600"/>
          </a:xfrm>
          <a:prstGeom prst="rect">
            <a:avLst/>
          </a:prstGeom>
          <a:noFill/>
          <a:ln w="9525">
            <a:noFill/>
            <a:miter lim="800000"/>
            <a:headEnd/>
            <a:tailEnd/>
          </a:ln>
        </p:spPr>
      </p:pic>
      <p:graphicFrame>
        <p:nvGraphicFramePr>
          <p:cNvPr id="1026" name="Object 12"/>
          <p:cNvGraphicFramePr>
            <a:graphicFrameLocks noChangeAspect="1"/>
          </p:cNvGraphicFramePr>
          <p:nvPr/>
        </p:nvGraphicFramePr>
        <p:xfrm>
          <a:off x="6477000" y="5751513"/>
          <a:ext cx="1562100" cy="735012"/>
        </p:xfrm>
        <a:graphic>
          <a:graphicData uri="http://schemas.openxmlformats.org/presentationml/2006/ole">
            <mc:AlternateContent xmlns:mc="http://schemas.openxmlformats.org/markup-compatibility/2006">
              <mc:Choice xmlns:v="urn:schemas-microsoft-com:vml" Requires="v">
                <p:oleObj spid="_x0000_s3083" name="Photo Editor Photo" r:id="rId19" imgW="1638529" imgH="771429" progId="">
                  <p:embed/>
                </p:oleObj>
              </mc:Choice>
              <mc:Fallback>
                <p:oleObj name="Photo Editor Photo" r:id="rId19" imgW="1638529" imgH="771429"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77000" y="5751513"/>
                        <a:ext cx="1562100" cy="735012"/>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645563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hdr="0" ftr="0"/>
  <p:txStyles>
    <p:titleStyle>
      <a:lvl1pPr algn="l" rtl="0" eaLnBrk="0" fontAlgn="base" hangingPunct="0">
        <a:spcBef>
          <a:spcPct val="0"/>
        </a:spcBef>
        <a:spcAft>
          <a:spcPct val="0"/>
        </a:spcAft>
        <a:defRPr sz="4000" b="1">
          <a:solidFill>
            <a:srgbClr val="000099"/>
          </a:solidFill>
          <a:latin typeface="+mj-lt"/>
          <a:ea typeface="+mj-ea"/>
          <a:cs typeface="+mj-cs"/>
        </a:defRPr>
      </a:lvl1pPr>
      <a:lvl2pPr algn="l" rtl="0" eaLnBrk="0" fontAlgn="base" hangingPunct="0">
        <a:spcBef>
          <a:spcPct val="0"/>
        </a:spcBef>
        <a:spcAft>
          <a:spcPct val="0"/>
        </a:spcAft>
        <a:defRPr sz="4000" b="1">
          <a:solidFill>
            <a:srgbClr val="000099"/>
          </a:solidFill>
          <a:latin typeface="Arial" charset="0"/>
        </a:defRPr>
      </a:lvl2pPr>
      <a:lvl3pPr algn="l" rtl="0" eaLnBrk="0" fontAlgn="base" hangingPunct="0">
        <a:spcBef>
          <a:spcPct val="0"/>
        </a:spcBef>
        <a:spcAft>
          <a:spcPct val="0"/>
        </a:spcAft>
        <a:defRPr sz="4000" b="1">
          <a:solidFill>
            <a:srgbClr val="000099"/>
          </a:solidFill>
          <a:latin typeface="Arial" charset="0"/>
        </a:defRPr>
      </a:lvl3pPr>
      <a:lvl4pPr algn="l" rtl="0" eaLnBrk="0" fontAlgn="base" hangingPunct="0">
        <a:spcBef>
          <a:spcPct val="0"/>
        </a:spcBef>
        <a:spcAft>
          <a:spcPct val="0"/>
        </a:spcAft>
        <a:defRPr sz="4000" b="1">
          <a:solidFill>
            <a:srgbClr val="000099"/>
          </a:solidFill>
          <a:latin typeface="Arial" charset="0"/>
        </a:defRPr>
      </a:lvl4pPr>
      <a:lvl5pPr algn="l" rtl="0" eaLnBrk="0" fontAlgn="base" hangingPunct="0">
        <a:spcBef>
          <a:spcPct val="0"/>
        </a:spcBef>
        <a:spcAft>
          <a:spcPct val="0"/>
        </a:spcAft>
        <a:defRPr sz="4000" b="1">
          <a:solidFill>
            <a:srgbClr val="000099"/>
          </a:solidFill>
          <a:latin typeface="Arial" charset="0"/>
        </a:defRPr>
      </a:lvl5pPr>
      <a:lvl6pPr marL="457200" algn="l" rtl="0" eaLnBrk="0" fontAlgn="base" hangingPunct="0">
        <a:spcBef>
          <a:spcPct val="0"/>
        </a:spcBef>
        <a:spcAft>
          <a:spcPct val="0"/>
        </a:spcAft>
        <a:defRPr sz="4000" b="1">
          <a:solidFill>
            <a:srgbClr val="000099"/>
          </a:solidFill>
          <a:latin typeface="Arial" charset="0"/>
        </a:defRPr>
      </a:lvl6pPr>
      <a:lvl7pPr marL="914400" algn="l" rtl="0" eaLnBrk="0" fontAlgn="base" hangingPunct="0">
        <a:spcBef>
          <a:spcPct val="0"/>
        </a:spcBef>
        <a:spcAft>
          <a:spcPct val="0"/>
        </a:spcAft>
        <a:defRPr sz="4000" b="1">
          <a:solidFill>
            <a:srgbClr val="000099"/>
          </a:solidFill>
          <a:latin typeface="Arial" charset="0"/>
        </a:defRPr>
      </a:lvl7pPr>
      <a:lvl8pPr marL="1371600" algn="l" rtl="0" eaLnBrk="0" fontAlgn="base" hangingPunct="0">
        <a:spcBef>
          <a:spcPct val="0"/>
        </a:spcBef>
        <a:spcAft>
          <a:spcPct val="0"/>
        </a:spcAft>
        <a:defRPr sz="4000" b="1">
          <a:solidFill>
            <a:srgbClr val="000099"/>
          </a:solidFill>
          <a:latin typeface="Arial" charset="0"/>
        </a:defRPr>
      </a:lvl8pPr>
      <a:lvl9pPr marL="1828800" algn="l" rtl="0" eaLnBrk="0" fontAlgn="base" hangingPunct="0">
        <a:spcBef>
          <a:spcPct val="0"/>
        </a:spcBef>
        <a:spcAft>
          <a:spcPct val="0"/>
        </a:spcAft>
        <a:defRPr sz="4000" b="1">
          <a:solidFill>
            <a:srgbClr val="000099"/>
          </a:solidFill>
          <a:latin typeface="Arial" charset="0"/>
        </a:defRPr>
      </a:lvl9pPr>
    </p:titleStyle>
    <p:bodyStyle>
      <a:lvl1pPr marL="342900" indent="-342900" algn="l" rtl="0" eaLnBrk="0" fontAlgn="base" hangingPunct="0">
        <a:spcBef>
          <a:spcPct val="20000"/>
        </a:spcBef>
        <a:spcAft>
          <a:spcPct val="0"/>
        </a:spcAft>
        <a:buSzPct val="95000"/>
        <a:buChar char="•"/>
        <a:defRPr sz="28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2400">
          <a:solidFill>
            <a:srgbClr val="000099"/>
          </a:solidFill>
          <a:latin typeface="+mn-lt"/>
        </a:defRPr>
      </a:lvl2pPr>
      <a:lvl3pPr marL="1143000" indent="-228600" algn="l" rtl="0" eaLnBrk="0" fontAlgn="base" hangingPunct="0">
        <a:spcBef>
          <a:spcPct val="20000"/>
        </a:spcBef>
        <a:spcAft>
          <a:spcPct val="0"/>
        </a:spcAft>
        <a:buChar char="•"/>
        <a:defRPr sz="2000">
          <a:solidFill>
            <a:srgbClr val="000099"/>
          </a:solidFill>
          <a:latin typeface="+mn-lt"/>
        </a:defRPr>
      </a:lvl3pPr>
      <a:lvl4pPr marL="1600200" indent="-228600" algn="l" rtl="0" eaLnBrk="0" fontAlgn="base" hangingPunct="0">
        <a:spcBef>
          <a:spcPct val="20000"/>
        </a:spcBef>
        <a:spcAft>
          <a:spcPct val="0"/>
        </a:spcAft>
        <a:buChar char="•"/>
        <a:defRPr sz="2000">
          <a:solidFill>
            <a:srgbClr val="000099"/>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ideo" Target="file:///C:\website%20-%20new%20template\pubs\rrp_video_contractor.mpg" TargetMode="External"/><Relationship Id="rId5" Type="http://schemas.openxmlformats.org/officeDocument/2006/relationships/hyperlink" Target="https://youtu.be/l-kDy4Zig8c" TargetMode="Externa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file:///C:\website%20-%20new%20template\pubs\rrp_video_parent.mpg" TargetMode="External"/><Relationship Id="rId5" Type="http://schemas.openxmlformats.org/officeDocument/2006/relationships/hyperlink" Target="https://youtu.be/OSGF0yfFIY8" TargetMode="Externa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5.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Microsoft_Word_97_-_2003_Document1.doc"/><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hyperlink" Target="https://youtu.be/BWgxU9BSBng" TargetMode="Externa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5.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oleObject" Target="../embeddings/Microsoft_Excel_97-2003_Worksheet2.xls"/><Relationship Id="rId4" Type="http://schemas.openxmlformats.org/officeDocument/2006/relationships/oleObject" Target="../embeddings/oleObject5.bin"/></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37.xml"/><Relationship Id="rId5" Type="http://schemas.openxmlformats.org/officeDocument/2006/relationships/image" Target="../media/image20.png"/><Relationship Id="rId4" Type="http://schemas.openxmlformats.org/officeDocument/2006/relationships/image" Target="../media/image19.png"/></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5.xml"/><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25.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3.xml"/><Relationship Id="rId1" Type="http://schemas.openxmlformats.org/officeDocument/2006/relationships/slideLayout" Target="../slideLayouts/slideLayout3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p:txBody>
          <a:bodyPr/>
          <a:lstStyle/>
          <a:p>
            <a:pPr>
              <a:defRPr/>
            </a:pPr>
            <a:r>
              <a:rPr lang="es-ES_tradnl" smtClean="0"/>
              <a:t>Octubre de 2011</a:t>
            </a:r>
            <a:endParaRPr lang="en-US" smtClean="0"/>
          </a:p>
        </p:txBody>
      </p:sp>
      <p:sp>
        <p:nvSpPr>
          <p:cNvPr id="5" name="Slide Number Placeholder 5"/>
          <p:cNvSpPr>
            <a:spLocks noGrp="1"/>
          </p:cNvSpPr>
          <p:nvPr>
            <p:ph type="sldNum" sz="quarter" idx="12"/>
          </p:nvPr>
        </p:nvSpPr>
        <p:spPr/>
        <p:txBody>
          <a:bodyPr/>
          <a:lstStyle/>
          <a:p>
            <a:pPr>
              <a:defRPr/>
            </a:pPr>
            <a:fld id="{BCDACE3C-63BE-4A1A-8B45-5B64F1A06C93}" type="slidenum">
              <a:rPr lang="en-US"/>
              <a:pPr>
                <a:defRPr/>
              </a:pPr>
              <a:t>1</a:t>
            </a:fld>
            <a:endParaRPr lang="en-US" dirty="0"/>
          </a:p>
        </p:txBody>
      </p:sp>
      <p:sp>
        <p:nvSpPr>
          <p:cNvPr id="2052" name="Rectangle 2"/>
          <p:cNvSpPr>
            <a:spLocks noGrp="1" noChangeArrowheads="1"/>
          </p:cNvSpPr>
          <p:nvPr>
            <p:ph type="title"/>
          </p:nvPr>
        </p:nvSpPr>
        <p:spPr/>
        <p:txBody>
          <a:bodyPr/>
          <a:lstStyle/>
          <a:p>
            <a:r>
              <a:rPr lang="es-ES" sz="3200" smtClean="0">
                <a:cs typeface="Times New Roman" pitchFamily="18" charset="0"/>
                <a:sym typeface="Times New Roman" pitchFamily="18" charset="0"/>
              </a:rPr>
              <a:t>Prácticas seguras para trabajar con el plomo en labores de renovación, reparación y pintura</a:t>
            </a:r>
          </a:p>
        </p:txBody>
      </p:sp>
      <p:sp>
        <p:nvSpPr>
          <p:cNvPr id="2053" name="Rectangle 3"/>
          <p:cNvSpPr>
            <a:spLocks noGrp="1" noChangeArrowheads="1"/>
          </p:cNvSpPr>
          <p:nvPr>
            <p:ph type="body" idx="1"/>
          </p:nvPr>
        </p:nvSpPr>
        <p:spPr>
          <a:xfrm>
            <a:off x="304800" y="1828800"/>
            <a:ext cx="8458200" cy="4114800"/>
          </a:xfrm>
        </p:spPr>
        <p:txBody>
          <a:bodyPr/>
          <a:lstStyle/>
          <a:p>
            <a:pPr>
              <a:lnSpc>
                <a:spcPct val="90000"/>
              </a:lnSpc>
              <a:buSzTx/>
            </a:pPr>
            <a:r>
              <a:rPr lang="es-ES" smtClean="0">
                <a:cs typeface="Times New Roman" pitchFamily="18" charset="0"/>
                <a:sym typeface="Times New Roman" pitchFamily="18" charset="0"/>
              </a:rPr>
              <a:t>Bienvenida e introducciones</a:t>
            </a:r>
          </a:p>
          <a:p>
            <a:pPr lvl="1">
              <a:lnSpc>
                <a:spcPct val="90000"/>
              </a:lnSpc>
            </a:pPr>
            <a:r>
              <a:rPr lang="es-ES" b="1" smtClean="0">
                <a:cs typeface="Times New Roman" pitchFamily="18" charset="0"/>
                <a:sym typeface="Times New Roman" pitchFamily="18" charset="0"/>
              </a:rPr>
              <a:t>Dígale a los alumnos:</a:t>
            </a:r>
          </a:p>
          <a:p>
            <a:pPr marL="898525" lvl="2" indent="0">
              <a:lnSpc>
                <a:spcPct val="90000"/>
              </a:lnSpc>
              <a:buFontTx/>
              <a:buNone/>
            </a:pPr>
            <a:r>
              <a:rPr lang="es-ES" sz="2400" b="1" smtClean="0">
                <a:cs typeface="Times New Roman" pitchFamily="18" charset="0"/>
                <a:sym typeface="Times New Roman" pitchFamily="18" charset="0"/>
              </a:rPr>
              <a:t>Su nombre, la empresa para la que trabaja y a qué se dedica.</a:t>
            </a:r>
          </a:p>
          <a:p>
            <a:pPr>
              <a:lnSpc>
                <a:spcPct val="90000"/>
              </a:lnSpc>
              <a:buSzTx/>
            </a:pPr>
            <a:r>
              <a:rPr lang="es-ES" smtClean="0">
                <a:cs typeface="Times New Roman" pitchFamily="18" charset="0"/>
                <a:sym typeface="Times New Roman" pitchFamily="18" charset="0"/>
              </a:rPr>
              <a:t>Descripción general del módulo:</a:t>
            </a:r>
          </a:p>
          <a:p>
            <a:pPr lvl="1">
              <a:lnSpc>
                <a:spcPct val="90000"/>
              </a:lnSpc>
            </a:pPr>
            <a:r>
              <a:rPr lang="es-ES" sz="2800" b="1" smtClean="0">
                <a:cs typeface="Times New Roman" pitchFamily="18" charset="0"/>
                <a:sym typeface="Times New Roman" pitchFamily="18" charset="0"/>
              </a:rPr>
              <a:t>Programa del curso </a:t>
            </a:r>
          </a:p>
          <a:p>
            <a:pPr lvl="1">
              <a:lnSpc>
                <a:spcPct val="90000"/>
              </a:lnSpc>
            </a:pPr>
            <a:r>
              <a:rPr lang="es-ES" sz="2800" b="1" smtClean="0">
                <a:cs typeface="Times New Roman" pitchFamily="18" charset="0"/>
                <a:sym typeface="Times New Roman" pitchFamily="18" charset="0"/>
              </a:rPr>
              <a:t>Manual del curso</a:t>
            </a:r>
          </a:p>
          <a:p>
            <a:pPr lvl="1">
              <a:lnSpc>
                <a:spcPct val="90000"/>
              </a:lnSpc>
            </a:pPr>
            <a:r>
              <a:rPr lang="es-ES" sz="2800" b="1" smtClean="0">
                <a:cs typeface="Times New Roman" pitchFamily="18" charset="0"/>
                <a:sym typeface="Times New Roman" pitchFamily="18" charset="0"/>
              </a:rPr>
              <a:t>Estudiaremos:</a:t>
            </a:r>
          </a:p>
          <a:p>
            <a:pPr lvl="1">
              <a:lnSpc>
                <a:spcPct val="90000"/>
              </a:lnSpc>
            </a:pPr>
            <a:r>
              <a:rPr lang="es-ES" sz="2800" b="1" smtClean="0">
                <a:cs typeface="Times New Roman" pitchFamily="18" charset="0"/>
                <a:sym typeface="Times New Roman" pitchFamily="18" charset="0"/>
              </a:rPr>
              <a:t>Este curso...</a:t>
            </a:r>
          </a:p>
          <a:p>
            <a:pPr>
              <a:lnSpc>
                <a:spcPct val="90000"/>
              </a:lnSpc>
              <a:buFont typeface="Wingdings" pitchFamily="2" charset="2"/>
              <a:buChar char="§"/>
            </a:pPr>
            <a:endParaRPr lang="es-ES" smtClean="0">
              <a:cs typeface="Times New Roman" pitchFamily="18" charset="0"/>
              <a:sym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smtClean="0"/>
              <a:t>Octubre</a:t>
            </a:r>
            <a:r>
              <a:rPr lang="en-US" dirty="0" smtClean="0"/>
              <a:t> de 2011</a:t>
            </a:r>
            <a:endParaRPr lang="en-US" dirty="0"/>
          </a:p>
        </p:txBody>
      </p:sp>
      <p:sp>
        <p:nvSpPr>
          <p:cNvPr id="5" name="Slide Number Placeholder 5"/>
          <p:cNvSpPr>
            <a:spLocks noGrp="1"/>
          </p:cNvSpPr>
          <p:nvPr>
            <p:ph type="sldNum" sz="quarter" idx="12"/>
          </p:nvPr>
        </p:nvSpPr>
        <p:spPr/>
        <p:txBody>
          <a:bodyPr/>
          <a:lstStyle/>
          <a:p>
            <a:pPr>
              <a:defRPr/>
            </a:pPr>
            <a:r>
              <a:rPr lang="en-US"/>
              <a:t>1-</a:t>
            </a:r>
            <a:fld id="{EC6FCB06-44ED-428E-92F2-C1D66331B157}" type="slidenum">
              <a:rPr lang="en-US"/>
              <a:pPr>
                <a:defRPr/>
              </a:pPr>
              <a:t>10</a:t>
            </a:fld>
            <a:endParaRPr lang="en-US"/>
          </a:p>
        </p:txBody>
      </p:sp>
      <p:sp>
        <p:nvSpPr>
          <p:cNvPr id="6148" name="Rectangle 2"/>
          <p:cNvSpPr>
            <a:spLocks noGrp="1" noChangeArrowheads="1"/>
          </p:cNvSpPr>
          <p:nvPr>
            <p:ph type="title"/>
          </p:nvPr>
        </p:nvSpPr>
        <p:spPr/>
        <p:txBody>
          <a:bodyPr/>
          <a:lstStyle/>
          <a:p>
            <a:r>
              <a:rPr lang="en-US" sz="3600" smtClean="0">
                <a:cs typeface="Times New Roman" pitchFamily="18" charset="0"/>
                <a:sym typeface="Times New Roman" pitchFamily="18" charset="0"/>
              </a:rPr>
              <a:t>¿Por qué el polvo y los escombros constituyen un problema?</a:t>
            </a:r>
          </a:p>
        </p:txBody>
      </p:sp>
      <p:sp>
        <p:nvSpPr>
          <p:cNvPr id="6149" name="Rectangle 3"/>
          <p:cNvSpPr>
            <a:spLocks noGrp="1" noChangeArrowheads="1"/>
          </p:cNvSpPr>
          <p:nvPr>
            <p:ph type="body" idx="1"/>
          </p:nvPr>
        </p:nvSpPr>
        <p:spPr/>
        <p:txBody>
          <a:bodyPr/>
          <a:lstStyle/>
          <a:p>
            <a:pPr>
              <a:buSzTx/>
              <a:buFontTx/>
              <a:buChar char="•"/>
            </a:pPr>
            <a:r>
              <a:rPr lang="en-US" sz="2000" smtClean="0">
                <a:cs typeface="Times New Roman" pitchFamily="18" charset="0"/>
                <a:sym typeface="Times New Roman" pitchFamily="18" charset="0"/>
              </a:rPr>
              <a:t>Las actividades de renovación que alteran la pintura a base de plomo generan polvo y escombros.  Los escombros se convierten en polvo.</a:t>
            </a:r>
          </a:p>
          <a:p>
            <a:pPr>
              <a:buSzTx/>
              <a:buFontTx/>
              <a:buChar char="•"/>
            </a:pPr>
            <a:r>
              <a:rPr lang="en-US" sz="2000" smtClean="0">
                <a:cs typeface="Times New Roman" pitchFamily="18" charset="0"/>
                <a:sym typeface="Times New Roman" pitchFamily="18" charset="0"/>
              </a:rPr>
              <a:t>El polvo contaminado con plomo es venenoso.</a:t>
            </a:r>
          </a:p>
          <a:p>
            <a:pPr>
              <a:buSzTx/>
              <a:buFontTx/>
              <a:buChar char="•"/>
            </a:pPr>
            <a:r>
              <a:rPr lang="en-US" sz="2000" smtClean="0">
                <a:cs typeface="Times New Roman" pitchFamily="18" charset="0"/>
                <a:sym typeface="Times New Roman" pitchFamily="18" charset="0"/>
              </a:rPr>
              <a:t>Las cantidades muy pequeñas de polvo contaminado con plomo pueden envenenar a niños y adultos.</a:t>
            </a:r>
          </a:p>
          <a:p>
            <a:pPr lvl="1">
              <a:buFontTx/>
              <a:buChar char="•"/>
            </a:pPr>
            <a:r>
              <a:rPr lang="en-US" sz="1800" b="1" smtClean="0">
                <a:cs typeface="Times New Roman" pitchFamily="18" charset="0"/>
                <a:sym typeface="Times New Roman" pitchFamily="18" charset="0"/>
              </a:rPr>
              <a:t>Los niños </a:t>
            </a:r>
            <a:r>
              <a:rPr lang="es-ES_tradnl" sz="1800" b="1" smtClean="0">
                <a:cs typeface="Times New Roman" pitchFamily="18" charset="0"/>
                <a:sym typeface="Times New Roman" pitchFamily="18" charset="0"/>
              </a:rPr>
              <a:t>ingieren </a:t>
            </a:r>
            <a:r>
              <a:rPr lang="en-US" sz="1800" b="1" smtClean="0">
                <a:cs typeface="Times New Roman" pitchFamily="18" charset="0"/>
                <a:sym typeface="Times New Roman" pitchFamily="18" charset="0"/>
              </a:rPr>
              <a:t>polvo durante sus actividades de juego normales. </a:t>
            </a:r>
          </a:p>
          <a:p>
            <a:pPr lvl="1">
              <a:buFontTx/>
              <a:buChar char="•"/>
            </a:pPr>
            <a:r>
              <a:rPr lang="en-US" sz="1800" b="1" smtClean="0">
                <a:cs typeface="Times New Roman" pitchFamily="18" charset="0"/>
                <a:sym typeface="Times New Roman" pitchFamily="18" charset="0"/>
              </a:rPr>
              <a:t>Los adultos </a:t>
            </a:r>
            <a:r>
              <a:rPr lang="es-ES_tradnl" sz="1800" b="1" smtClean="0">
                <a:cs typeface="Times New Roman" pitchFamily="18" charset="0"/>
                <a:sym typeface="Times New Roman" pitchFamily="18" charset="0"/>
              </a:rPr>
              <a:t>ingieren </a:t>
            </a:r>
            <a:r>
              <a:rPr lang="en-US" sz="1800" b="1" smtClean="0">
                <a:cs typeface="Times New Roman" pitchFamily="18" charset="0"/>
                <a:sym typeface="Times New Roman" pitchFamily="18" charset="0"/>
              </a:rPr>
              <a:t>o respiran polvo durante las actividades laborales. </a:t>
            </a:r>
          </a:p>
          <a:p>
            <a:pPr>
              <a:buSzTx/>
              <a:buFontTx/>
              <a:buChar char="•"/>
            </a:pPr>
            <a:r>
              <a:rPr lang="en-US" sz="2000" smtClean="0">
                <a:cs typeface="Times New Roman" pitchFamily="18" charset="0"/>
                <a:sym typeface="Times New Roman" pitchFamily="18" charset="0"/>
              </a:rPr>
              <a:t>Los trabajadores pueden llevar polvo contaminado con plomo a sus hogares y envenenar a sus familias.</a:t>
            </a:r>
          </a:p>
        </p:txBody>
      </p:sp>
    </p:spTree>
    <p:extLst>
      <p:ext uri="{BB962C8B-B14F-4D97-AF65-F5344CB8AC3E}">
        <p14:creationId xmlns:p14="http://schemas.microsoft.com/office/powerpoint/2010/main" val="41839890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8-</a:t>
            </a:r>
            <a:fld id="{96DA3586-AC9A-443C-82C7-00A02D2145D3}" type="slidenum">
              <a:rPr lang="en-US"/>
              <a:pPr>
                <a:defRPr/>
              </a:pPr>
              <a:t>100</a:t>
            </a:fld>
            <a:endParaRPr lang="en-US"/>
          </a:p>
        </p:txBody>
      </p:sp>
      <p:sp>
        <p:nvSpPr>
          <p:cNvPr id="13316" name="Rectangle 2"/>
          <p:cNvSpPr>
            <a:spLocks noGrp="1" noChangeArrowheads="1"/>
          </p:cNvSpPr>
          <p:nvPr>
            <p:ph type="title"/>
          </p:nvPr>
        </p:nvSpPr>
        <p:spPr/>
        <p:txBody>
          <a:bodyPr/>
          <a:lstStyle/>
          <a:p>
            <a:r>
              <a:rPr lang="en-US" smtClean="0">
                <a:cs typeface="Times New Roman" pitchFamily="18" charset="0"/>
                <a:sym typeface="Times New Roman" pitchFamily="18" charset="0"/>
              </a:rPr>
              <a:t>Paso 6: Controle los desechos</a:t>
            </a:r>
          </a:p>
        </p:txBody>
      </p:sp>
      <p:sp>
        <p:nvSpPr>
          <p:cNvPr id="13317" name="Rectangle 3"/>
          <p:cNvSpPr>
            <a:spLocks noGrp="1" noChangeArrowheads="1"/>
          </p:cNvSpPr>
          <p:nvPr>
            <p:ph type="body" idx="1"/>
          </p:nvPr>
        </p:nvSpPr>
        <p:spPr/>
        <p:txBody>
          <a:bodyPr/>
          <a:lstStyle/>
          <a:p>
            <a:r>
              <a:rPr lang="en-US" sz="2400" smtClean="0">
                <a:cs typeface="Times New Roman" pitchFamily="18" charset="0"/>
                <a:sym typeface="Times New Roman" pitchFamily="18" charset="0"/>
              </a:rPr>
              <a:t>Comente el procedimiento de reco</a:t>
            </a:r>
            <a:r>
              <a:rPr lang="es-ES_tradnl" sz="2400" smtClean="0">
                <a:cs typeface="Times New Roman" pitchFamily="18" charset="0"/>
                <a:sym typeface="Times New Roman" pitchFamily="18" charset="0"/>
              </a:rPr>
              <a:t>gida </a:t>
            </a:r>
            <a:r>
              <a:rPr lang="en-US" sz="2400" smtClean="0">
                <a:cs typeface="Times New Roman" pitchFamily="18" charset="0"/>
                <a:sym typeface="Times New Roman" pitchFamily="18" charset="0"/>
              </a:rPr>
              <a:t>de desechos en bolsas.</a:t>
            </a:r>
          </a:p>
          <a:p>
            <a:r>
              <a:rPr lang="en-US" sz="2400" smtClean="0">
                <a:cs typeface="Times New Roman" pitchFamily="18" charset="0"/>
                <a:sym typeface="Times New Roman" pitchFamily="18" charset="0"/>
              </a:rPr>
              <a:t>Demuestre el proceso de doblar una pequeña sección de plástico con </a:t>
            </a:r>
            <a:r>
              <a:rPr lang="es-ES_tradnl" sz="2400" smtClean="0">
                <a:cs typeface="Times New Roman" pitchFamily="18" charset="0"/>
                <a:sym typeface="Times New Roman" pitchFamily="18" charset="0"/>
              </a:rPr>
              <a:t>el </a:t>
            </a:r>
            <a:r>
              <a:rPr lang="en-US" sz="2400" smtClean="0">
                <a:cs typeface="Times New Roman" pitchFamily="18" charset="0"/>
                <a:sym typeface="Times New Roman" pitchFamily="18" charset="0"/>
              </a:rPr>
              <a:t>lado sucio hacia dentro.</a:t>
            </a:r>
          </a:p>
          <a:p>
            <a:r>
              <a:rPr lang="en-US" sz="2400" smtClean="0">
                <a:cs typeface="Times New Roman" pitchFamily="18" charset="0"/>
                <a:sym typeface="Times New Roman" pitchFamily="18" charset="0"/>
              </a:rPr>
              <a:t>Comente el almacenamiento temporal de desechos.</a:t>
            </a:r>
          </a:p>
          <a:p>
            <a:r>
              <a:rPr lang="en-US" sz="2400" smtClean="0">
                <a:cs typeface="Times New Roman" pitchFamily="18" charset="0"/>
                <a:sym typeface="Times New Roman" pitchFamily="18" charset="0"/>
              </a:rPr>
              <a:t>Comente cómo manejar apropiadamente las aguas residuales.</a:t>
            </a:r>
          </a:p>
          <a:p>
            <a:r>
              <a:rPr lang="en-US" sz="2400" smtClean="0">
                <a:cs typeface="Times New Roman" pitchFamily="18" charset="0"/>
                <a:sym typeface="Times New Roman" pitchFamily="18" charset="0"/>
              </a:rPr>
              <a:t>Comente las reglas de eliminación de aguas que son aplicables para el trabajo específico.</a:t>
            </a:r>
          </a:p>
        </p:txBody>
      </p:sp>
    </p:spTree>
    <p:extLst>
      <p:ext uri="{BB962C8B-B14F-4D97-AF65-F5344CB8AC3E}">
        <p14:creationId xmlns:p14="http://schemas.microsoft.com/office/powerpoint/2010/main" val="40197417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8-</a:t>
            </a:r>
            <a:fld id="{3EEB2C58-F5E2-49F0-A282-05A894FBFCB0}" type="slidenum">
              <a:rPr lang="en-US"/>
              <a:pPr>
                <a:defRPr/>
              </a:pPr>
              <a:t>101</a:t>
            </a:fld>
            <a:endParaRPr lang="en-US"/>
          </a:p>
        </p:txBody>
      </p:sp>
      <p:sp>
        <p:nvSpPr>
          <p:cNvPr id="14340" name="Rectangle 2"/>
          <p:cNvSpPr>
            <a:spLocks noGrp="1" noChangeArrowheads="1"/>
          </p:cNvSpPr>
          <p:nvPr>
            <p:ph type="title"/>
          </p:nvPr>
        </p:nvSpPr>
        <p:spPr/>
        <p:txBody>
          <a:bodyPr/>
          <a:lstStyle/>
          <a:p>
            <a:r>
              <a:rPr lang="en-US" smtClean="0">
                <a:cs typeface="Times New Roman" pitchFamily="18" charset="0"/>
                <a:sym typeface="Times New Roman" pitchFamily="18" charset="0"/>
              </a:rPr>
              <a:t>Paso 7: Verificación o pruebas de aprobación</a:t>
            </a:r>
            <a:r>
              <a:rPr lang="es-ES_tradnl" smtClean="0">
                <a:cs typeface="Times New Roman" pitchFamily="18" charset="0"/>
                <a:sym typeface="Times New Roman" pitchFamily="18" charset="0"/>
              </a:rPr>
              <a:t> de limpieza</a:t>
            </a:r>
            <a:endParaRPr lang="en-US" smtClean="0">
              <a:cs typeface="Times New Roman" pitchFamily="18" charset="0"/>
              <a:sym typeface="Times New Roman" pitchFamily="18" charset="0"/>
            </a:endParaRPr>
          </a:p>
        </p:txBody>
      </p:sp>
      <p:sp>
        <p:nvSpPr>
          <p:cNvPr id="14341" name="Rectangle 3"/>
          <p:cNvSpPr>
            <a:spLocks noGrp="1" noChangeArrowheads="1"/>
          </p:cNvSpPr>
          <p:nvPr>
            <p:ph type="body" idx="1"/>
          </p:nvPr>
        </p:nvSpPr>
        <p:spPr/>
        <p:txBody>
          <a:bodyPr/>
          <a:lstStyle/>
          <a:p>
            <a:r>
              <a:rPr lang="en-US" sz="2400" smtClean="0">
                <a:cs typeface="Times New Roman" pitchFamily="18" charset="0"/>
                <a:sym typeface="Times New Roman" pitchFamily="18" charset="0"/>
              </a:rPr>
              <a:t>Un renovador certificado realizará la verificación de limpieza después de la mayoría de las renovaciones.</a:t>
            </a:r>
          </a:p>
          <a:p>
            <a:r>
              <a:rPr lang="en-US" sz="2400" smtClean="0">
                <a:cs typeface="Times New Roman" pitchFamily="18" charset="0"/>
                <a:sym typeface="Times New Roman" pitchFamily="18" charset="0"/>
              </a:rPr>
              <a:t>El dueño puede solicitar un examen de aprobación en lugar de una verificación de limpieza, y en algunos casos es un requisito.</a:t>
            </a:r>
          </a:p>
          <a:p>
            <a:r>
              <a:rPr lang="en-US" sz="2400" smtClean="0">
                <a:cs typeface="Times New Roman" pitchFamily="18" charset="0"/>
                <a:sym typeface="Times New Roman" pitchFamily="18" charset="0"/>
              </a:rPr>
              <a:t>Comente lo que ocurre cuando se obtienen malos resultados en una verificación de limpieza o en un examen de aprobación.</a:t>
            </a:r>
          </a:p>
        </p:txBody>
      </p:sp>
    </p:spTree>
    <p:extLst>
      <p:ext uri="{BB962C8B-B14F-4D97-AF65-F5344CB8AC3E}">
        <p14:creationId xmlns:p14="http://schemas.microsoft.com/office/powerpoint/2010/main" val="8170527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8-</a:t>
            </a:r>
            <a:fld id="{DE52E896-D346-4DCE-84D6-E80D23BCB1D5}" type="slidenum">
              <a:rPr lang="en-US"/>
              <a:pPr>
                <a:defRPr/>
              </a:pPr>
              <a:t>102</a:t>
            </a:fld>
            <a:endParaRPr lang="en-US"/>
          </a:p>
        </p:txBody>
      </p:sp>
      <p:sp>
        <p:nvSpPr>
          <p:cNvPr id="15364" name="Rectangle 2"/>
          <p:cNvSpPr>
            <a:spLocks noGrp="1" noChangeArrowheads="1"/>
          </p:cNvSpPr>
          <p:nvPr>
            <p:ph type="title"/>
          </p:nvPr>
        </p:nvSpPr>
        <p:spPr/>
        <p:txBody>
          <a:bodyPr/>
          <a:lstStyle/>
          <a:p>
            <a:r>
              <a:rPr lang="en-US" smtClean="0">
                <a:cs typeface="Times New Roman" pitchFamily="18" charset="0"/>
                <a:sym typeface="Times New Roman" pitchFamily="18" charset="0"/>
              </a:rPr>
              <a:t>Documentación de capacitación</a:t>
            </a:r>
          </a:p>
        </p:txBody>
      </p:sp>
      <p:sp>
        <p:nvSpPr>
          <p:cNvPr id="15365" name="Rectangle 3"/>
          <p:cNvSpPr>
            <a:spLocks noGrp="1" noChangeArrowheads="1"/>
          </p:cNvSpPr>
          <p:nvPr>
            <p:ph type="body" idx="1"/>
          </p:nvPr>
        </p:nvSpPr>
        <p:spPr/>
        <p:txBody>
          <a:bodyPr/>
          <a:lstStyle/>
          <a:p>
            <a:r>
              <a:rPr lang="en-US" sz="2400" smtClean="0">
                <a:cs typeface="Times New Roman" pitchFamily="18" charset="0"/>
                <a:sym typeface="Times New Roman" pitchFamily="18" charset="0"/>
              </a:rPr>
              <a:t>El renovador certificado que está asignado al trabajo debe mantener en la obra los siguientes registros para la capacitación en terreno:</a:t>
            </a:r>
          </a:p>
          <a:p>
            <a:pPr lvl="1"/>
            <a:r>
              <a:rPr lang="en-US" sz="1800" b="1" smtClean="0">
                <a:cs typeface="Times New Roman" pitchFamily="18" charset="0"/>
                <a:sym typeface="Times New Roman" pitchFamily="18" charset="0"/>
              </a:rPr>
              <a:t>Certificación escrita de la capacitación del trabajador:</a:t>
            </a:r>
          </a:p>
          <a:p>
            <a:pPr lvl="2"/>
            <a:r>
              <a:rPr lang="en-US" sz="1800" b="1" smtClean="0">
                <a:cs typeface="Times New Roman" pitchFamily="18" charset="0"/>
                <a:sym typeface="Times New Roman" pitchFamily="18" charset="0"/>
              </a:rPr>
              <a:t>Debe detallar qué trabajadores están cursando qué capacitación;</a:t>
            </a:r>
          </a:p>
          <a:p>
            <a:pPr lvl="2"/>
            <a:r>
              <a:rPr lang="en-US" sz="1800" b="1" smtClean="0">
                <a:cs typeface="Times New Roman" pitchFamily="18" charset="0"/>
                <a:sym typeface="Times New Roman" pitchFamily="18" charset="0"/>
              </a:rPr>
              <a:t>Debe detallar todos los temas de capacitación que cada trabajador abarcará; y</a:t>
            </a:r>
          </a:p>
          <a:p>
            <a:pPr lvl="2"/>
            <a:r>
              <a:rPr lang="en-US" sz="1800" b="1" smtClean="0">
                <a:cs typeface="Times New Roman" pitchFamily="18" charset="0"/>
                <a:sym typeface="Times New Roman" pitchFamily="18" charset="0"/>
              </a:rPr>
              <a:t>Debe estar firmada por el renovador certificado que realizó la capacitación.</a:t>
            </a:r>
          </a:p>
          <a:p>
            <a:pPr lvl="1"/>
            <a:r>
              <a:rPr lang="en-US" sz="1800" b="1" smtClean="0">
                <a:cs typeface="Times New Roman" pitchFamily="18" charset="0"/>
                <a:sym typeface="Times New Roman" pitchFamily="18" charset="0"/>
              </a:rPr>
              <a:t>Toda la documentación de la capacitación se debe conservar durante 3 años después de la finalización de la renovación.</a:t>
            </a:r>
          </a:p>
        </p:txBody>
      </p:sp>
    </p:spTree>
    <p:extLst>
      <p:ext uri="{BB962C8B-B14F-4D97-AF65-F5344CB8AC3E}">
        <p14:creationId xmlns:p14="http://schemas.microsoft.com/office/powerpoint/2010/main" val="22070786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8-</a:t>
            </a:r>
            <a:fld id="{896CEA39-BC27-47F0-B4BB-61CC288E5629}" type="slidenum">
              <a:rPr lang="en-US"/>
              <a:pPr>
                <a:defRPr/>
              </a:pPr>
              <a:t>103</a:t>
            </a:fld>
            <a:endParaRPr lang="en-US"/>
          </a:p>
        </p:txBody>
      </p:sp>
      <p:sp>
        <p:nvSpPr>
          <p:cNvPr id="16388" name="Rectangle 2"/>
          <p:cNvSpPr>
            <a:spLocks noGrp="1" noChangeArrowheads="1"/>
          </p:cNvSpPr>
          <p:nvPr>
            <p:ph type="title"/>
          </p:nvPr>
        </p:nvSpPr>
        <p:spPr/>
        <p:txBody>
          <a:bodyPr/>
          <a:lstStyle/>
          <a:p>
            <a:r>
              <a:rPr lang="en-US" smtClean="0">
                <a:cs typeface="Times New Roman" pitchFamily="18" charset="0"/>
                <a:sym typeface="Times New Roman" pitchFamily="18" charset="0"/>
              </a:rPr>
              <a:t>Ahora ya saben...</a:t>
            </a:r>
          </a:p>
        </p:txBody>
      </p:sp>
      <p:sp>
        <p:nvSpPr>
          <p:cNvPr id="16389" name="Rectangle 3"/>
          <p:cNvSpPr>
            <a:spLocks noGrp="1" noChangeArrowheads="1"/>
          </p:cNvSpPr>
          <p:nvPr>
            <p:ph type="body" idx="1"/>
          </p:nvPr>
        </p:nvSpPr>
        <p:spPr/>
        <p:txBody>
          <a:bodyPr/>
          <a:lstStyle/>
          <a:p>
            <a:r>
              <a:rPr lang="en-US" sz="2400" smtClean="0">
                <a:cs typeface="Times New Roman" pitchFamily="18" charset="0"/>
                <a:sym typeface="Times New Roman" pitchFamily="18" charset="0"/>
              </a:rPr>
              <a:t>Que los renovadores certificados son responsables de la capacitación de los renovadores no certificados.</a:t>
            </a:r>
          </a:p>
          <a:p>
            <a:r>
              <a:rPr lang="en-US" sz="2400" smtClean="0">
                <a:cs typeface="Times New Roman" pitchFamily="18" charset="0"/>
                <a:sym typeface="Times New Roman" pitchFamily="18" charset="0"/>
              </a:rPr>
              <a:t>Los roles de los renovadores certificados y de los trabajadores capacitados pero no certificados durante una renovación.</a:t>
            </a:r>
          </a:p>
          <a:p>
            <a:r>
              <a:rPr lang="en-US" sz="2400" smtClean="0">
                <a:cs typeface="Times New Roman" pitchFamily="18" charset="0"/>
                <a:sym typeface="Times New Roman" pitchFamily="18" charset="0"/>
              </a:rPr>
              <a:t>Cómo utilizar la guía </a:t>
            </a:r>
            <a:r>
              <a:rPr lang="en-US" sz="2400" i="1" smtClean="0">
                <a:cs typeface="Times New Roman" pitchFamily="18" charset="0"/>
                <a:sym typeface="Times New Roman" pitchFamily="18" charset="0"/>
              </a:rPr>
              <a:t>Pasos para la renovación, reparación y pintura SEGURAS CON EL PLOMO </a:t>
            </a:r>
            <a:r>
              <a:rPr lang="en-US" sz="2400" smtClean="0">
                <a:cs typeface="Times New Roman" pitchFamily="18" charset="0"/>
                <a:sym typeface="Times New Roman" pitchFamily="18" charset="0"/>
              </a:rPr>
              <a:t>para capacitar renovadores no certificados.</a:t>
            </a:r>
          </a:p>
        </p:txBody>
      </p:sp>
    </p:spTree>
    <p:extLst>
      <p:ext uri="{BB962C8B-B14F-4D97-AF65-F5344CB8AC3E}">
        <p14:creationId xmlns:p14="http://schemas.microsoft.com/office/powerpoint/2010/main" val="417803545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FontTx/>
              <a:buNone/>
            </a:pPr>
            <a:r>
              <a:rPr lang="en-US" altLang="en-US" sz="5400" dirty="0"/>
              <a:t>zota@zotapro.com</a:t>
            </a:r>
          </a:p>
          <a:p>
            <a:pPr marL="0" indent="0" algn="ctr">
              <a:buFontTx/>
              <a:buNone/>
            </a:pPr>
            <a:r>
              <a:rPr lang="en-US" altLang="en-US" sz="5400" dirty="0"/>
              <a:t>(763) 444-LEAD (5323)</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 09</a:t>
            </a:r>
            <a:endParaRPr lang="en-US"/>
          </a:p>
        </p:txBody>
      </p:sp>
      <p:sp>
        <p:nvSpPr>
          <p:cNvPr id="5" name="Slide Number Placeholder 4"/>
          <p:cNvSpPr>
            <a:spLocks noGrp="1"/>
          </p:cNvSpPr>
          <p:nvPr>
            <p:ph type="sldNum" sz="quarter" idx="12"/>
          </p:nvPr>
        </p:nvSpPr>
        <p:spPr/>
        <p:txBody>
          <a:bodyPr/>
          <a:lstStyle/>
          <a:p>
            <a:pPr>
              <a:defRPr/>
            </a:pPr>
            <a:r>
              <a:rPr lang="en-US" smtClean="0"/>
              <a:t>3-</a:t>
            </a:r>
            <a:fld id="{67DD200C-2FE3-4C0C-81FA-042A8516A368}" type="slidenum">
              <a:rPr lang="en-US" smtClean="0"/>
              <a:pPr>
                <a:defRPr/>
              </a:pPr>
              <a:t>104</a:t>
            </a:fld>
            <a:endParaRPr lang="en-US"/>
          </a:p>
        </p:txBody>
      </p:sp>
    </p:spTree>
    <p:extLst>
      <p:ext uri="{BB962C8B-B14F-4D97-AF65-F5344CB8AC3E}">
        <p14:creationId xmlns:p14="http://schemas.microsoft.com/office/powerpoint/2010/main" val="3231537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dirty="0" err="1" smtClean="0"/>
              <a:t>Octubre</a:t>
            </a:r>
            <a:r>
              <a:rPr lang="en-US" dirty="0" smtClean="0"/>
              <a:t> de 2011</a:t>
            </a:r>
            <a:endParaRPr lang="en-US" dirty="0"/>
          </a:p>
        </p:txBody>
      </p:sp>
      <p:sp>
        <p:nvSpPr>
          <p:cNvPr id="6" name="Slide Number Placeholder 5"/>
          <p:cNvSpPr>
            <a:spLocks noGrp="1"/>
          </p:cNvSpPr>
          <p:nvPr>
            <p:ph type="sldNum" sz="quarter" idx="12"/>
          </p:nvPr>
        </p:nvSpPr>
        <p:spPr/>
        <p:txBody>
          <a:bodyPr/>
          <a:lstStyle/>
          <a:p>
            <a:pPr>
              <a:defRPr/>
            </a:pPr>
            <a:r>
              <a:rPr lang="en-US"/>
              <a:t>1-</a:t>
            </a:r>
            <a:fld id="{CA2DF2C9-9231-47F5-AE34-C822264B9EEB}" type="slidenum">
              <a:rPr lang="en-US"/>
              <a:pPr>
                <a:defRPr/>
              </a:pPr>
              <a:t>11</a:t>
            </a:fld>
            <a:endParaRPr lang="en-US"/>
          </a:p>
        </p:txBody>
      </p:sp>
      <p:sp>
        <p:nvSpPr>
          <p:cNvPr id="7172" name="Rectangle 2"/>
          <p:cNvSpPr>
            <a:spLocks noGrp="1" noChangeArrowheads="1"/>
          </p:cNvSpPr>
          <p:nvPr>
            <p:ph type="title"/>
          </p:nvPr>
        </p:nvSpPr>
        <p:spPr/>
        <p:txBody>
          <a:bodyPr/>
          <a:lstStyle/>
          <a:p>
            <a:r>
              <a:rPr lang="en-US" smtClean="0">
                <a:cs typeface="Times New Roman" pitchFamily="18" charset="0"/>
                <a:sym typeface="Times New Roman" pitchFamily="18" charset="0"/>
              </a:rPr>
              <a:t>Una pequeña cantidad de polvo puede recorrer largas distancias</a:t>
            </a:r>
          </a:p>
        </p:txBody>
      </p:sp>
      <p:sp>
        <p:nvSpPr>
          <p:cNvPr id="7173" name="Rectangle 3"/>
          <p:cNvSpPr>
            <a:spLocks noGrp="1" noChangeArrowheads="1"/>
          </p:cNvSpPr>
          <p:nvPr>
            <p:ph type="body" idx="1"/>
          </p:nvPr>
        </p:nvSpPr>
        <p:spPr>
          <a:xfrm>
            <a:off x="457200" y="2209800"/>
            <a:ext cx="4419600" cy="2057400"/>
          </a:xfrm>
        </p:spPr>
        <p:txBody>
          <a:bodyPr/>
          <a:lstStyle/>
          <a:p>
            <a:pPr>
              <a:buFontTx/>
              <a:buChar char="•"/>
            </a:pPr>
            <a:r>
              <a:rPr lang="en-US" smtClean="0">
                <a:cs typeface="Times New Roman" pitchFamily="18" charset="0"/>
                <a:sym typeface="Times New Roman" pitchFamily="18" charset="0"/>
              </a:rPr>
              <a:t> No se puede ver.</a:t>
            </a:r>
          </a:p>
          <a:p>
            <a:pPr>
              <a:buFontTx/>
              <a:buChar char="•"/>
            </a:pPr>
            <a:r>
              <a:rPr lang="en-US" smtClean="0">
                <a:cs typeface="Times New Roman" pitchFamily="18" charset="0"/>
                <a:sym typeface="Times New Roman" pitchFamily="18" charset="0"/>
              </a:rPr>
              <a:t> Es difícil de barrer.</a:t>
            </a:r>
          </a:p>
          <a:p>
            <a:pPr>
              <a:buFontTx/>
              <a:buChar char="•"/>
            </a:pPr>
            <a:r>
              <a:rPr lang="en-US" smtClean="0">
                <a:cs typeface="Times New Roman" pitchFamily="18" charset="0"/>
                <a:sym typeface="Times New Roman" pitchFamily="18" charset="0"/>
              </a:rPr>
              <a:t> Además, recorre distancias.</a:t>
            </a:r>
          </a:p>
        </p:txBody>
      </p:sp>
      <p:sp>
        <p:nvSpPr>
          <p:cNvPr id="7174" name="Text Box 4"/>
          <p:cNvSpPr txBox="1">
            <a:spLocks noChangeArrowheads="1"/>
          </p:cNvSpPr>
          <p:nvPr/>
        </p:nvSpPr>
        <p:spPr bwMode="auto">
          <a:xfrm>
            <a:off x="304800" y="4191000"/>
            <a:ext cx="8534400" cy="1066800"/>
          </a:xfrm>
          <a:prstGeom prst="rect">
            <a:avLst/>
          </a:prstGeom>
          <a:noFill/>
          <a:ln w="9525">
            <a:noFill/>
            <a:miter lim="800000"/>
            <a:headEnd/>
            <a:tailEnd/>
          </a:ln>
        </p:spPr>
        <p:txBody>
          <a:bodyPr>
            <a:spAutoFit/>
          </a:bodyPr>
          <a:lstStyle/>
          <a:p>
            <a:pPr>
              <a:spcBef>
                <a:spcPct val="50000"/>
              </a:spcBef>
              <a:buSzPct val="100000"/>
            </a:pPr>
            <a:r>
              <a:rPr lang="en-US" sz="3200" b="1">
                <a:solidFill>
                  <a:srgbClr val="000099"/>
                </a:solidFill>
                <a:latin typeface="Arial" charset="0"/>
                <a:cs typeface="Times New Roman" pitchFamily="18" charset="0"/>
                <a:sym typeface="Times New Roman" pitchFamily="18" charset="0"/>
              </a:rPr>
              <a:t>¡Un gramo de pintura a base de plomo puede contaminar una gran área!</a:t>
            </a:r>
          </a:p>
        </p:txBody>
      </p:sp>
    </p:spTree>
    <p:extLst>
      <p:ext uri="{BB962C8B-B14F-4D97-AF65-F5344CB8AC3E}">
        <p14:creationId xmlns:p14="http://schemas.microsoft.com/office/powerpoint/2010/main" val="772159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dirty="0" err="1" smtClean="0"/>
              <a:t>Octubre</a:t>
            </a:r>
            <a:r>
              <a:rPr lang="en-US" dirty="0" smtClean="0"/>
              <a:t> de 2011</a:t>
            </a:r>
            <a:endParaRPr lang="en-US" dirty="0"/>
          </a:p>
        </p:txBody>
      </p:sp>
      <p:sp>
        <p:nvSpPr>
          <p:cNvPr id="5" name="Slide Number Placeholder 4"/>
          <p:cNvSpPr>
            <a:spLocks noGrp="1"/>
          </p:cNvSpPr>
          <p:nvPr>
            <p:ph type="sldNum" sz="quarter" idx="12"/>
          </p:nvPr>
        </p:nvSpPr>
        <p:spPr/>
        <p:txBody>
          <a:bodyPr/>
          <a:lstStyle/>
          <a:p>
            <a:pPr>
              <a:defRPr/>
            </a:pPr>
            <a:r>
              <a:rPr lang="en-US"/>
              <a:t>1-</a:t>
            </a:r>
            <a:fld id="{F3AADF22-A182-4FD8-B85D-9BBE9C60F0DD}" type="slidenum">
              <a:rPr lang="en-US"/>
              <a:pPr>
                <a:defRPr/>
              </a:pPr>
              <a:t>12</a:t>
            </a:fld>
            <a:endParaRPr lang="en-US"/>
          </a:p>
        </p:txBody>
      </p:sp>
      <p:pic>
        <p:nvPicPr>
          <p:cNvPr id="101397" name="rrp_video_contractor.mpg" descr="Imagen de un video de la madre de una niña envenenada en un trabajo de renovación.">
            <a:hlinkClick r:id="" action="ppaction://media"/>
          </p:cNvPr>
          <p:cNvPicPr>
            <a:picLocks noGrp="1" noRot="1" noChangeAspect="1" noChangeArrowheads="1"/>
          </p:cNvPicPr>
          <p:nvPr>
            <p:ph/>
            <a:videoFile r:link="rId1"/>
          </p:nvPr>
        </p:nvPicPr>
        <p:blipFill>
          <a:blip r:embed="rId4" cstate="print"/>
          <a:srcRect/>
          <a:stretch>
            <a:fillRect/>
          </a:stretch>
        </p:blipFill>
        <p:spPr>
          <a:xfrm>
            <a:off x="1752600" y="1789871"/>
            <a:ext cx="5638800" cy="3843600"/>
          </a:xfrm>
        </p:spPr>
      </p:pic>
      <p:sp>
        <p:nvSpPr>
          <p:cNvPr id="8197" name="Text Box 1041"/>
          <p:cNvSpPr txBox="1">
            <a:spLocks noChangeArrowheads="1"/>
          </p:cNvSpPr>
          <p:nvPr/>
        </p:nvSpPr>
        <p:spPr bwMode="auto">
          <a:xfrm>
            <a:off x="1269023" y="454496"/>
            <a:ext cx="6324600" cy="830997"/>
          </a:xfrm>
          <a:prstGeom prst="rect">
            <a:avLst/>
          </a:prstGeom>
          <a:noFill/>
          <a:ln w="9525">
            <a:noFill/>
            <a:miter lim="800000"/>
            <a:headEnd/>
            <a:tailEnd/>
          </a:ln>
        </p:spPr>
        <p:txBody>
          <a:bodyPr>
            <a:spAutoFit/>
          </a:bodyPr>
          <a:lstStyle/>
          <a:p>
            <a:pPr algn="ctr">
              <a:spcBef>
                <a:spcPct val="50000"/>
              </a:spcBef>
              <a:buSzPct val="100000"/>
            </a:pPr>
            <a:r>
              <a:rPr lang="en-US" b="1" dirty="0">
                <a:solidFill>
                  <a:srgbClr val="0070C0"/>
                </a:solidFill>
                <a:latin typeface="Arial" charset="0"/>
                <a:cs typeface="Times New Roman" pitchFamily="18" charset="0"/>
                <a:sym typeface="Times New Roman" pitchFamily="18" charset="0"/>
              </a:rPr>
              <a:t>Video </a:t>
            </a:r>
            <a:r>
              <a:rPr lang="en-US" b="1" dirty="0" err="1">
                <a:solidFill>
                  <a:srgbClr val="0070C0"/>
                </a:solidFill>
                <a:latin typeface="Arial" charset="0"/>
                <a:cs typeface="Times New Roman" pitchFamily="18" charset="0"/>
                <a:sym typeface="Times New Roman" pitchFamily="18" charset="0"/>
              </a:rPr>
              <a:t>sobre</a:t>
            </a:r>
            <a:r>
              <a:rPr lang="en-US" b="1" dirty="0">
                <a:solidFill>
                  <a:srgbClr val="0070C0"/>
                </a:solidFill>
                <a:latin typeface="Arial" charset="0"/>
                <a:cs typeface="Times New Roman" pitchFamily="18" charset="0"/>
                <a:sym typeface="Times New Roman" pitchFamily="18" charset="0"/>
              </a:rPr>
              <a:t> un </a:t>
            </a:r>
            <a:r>
              <a:rPr lang="en-US" b="1" dirty="0" err="1">
                <a:solidFill>
                  <a:srgbClr val="0070C0"/>
                </a:solidFill>
                <a:latin typeface="Arial" charset="0"/>
                <a:cs typeface="Times New Roman" pitchFamily="18" charset="0"/>
                <a:sym typeface="Times New Roman" pitchFamily="18" charset="0"/>
              </a:rPr>
              <a:t>contratista</a:t>
            </a:r>
            <a:r>
              <a:rPr lang="en-US" b="1" dirty="0">
                <a:solidFill>
                  <a:srgbClr val="0070C0"/>
                </a:solidFill>
                <a:latin typeface="Arial" charset="0"/>
                <a:cs typeface="Times New Roman" pitchFamily="18" charset="0"/>
                <a:sym typeface="Times New Roman" pitchFamily="18" charset="0"/>
              </a:rPr>
              <a:t> </a:t>
            </a:r>
            <a:r>
              <a:rPr lang="en-US" b="1" dirty="0" err="1">
                <a:solidFill>
                  <a:srgbClr val="0070C0"/>
                </a:solidFill>
                <a:latin typeface="Arial" charset="0"/>
                <a:cs typeface="Times New Roman" pitchFamily="18" charset="0"/>
                <a:sym typeface="Times New Roman" pitchFamily="18" charset="0"/>
              </a:rPr>
              <a:t>que</a:t>
            </a:r>
            <a:r>
              <a:rPr lang="en-US" b="1" dirty="0">
                <a:solidFill>
                  <a:srgbClr val="0070C0"/>
                </a:solidFill>
                <a:latin typeface="Arial" charset="0"/>
                <a:cs typeface="Times New Roman" pitchFamily="18" charset="0"/>
                <a:sym typeface="Times New Roman" pitchFamily="18" charset="0"/>
              </a:rPr>
              <a:t> </a:t>
            </a:r>
            <a:r>
              <a:rPr lang="en-US" b="1" dirty="0" err="1">
                <a:solidFill>
                  <a:srgbClr val="0070C0"/>
                </a:solidFill>
                <a:latin typeface="Arial" charset="0"/>
                <a:cs typeface="Times New Roman" pitchFamily="18" charset="0"/>
                <a:sym typeface="Times New Roman" pitchFamily="18" charset="0"/>
              </a:rPr>
              <a:t>envenenó</a:t>
            </a:r>
            <a:r>
              <a:rPr lang="en-US" b="1" dirty="0">
                <a:solidFill>
                  <a:srgbClr val="0070C0"/>
                </a:solidFill>
                <a:latin typeface="Arial" charset="0"/>
                <a:cs typeface="Times New Roman" pitchFamily="18" charset="0"/>
                <a:sym typeface="Times New Roman" pitchFamily="18" charset="0"/>
              </a:rPr>
              <a:t> a </a:t>
            </a:r>
            <a:r>
              <a:rPr lang="en-US" b="1" dirty="0" err="1">
                <a:solidFill>
                  <a:srgbClr val="0070C0"/>
                </a:solidFill>
                <a:latin typeface="Arial" charset="0"/>
                <a:cs typeface="Times New Roman" pitchFamily="18" charset="0"/>
                <a:sym typeface="Times New Roman" pitchFamily="18" charset="0"/>
              </a:rPr>
              <a:t>sus</a:t>
            </a:r>
            <a:r>
              <a:rPr lang="en-US" b="1" dirty="0">
                <a:solidFill>
                  <a:srgbClr val="0070C0"/>
                </a:solidFill>
                <a:latin typeface="Arial" charset="0"/>
                <a:cs typeface="Times New Roman" pitchFamily="18" charset="0"/>
                <a:sym typeface="Times New Roman" pitchFamily="18" charset="0"/>
              </a:rPr>
              <a:t> </a:t>
            </a:r>
            <a:r>
              <a:rPr lang="en-US" b="1" dirty="0" err="1">
                <a:solidFill>
                  <a:srgbClr val="0070C0"/>
                </a:solidFill>
                <a:latin typeface="Arial" charset="0"/>
                <a:cs typeface="Times New Roman" pitchFamily="18" charset="0"/>
                <a:sym typeface="Times New Roman" pitchFamily="18" charset="0"/>
              </a:rPr>
              <a:t>propios</a:t>
            </a:r>
            <a:r>
              <a:rPr lang="en-US" b="1" dirty="0">
                <a:solidFill>
                  <a:srgbClr val="0070C0"/>
                </a:solidFill>
                <a:latin typeface="Arial" charset="0"/>
                <a:cs typeface="Times New Roman" pitchFamily="18" charset="0"/>
                <a:sym typeface="Times New Roman" pitchFamily="18" charset="0"/>
              </a:rPr>
              <a:t> </a:t>
            </a:r>
            <a:r>
              <a:rPr lang="en-US" b="1" dirty="0" err="1">
                <a:solidFill>
                  <a:srgbClr val="0070C0"/>
                </a:solidFill>
                <a:latin typeface="Arial" charset="0"/>
                <a:cs typeface="Times New Roman" pitchFamily="18" charset="0"/>
                <a:sym typeface="Times New Roman" pitchFamily="18" charset="0"/>
              </a:rPr>
              <a:t>hijos</a:t>
            </a:r>
            <a:endParaRPr lang="en-US" b="1" dirty="0">
              <a:solidFill>
                <a:srgbClr val="0070C0"/>
              </a:solidFill>
              <a:latin typeface="Arial" charset="0"/>
              <a:cs typeface="Times New Roman" pitchFamily="18" charset="0"/>
              <a:sym typeface="Times New Roman" pitchFamily="18" charset="0"/>
            </a:endParaRPr>
          </a:p>
        </p:txBody>
      </p:sp>
      <p:sp>
        <p:nvSpPr>
          <p:cNvPr id="3" name="Rectangle 2"/>
          <p:cNvSpPr/>
          <p:nvPr/>
        </p:nvSpPr>
        <p:spPr>
          <a:xfrm>
            <a:off x="2209800" y="5751134"/>
            <a:ext cx="3778599" cy="461665"/>
          </a:xfrm>
          <a:prstGeom prst="rect">
            <a:avLst/>
          </a:prstGeom>
        </p:spPr>
        <p:txBody>
          <a:bodyPr wrap="none">
            <a:spAutoFit/>
          </a:bodyPr>
          <a:lstStyle/>
          <a:p>
            <a:r>
              <a:rPr lang="en-US" dirty="0">
                <a:hlinkClick r:id="rId5"/>
              </a:rPr>
              <a:t>https://youtu.be/l-kDy4Zig8c</a:t>
            </a:r>
            <a:endParaRPr lang="en-US" dirty="0"/>
          </a:p>
        </p:txBody>
      </p:sp>
    </p:spTree>
    <p:extLst>
      <p:ext uri="{BB962C8B-B14F-4D97-AF65-F5344CB8AC3E}">
        <p14:creationId xmlns:p14="http://schemas.microsoft.com/office/powerpoint/2010/main" val="41714426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139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1397"/>
                                        </p:tgtEl>
                                      </p:cBhvr>
                                    </p:cmd>
                                  </p:childTnLst>
                                </p:cTn>
                              </p:par>
                            </p:childTnLst>
                          </p:cTn>
                        </p:par>
                      </p:childTnLst>
                    </p:cTn>
                  </p:par>
                </p:childTnLst>
              </p:cTn>
              <p:nextCondLst>
                <p:cond evt="onClick" delay="0">
                  <p:tgtEl>
                    <p:spTgt spid="101397"/>
                  </p:tgtEl>
                </p:cond>
              </p:nextCondLst>
            </p:seq>
            <p:video>
              <p:cMediaNode>
                <p:cTn id="7" fill="hold" display="0">
                  <p:stCondLst>
                    <p:cond delay="indefinite"/>
                  </p:stCondLst>
                  <p:endCondLst>
                    <p:cond evt="onNext" delay="0">
                      <p:tgtEl>
                        <p:sldTgt/>
                      </p:tgtEl>
                    </p:cond>
                    <p:cond evt="onPrev" delay="0">
                      <p:tgtEl>
                        <p:sldTgt/>
                      </p:tgtEl>
                    </p:cond>
                  </p:endCondLst>
                </p:cTn>
                <p:tgtEl>
                  <p:spTgt spid="10139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dirty="0" err="1" smtClean="0"/>
              <a:t>Octubre</a:t>
            </a:r>
            <a:r>
              <a:rPr lang="en-US" dirty="0" smtClean="0"/>
              <a:t> de 2011</a:t>
            </a:r>
            <a:endParaRPr lang="en-US" dirty="0"/>
          </a:p>
        </p:txBody>
      </p:sp>
      <p:sp>
        <p:nvSpPr>
          <p:cNvPr id="5" name="Slide Number Placeholder 3"/>
          <p:cNvSpPr>
            <a:spLocks noGrp="1"/>
          </p:cNvSpPr>
          <p:nvPr>
            <p:ph type="sldNum" sz="quarter" idx="12"/>
          </p:nvPr>
        </p:nvSpPr>
        <p:spPr/>
        <p:txBody>
          <a:bodyPr/>
          <a:lstStyle/>
          <a:p>
            <a:pPr>
              <a:defRPr/>
            </a:pPr>
            <a:r>
              <a:rPr lang="en-US"/>
              <a:t>1-</a:t>
            </a:r>
            <a:fld id="{32B10BA4-00E8-4C4C-8630-46BFF92D5497}" type="slidenum">
              <a:rPr lang="en-US"/>
              <a:pPr>
                <a:defRPr/>
              </a:pPr>
              <a:t>13</a:t>
            </a:fld>
            <a:endParaRPr lang="en-US"/>
          </a:p>
        </p:txBody>
      </p:sp>
      <p:pic>
        <p:nvPicPr>
          <p:cNvPr id="109575" name="rrp_video_parent.mpg" descr="Imagen de un video de la madre de una niña envenenada en un trabajo de renovación.">
            <a:hlinkClick r:id="" action="ppaction://media"/>
          </p:cNvPr>
          <p:cNvPicPr>
            <a:picLocks noRot="1" noChangeAspect="1" noChangeArrowheads="1"/>
          </p:cNvPicPr>
          <p:nvPr>
            <a:videoFile r:link="rId1"/>
          </p:nvPr>
        </p:nvPicPr>
        <p:blipFill>
          <a:blip r:embed="rId4" cstate="print"/>
          <a:srcRect/>
          <a:stretch>
            <a:fillRect/>
          </a:stretch>
        </p:blipFill>
        <p:spPr bwMode="auto">
          <a:xfrm>
            <a:off x="1905000" y="1752600"/>
            <a:ext cx="5562600" cy="3791839"/>
          </a:xfrm>
          <a:prstGeom prst="rect">
            <a:avLst/>
          </a:prstGeom>
          <a:noFill/>
          <a:ln w="9525">
            <a:noFill/>
            <a:miter lim="800000"/>
            <a:headEnd/>
            <a:tailEnd/>
          </a:ln>
        </p:spPr>
      </p:pic>
      <p:sp>
        <p:nvSpPr>
          <p:cNvPr id="9221" name="Text Box 6"/>
          <p:cNvSpPr txBox="1">
            <a:spLocks noChangeArrowheads="1"/>
          </p:cNvSpPr>
          <p:nvPr/>
        </p:nvSpPr>
        <p:spPr bwMode="auto">
          <a:xfrm>
            <a:off x="762000" y="485076"/>
            <a:ext cx="7315200" cy="830997"/>
          </a:xfrm>
          <a:prstGeom prst="rect">
            <a:avLst/>
          </a:prstGeom>
          <a:noFill/>
          <a:ln w="9525">
            <a:noFill/>
            <a:miter lim="800000"/>
            <a:headEnd/>
            <a:tailEnd/>
          </a:ln>
        </p:spPr>
        <p:txBody>
          <a:bodyPr>
            <a:spAutoFit/>
          </a:bodyPr>
          <a:lstStyle/>
          <a:p>
            <a:pPr algn="ctr">
              <a:spcBef>
                <a:spcPct val="30000"/>
              </a:spcBef>
              <a:buSzPct val="100000"/>
            </a:pPr>
            <a:r>
              <a:rPr lang="en-US" b="1" dirty="0">
                <a:solidFill>
                  <a:srgbClr val="0070C0"/>
                </a:solidFill>
                <a:latin typeface="Arial" charset="0"/>
                <a:cs typeface="Times New Roman" pitchFamily="18" charset="0"/>
                <a:sym typeface="Times New Roman" pitchFamily="18" charset="0"/>
              </a:rPr>
              <a:t>Video </a:t>
            </a:r>
            <a:r>
              <a:rPr lang="en-US" b="1" dirty="0" err="1">
                <a:solidFill>
                  <a:srgbClr val="0070C0"/>
                </a:solidFill>
                <a:latin typeface="Arial" charset="0"/>
                <a:cs typeface="Times New Roman" pitchFamily="18" charset="0"/>
                <a:sym typeface="Times New Roman" pitchFamily="18" charset="0"/>
              </a:rPr>
              <a:t>sobre</a:t>
            </a:r>
            <a:r>
              <a:rPr lang="en-US" b="1" dirty="0">
                <a:solidFill>
                  <a:srgbClr val="0070C0"/>
                </a:solidFill>
                <a:latin typeface="Arial" charset="0"/>
                <a:cs typeface="Times New Roman" pitchFamily="18" charset="0"/>
                <a:sym typeface="Times New Roman" pitchFamily="18" charset="0"/>
              </a:rPr>
              <a:t> la </a:t>
            </a:r>
            <a:r>
              <a:rPr lang="en-US" b="1" dirty="0" err="1">
                <a:solidFill>
                  <a:srgbClr val="0070C0"/>
                </a:solidFill>
                <a:latin typeface="Arial" charset="0"/>
                <a:cs typeface="Times New Roman" pitchFamily="18" charset="0"/>
                <a:sym typeface="Times New Roman" pitchFamily="18" charset="0"/>
              </a:rPr>
              <a:t>madre</a:t>
            </a:r>
            <a:r>
              <a:rPr lang="en-US" b="1" dirty="0">
                <a:solidFill>
                  <a:srgbClr val="0070C0"/>
                </a:solidFill>
                <a:latin typeface="Arial" charset="0"/>
                <a:cs typeface="Times New Roman" pitchFamily="18" charset="0"/>
                <a:sym typeface="Times New Roman" pitchFamily="18" charset="0"/>
              </a:rPr>
              <a:t> de </a:t>
            </a:r>
            <a:r>
              <a:rPr lang="en-US" b="1" dirty="0" err="1">
                <a:solidFill>
                  <a:srgbClr val="0070C0"/>
                </a:solidFill>
                <a:latin typeface="Arial" charset="0"/>
                <a:cs typeface="Times New Roman" pitchFamily="18" charset="0"/>
                <a:sym typeface="Times New Roman" pitchFamily="18" charset="0"/>
              </a:rPr>
              <a:t>una</a:t>
            </a:r>
            <a:r>
              <a:rPr lang="en-US" b="1" dirty="0">
                <a:solidFill>
                  <a:srgbClr val="0070C0"/>
                </a:solidFill>
                <a:latin typeface="Arial" charset="0"/>
                <a:cs typeface="Times New Roman" pitchFamily="18" charset="0"/>
                <a:sym typeface="Times New Roman" pitchFamily="18" charset="0"/>
              </a:rPr>
              <a:t> </a:t>
            </a:r>
            <a:r>
              <a:rPr lang="en-US" b="1" dirty="0" err="1">
                <a:solidFill>
                  <a:srgbClr val="0070C0"/>
                </a:solidFill>
                <a:latin typeface="Arial" charset="0"/>
                <a:cs typeface="Times New Roman" pitchFamily="18" charset="0"/>
                <a:sym typeface="Times New Roman" pitchFamily="18" charset="0"/>
              </a:rPr>
              <a:t>menor</a:t>
            </a:r>
            <a:r>
              <a:rPr lang="en-US" b="1" dirty="0">
                <a:solidFill>
                  <a:srgbClr val="0070C0"/>
                </a:solidFill>
                <a:latin typeface="Arial" charset="0"/>
                <a:cs typeface="Times New Roman" pitchFamily="18" charset="0"/>
                <a:sym typeface="Times New Roman" pitchFamily="18" charset="0"/>
              </a:rPr>
              <a:t> </a:t>
            </a:r>
            <a:r>
              <a:rPr lang="en-US" b="1" dirty="0" err="1">
                <a:solidFill>
                  <a:srgbClr val="0070C0"/>
                </a:solidFill>
                <a:latin typeface="Arial" charset="0"/>
                <a:cs typeface="Times New Roman" pitchFamily="18" charset="0"/>
                <a:sym typeface="Times New Roman" pitchFamily="18" charset="0"/>
              </a:rPr>
              <a:t>envenenada</a:t>
            </a:r>
            <a:r>
              <a:rPr lang="en-US" b="1" dirty="0">
                <a:solidFill>
                  <a:srgbClr val="0070C0"/>
                </a:solidFill>
                <a:latin typeface="Arial" charset="0"/>
                <a:cs typeface="Times New Roman" pitchFamily="18" charset="0"/>
                <a:sym typeface="Times New Roman" pitchFamily="18" charset="0"/>
              </a:rPr>
              <a:t> </a:t>
            </a:r>
            <a:r>
              <a:rPr lang="en-US" b="1" dirty="0" err="1">
                <a:solidFill>
                  <a:srgbClr val="0070C0"/>
                </a:solidFill>
                <a:latin typeface="Arial" charset="0"/>
                <a:cs typeface="Times New Roman" pitchFamily="18" charset="0"/>
                <a:sym typeface="Times New Roman" pitchFamily="18" charset="0"/>
              </a:rPr>
              <a:t>por</a:t>
            </a:r>
            <a:r>
              <a:rPr lang="en-US" b="1" dirty="0">
                <a:solidFill>
                  <a:srgbClr val="0070C0"/>
                </a:solidFill>
                <a:latin typeface="Arial" charset="0"/>
                <a:cs typeface="Times New Roman" pitchFamily="18" charset="0"/>
                <a:sym typeface="Times New Roman" pitchFamily="18" charset="0"/>
              </a:rPr>
              <a:t> un </a:t>
            </a:r>
            <a:r>
              <a:rPr lang="en-US" b="1" dirty="0" err="1">
                <a:solidFill>
                  <a:srgbClr val="0070C0"/>
                </a:solidFill>
                <a:latin typeface="Arial" charset="0"/>
                <a:cs typeface="Times New Roman" pitchFamily="18" charset="0"/>
                <a:sym typeface="Times New Roman" pitchFamily="18" charset="0"/>
              </a:rPr>
              <a:t>trabajo</a:t>
            </a:r>
            <a:r>
              <a:rPr lang="en-US" b="1" dirty="0">
                <a:solidFill>
                  <a:srgbClr val="0070C0"/>
                </a:solidFill>
                <a:latin typeface="Arial" charset="0"/>
                <a:cs typeface="Times New Roman" pitchFamily="18" charset="0"/>
                <a:sym typeface="Times New Roman" pitchFamily="18" charset="0"/>
              </a:rPr>
              <a:t> de </a:t>
            </a:r>
            <a:r>
              <a:rPr lang="en-US" b="1" dirty="0" err="1">
                <a:solidFill>
                  <a:srgbClr val="0070C0"/>
                </a:solidFill>
                <a:latin typeface="Arial" charset="0"/>
                <a:cs typeface="Times New Roman" pitchFamily="18" charset="0"/>
                <a:sym typeface="Times New Roman" pitchFamily="18" charset="0"/>
              </a:rPr>
              <a:t>renovación</a:t>
            </a:r>
            <a:endParaRPr lang="en-US" b="1" dirty="0">
              <a:solidFill>
                <a:srgbClr val="0070C0"/>
              </a:solidFill>
              <a:latin typeface="Arial" charset="0"/>
              <a:cs typeface="Times New Roman" pitchFamily="18" charset="0"/>
              <a:sym typeface="Times New Roman" pitchFamily="18" charset="0"/>
            </a:endParaRPr>
          </a:p>
        </p:txBody>
      </p:sp>
      <p:sp>
        <p:nvSpPr>
          <p:cNvPr id="2" name="Rectangle 1"/>
          <p:cNvSpPr/>
          <p:nvPr/>
        </p:nvSpPr>
        <p:spPr>
          <a:xfrm>
            <a:off x="1905000" y="5750133"/>
            <a:ext cx="4039888" cy="461665"/>
          </a:xfrm>
          <a:prstGeom prst="rect">
            <a:avLst/>
          </a:prstGeom>
        </p:spPr>
        <p:txBody>
          <a:bodyPr wrap="none">
            <a:spAutoFit/>
          </a:bodyPr>
          <a:lstStyle/>
          <a:p>
            <a:r>
              <a:rPr lang="en-US" dirty="0">
                <a:hlinkClick r:id="rId5"/>
              </a:rPr>
              <a:t>https://youtu.be/OSGF0yfFIY8</a:t>
            </a:r>
            <a:endParaRPr lang="en-US" dirty="0"/>
          </a:p>
        </p:txBody>
      </p:sp>
    </p:spTree>
    <p:extLst>
      <p:ext uri="{BB962C8B-B14F-4D97-AF65-F5344CB8AC3E}">
        <p14:creationId xmlns:p14="http://schemas.microsoft.com/office/powerpoint/2010/main" val="2366559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957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9575"/>
                                        </p:tgtEl>
                                      </p:cBhvr>
                                    </p:cmd>
                                  </p:childTnLst>
                                </p:cTn>
                              </p:par>
                            </p:childTnLst>
                          </p:cTn>
                        </p:par>
                      </p:childTnLst>
                    </p:cTn>
                  </p:par>
                </p:childTnLst>
              </p:cTn>
              <p:nextCondLst>
                <p:cond evt="onClick" delay="0">
                  <p:tgtEl>
                    <p:spTgt spid="109575"/>
                  </p:tgtEl>
                </p:cond>
              </p:nextCondLst>
            </p:seq>
            <p:video>
              <p:cMediaNode>
                <p:cTn id="7" fill="hold" display="0">
                  <p:stCondLst>
                    <p:cond delay="indefinite"/>
                  </p:stCondLst>
                  <p:endCondLst>
                    <p:cond evt="onNext" delay="0">
                      <p:tgtEl>
                        <p:sldTgt/>
                      </p:tgtEl>
                    </p:cond>
                    <p:cond evt="onPrev" delay="0">
                      <p:tgtEl>
                        <p:sldTgt/>
                      </p:tgtEl>
                    </p:cond>
                  </p:endCondLst>
                </p:cTn>
                <p:tgtEl>
                  <p:spTgt spid="109575"/>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smtClean="0"/>
              <a:t>Octubre</a:t>
            </a:r>
            <a:r>
              <a:rPr lang="en-US" dirty="0" smtClean="0"/>
              <a:t> de 2011</a:t>
            </a:r>
            <a:endParaRPr lang="en-US" dirty="0"/>
          </a:p>
        </p:txBody>
      </p:sp>
      <p:sp>
        <p:nvSpPr>
          <p:cNvPr id="5" name="Slide Number Placeholder 5"/>
          <p:cNvSpPr>
            <a:spLocks noGrp="1"/>
          </p:cNvSpPr>
          <p:nvPr>
            <p:ph type="sldNum" sz="quarter" idx="12"/>
          </p:nvPr>
        </p:nvSpPr>
        <p:spPr/>
        <p:txBody>
          <a:bodyPr/>
          <a:lstStyle/>
          <a:p>
            <a:pPr>
              <a:defRPr/>
            </a:pPr>
            <a:r>
              <a:rPr lang="en-US"/>
              <a:t>1-</a:t>
            </a:r>
            <a:fld id="{4F26B772-F82B-4F19-911D-DEC68F1EA817}" type="slidenum">
              <a:rPr lang="en-US"/>
              <a:pPr>
                <a:defRPr/>
              </a:pPr>
              <a:t>14</a:t>
            </a:fld>
            <a:endParaRPr lang="en-US"/>
          </a:p>
        </p:txBody>
      </p:sp>
      <p:sp>
        <p:nvSpPr>
          <p:cNvPr id="10244" name="Rectangle 2"/>
          <p:cNvSpPr>
            <a:spLocks noGrp="1" noChangeArrowheads="1"/>
          </p:cNvSpPr>
          <p:nvPr>
            <p:ph type="title"/>
          </p:nvPr>
        </p:nvSpPr>
        <p:spPr/>
        <p:txBody>
          <a:bodyPr/>
          <a:lstStyle/>
          <a:p>
            <a:r>
              <a:rPr lang="en-US" smtClean="0">
                <a:cs typeface="Times New Roman" pitchFamily="18" charset="0"/>
                <a:sym typeface="Times New Roman" pitchFamily="18" charset="0"/>
              </a:rPr>
              <a:t>Ahora ya saben...</a:t>
            </a:r>
          </a:p>
        </p:txBody>
      </p:sp>
      <p:sp>
        <p:nvSpPr>
          <p:cNvPr id="10245" name="Rectangle 3"/>
          <p:cNvSpPr>
            <a:spLocks noGrp="1" noChangeArrowheads="1"/>
          </p:cNvSpPr>
          <p:nvPr>
            <p:ph type="body" idx="1"/>
          </p:nvPr>
        </p:nvSpPr>
        <p:spPr/>
        <p:txBody>
          <a:bodyPr/>
          <a:lstStyle/>
          <a:p>
            <a:pPr>
              <a:buFontTx/>
              <a:buChar char="•"/>
            </a:pPr>
            <a:r>
              <a:rPr lang="en-US" sz="2400" smtClean="0">
                <a:cs typeface="Times New Roman" pitchFamily="18" charset="0"/>
                <a:sym typeface="Times New Roman" pitchFamily="18" charset="0"/>
              </a:rPr>
              <a:t>Lo que es la pintura a base de plomo y los efectos adversos del plomo para la salud.</a:t>
            </a:r>
          </a:p>
          <a:p>
            <a:pPr>
              <a:buFontTx/>
              <a:buChar char="•"/>
            </a:pPr>
            <a:r>
              <a:rPr lang="en-US" sz="2400" smtClean="0">
                <a:cs typeface="Times New Roman" pitchFamily="18" charset="0"/>
                <a:sym typeface="Times New Roman" pitchFamily="18" charset="0"/>
              </a:rPr>
              <a:t>Que el polvo es el problema.</a:t>
            </a:r>
          </a:p>
          <a:p>
            <a:pPr>
              <a:buFontTx/>
              <a:buChar char="•"/>
            </a:pPr>
            <a:r>
              <a:rPr lang="en-US" sz="2400" smtClean="0">
                <a:cs typeface="Times New Roman" pitchFamily="18" charset="0"/>
                <a:sym typeface="Times New Roman" pitchFamily="18" charset="0"/>
              </a:rPr>
              <a:t>Que el envenenamiento por plomo es difícil de identificar y que los efectos pueden llegar a ser permanentes.</a:t>
            </a:r>
          </a:p>
          <a:p>
            <a:pPr>
              <a:buFontTx/>
              <a:buChar char="•"/>
            </a:pPr>
            <a:r>
              <a:rPr lang="en-US" sz="2400" smtClean="0">
                <a:cs typeface="Times New Roman" pitchFamily="18" charset="0"/>
                <a:sym typeface="Times New Roman" pitchFamily="18" charset="0"/>
              </a:rPr>
              <a:t>Que los niños son los que están en el mayor riesgo de envenenarse por plomo.</a:t>
            </a:r>
          </a:p>
          <a:p>
            <a:pPr>
              <a:buFontTx/>
              <a:buChar char="•"/>
            </a:pPr>
            <a:r>
              <a:rPr lang="en-US" sz="2400" smtClean="0">
                <a:cs typeface="Times New Roman" pitchFamily="18" charset="0"/>
                <a:sym typeface="Times New Roman" pitchFamily="18" charset="0"/>
              </a:rPr>
              <a:t>Que el envenenamiento por plomo se puede evitar.</a:t>
            </a:r>
          </a:p>
        </p:txBody>
      </p:sp>
    </p:spTree>
    <p:extLst>
      <p:ext uri="{BB962C8B-B14F-4D97-AF65-F5344CB8AC3E}">
        <p14:creationId xmlns:p14="http://schemas.microsoft.com/office/powerpoint/2010/main" val="920810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smtClean="0"/>
              <a:t>Octubre</a:t>
            </a:r>
            <a:r>
              <a:rPr lang="en-US" dirty="0" smtClean="0"/>
              <a:t> de 2011</a:t>
            </a:r>
            <a:endParaRPr lang="en-US" dirty="0"/>
          </a:p>
        </p:txBody>
      </p:sp>
      <p:sp>
        <p:nvSpPr>
          <p:cNvPr id="6" name="Slide Number Placeholder 5"/>
          <p:cNvSpPr>
            <a:spLocks noGrp="1"/>
          </p:cNvSpPr>
          <p:nvPr>
            <p:ph type="sldNum" sz="quarter" idx="12"/>
          </p:nvPr>
        </p:nvSpPr>
        <p:spPr/>
        <p:txBody>
          <a:bodyPr/>
          <a:lstStyle/>
          <a:p>
            <a:pPr>
              <a:defRPr/>
            </a:pPr>
            <a:r>
              <a:rPr lang="en-US"/>
              <a:t>2-</a:t>
            </a:r>
            <a:fld id="{B19F130F-BE8C-4876-8526-BC1E64B9BC87}" type="slidenum">
              <a:rPr lang="en-US"/>
              <a:pPr>
                <a:defRPr/>
              </a:pPr>
              <a:t>15</a:t>
            </a:fld>
            <a:endParaRPr lang="en-US"/>
          </a:p>
        </p:txBody>
      </p:sp>
      <p:sp>
        <p:nvSpPr>
          <p:cNvPr id="2052" name="Rectangle 2"/>
          <p:cNvSpPr>
            <a:spLocks noGrp="1" noChangeArrowheads="1"/>
          </p:cNvSpPr>
          <p:nvPr>
            <p:ph type="title"/>
          </p:nvPr>
        </p:nvSpPr>
        <p:spPr>
          <a:xfrm>
            <a:off x="457200" y="228600"/>
            <a:ext cx="8458200" cy="1295400"/>
          </a:xfrm>
        </p:spPr>
        <p:txBody>
          <a:bodyPr/>
          <a:lstStyle/>
          <a:p>
            <a:pPr eaLnBrk="1" hangingPunct="1"/>
            <a:r>
              <a:rPr lang="en-US" sz="4000" b="1" smtClean="0">
                <a:solidFill>
                  <a:srgbClr val="00009B"/>
                </a:solidFill>
                <a:latin typeface="Arial" charset="0"/>
                <a:cs typeface="Times New Roman" pitchFamily="18" charset="0"/>
                <a:sym typeface="Times New Roman" pitchFamily="18" charset="0"/>
              </a:rPr>
              <a:t>Módulo 2: Reglamentos</a:t>
            </a:r>
            <a:r>
              <a:rPr lang="en-US" smtClean="0">
                <a:solidFill>
                  <a:srgbClr val="00009B"/>
                </a:solidFill>
                <a:latin typeface="Arial" charset="0"/>
                <a:cs typeface="Times New Roman" pitchFamily="18" charset="0"/>
                <a:sym typeface="Times New Roman" pitchFamily="18" charset="0"/>
              </a:rPr>
              <a:t> </a:t>
            </a:r>
          </a:p>
        </p:txBody>
      </p:sp>
      <p:sp>
        <p:nvSpPr>
          <p:cNvPr id="2053" name="Rectangle 3"/>
          <p:cNvSpPr>
            <a:spLocks noGrp="1" noChangeArrowheads="1"/>
          </p:cNvSpPr>
          <p:nvPr>
            <p:ph type="body" idx="1"/>
          </p:nvPr>
        </p:nvSpPr>
        <p:spPr>
          <a:xfrm>
            <a:off x="381000" y="1752600"/>
            <a:ext cx="8382000" cy="4572000"/>
          </a:xfrm>
        </p:spPr>
        <p:txBody>
          <a:bodyPr/>
          <a:lstStyle/>
          <a:p>
            <a:pPr marL="0" indent="0" eaLnBrk="1" hangingPunct="1">
              <a:lnSpc>
                <a:spcPct val="80000"/>
              </a:lnSpc>
            </a:pPr>
            <a:r>
              <a:rPr lang="en-US" sz="2000" b="1" smtClean="0">
                <a:cs typeface="Times New Roman" pitchFamily="18" charset="0"/>
                <a:sym typeface="Times New Roman" pitchFamily="18" charset="0"/>
              </a:rPr>
              <a:t>Agencia de Protección Ambiental de los Estados Unidos (EPA): </a:t>
            </a:r>
          </a:p>
          <a:p>
            <a:pPr marL="457200" lvl="1" indent="-339725" eaLnBrk="1" hangingPunct="1">
              <a:lnSpc>
                <a:spcPct val="80000"/>
              </a:lnSpc>
            </a:pPr>
            <a:r>
              <a:rPr lang="en-US" sz="1600" b="1" smtClean="0">
                <a:cs typeface="Times New Roman" pitchFamily="18" charset="0"/>
                <a:sym typeface="Times New Roman" pitchFamily="18" charset="0"/>
              </a:rPr>
              <a:t>Creó programas acreditados de capacitación y certificación para trabajadores, supervisores, inspectores y evaluadores de riesgos encargados de la evaluación o reducción de pinturas a base de plomo.</a:t>
            </a:r>
          </a:p>
          <a:p>
            <a:pPr marL="457200" lvl="1" indent="-339725" eaLnBrk="1" hangingPunct="1">
              <a:lnSpc>
                <a:spcPct val="80000"/>
              </a:lnSpc>
            </a:pPr>
            <a:r>
              <a:rPr lang="en-US" sz="1600" b="1" smtClean="0">
                <a:cs typeface="Times New Roman" pitchFamily="18" charset="0"/>
                <a:sym typeface="Times New Roman" pitchFamily="18" charset="0"/>
              </a:rPr>
              <a:t>Estableció los requisitos de educación previa a la renovación.</a:t>
            </a:r>
          </a:p>
          <a:p>
            <a:pPr marL="457200" lvl="1" indent="-339725" eaLnBrk="1" hangingPunct="1">
              <a:lnSpc>
                <a:spcPct val="80000"/>
              </a:lnSpc>
            </a:pPr>
            <a:r>
              <a:rPr lang="en-US" sz="1600" b="1" smtClean="0">
                <a:cs typeface="Times New Roman" pitchFamily="18" charset="0"/>
                <a:sym typeface="Times New Roman" pitchFamily="18" charset="0"/>
              </a:rPr>
              <a:t>Promulgó la Regla Final del Programa de Renovación, Reparación y Pintura (regla RRP). </a:t>
            </a:r>
          </a:p>
          <a:p>
            <a:pPr marL="0" indent="0" eaLnBrk="1" hangingPunct="1">
              <a:lnSpc>
                <a:spcPct val="80000"/>
              </a:lnSpc>
            </a:pPr>
            <a:r>
              <a:rPr lang="en-US" sz="2000" b="1" smtClean="0">
                <a:cs typeface="Times New Roman" pitchFamily="18" charset="0"/>
                <a:sym typeface="Times New Roman" pitchFamily="18" charset="0"/>
              </a:rPr>
              <a:t>Departamento de Vivienda y Urbanismo de los Estados Unidos (HUD):</a:t>
            </a:r>
          </a:p>
          <a:p>
            <a:pPr marL="457200" lvl="1" indent="-339725" eaLnBrk="1" hangingPunct="1">
              <a:lnSpc>
                <a:spcPct val="80000"/>
              </a:lnSpc>
            </a:pPr>
            <a:r>
              <a:rPr lang="en-US" sz="1600" b="1" smtClean="0">
                <a:cs typeface="Times New Roman" pitchFamily="18" charset="0"/>
                <a:sym typeface="Times New Roman" pitchFamily="18" charset="0"/>
              </a:rPr>
              <a:t>Inició acciones dirigidas a las viviendas de interés que reciben ayuda federal.</a:t>
            </a:r>
          </a:p>
          <a:p>
            <a:pPr marL="457200" lvl="1" indent="-339725" eaLnBrk="1" hangingPunct="1">
              <a:lnSpc>
                <a:spcPct val="80000"/>
              </a:lnSpc>
            </a:pPr>
            <a:r>
              <a:rPr lang="en-US" sz="1600" b="1" smtClean="0">
                <a:cs typeface="Times New Roman" pitchFamily="18" charset="0"/>
                <a:sym typeface="Times New Roman" pitchFamily="18" charset="0"/>
              </a:rPr>
              <a:t>Estableció programas de subsidios federales.</a:t>
            </a:r>
          </a:p>
          <a:p>
            <a:pPr marL="457200" lvl="1" indent="-339725" eaLnBrk="1" hangingPunct="1">
              <a:lnSpc>
                <a:spcPct val="80000"/>
              </a:lnSpc>
            </a:pPr>
            <a:r>
              <a:rPr lang="en-US" sz="1600" b="1" smtClean="0">
                <a:cs typeface="Times New Roman" pitchFamily="18" charset="0"/>
                <a:sym typeface="Times New Roman" pitchFamily="18" charset="0"/>
              </a:rPr>
              <a:t>Sentó las directrices para la evaluación y el control de pinturas a base de plomo y creó la regla de la vivienda sin plomo.</a:t>
            </a:r>
            <a:r>
              <a:rPr lang="en-US" sz="1600" smtClean="0">
                <a:cs typeface="Times New Roman" pitchFamily="18" charset="0"/>
                <a:sym typeface="Times New Roman" pitchFamily="18" charset="0"/>
              </a:rPr>
              <a:t> </a:t>
            </a:r>
          </a:p>
          <a:p>
            <a:pPr marL="0" indent="0" eaLnBrk="1" hangingPunct="1">
              <a:lnSpc>
                <a:spcPct val="80000"/>
              </a:lnSpc>
            </a:pPr>
            <a:r>
              <a:rPr lang="en-US" sz="2000" b="1" smtClean="0">
                <a:cs typeface="Times New Roman" pitchFamily="18" charset="0"/>
                <a:sym typeface="Times New Roman" pitchFamily="18" charset="0"/>
              </a:rPr>
              <a:t>Administración de Seguridad y Salud Ocupacional de los Estados Unidos (OSHA):</a:t>
            </a:r>
          </a:p>
          <a:p>
            <a:pPr marL="457200" lvl="1" indent="-339725" eaLnBrk="1" hangingPunct="1">
              <a:lnSpc>
                <a:spcPct val="80000"/>
              </a:lnSpc>
            </a:pPr>
            <a:r>
              <a:rPr lang="en-US" sz="1600" b="1" smtClean="0">
                <a:cs typeface="Times New Roman" pitchFamily="18" charset="0"/>
                <a:sym typeface="Times New Roman" pitchFamily="18" charset="0"/>
              </a:rPr>
              <a:t>Estableció normas de protección para el trabajador.</a:t>
            </a:r>
          </a:p>
        </p:txBody>
      </p:sp>
    </p:spTree>
    <p:extLst>
      <p:ext uri="{BB962C8B-B14F-4D97-AF65-F5344CB8AC3E}">
        <p14:creationId xmlns:p14="http://schemas.microsoft.com/office/powerpoint/2010/main" val="794990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6" name="Slide Number Placeholder 5"/>
          <p:cNvSpPr>
            <a:spLocks noGrp="1"/>
          </p:cNvSpPr>
          <p:nvPr>
            <p:ph type="sldNum" sz="quarter" idx="12"/>
          </p:nvPr>
        </p:nvSpPr>
        <p:spPr/>
        <p:txBody>
          <a:bodyPr/>
          <a:lstStyle/>
          <a:p>
            <a:pPr>
              <a:defRPr/>
            </a:pPr>
            <a:r>
              <a:rPr lang="en-US"/>
              <a:t>2-</a:t>
            </a:r>
            <a:fld id="{7EB16B31-C366-409F-9BB9-07A53CD3AA44}" type="slidenum">
              <a:rPr lang="en-US"/>
              <a:pPr>
                <a:defRPr/>
              </a:pPr>
              <a:t>16</a:t>
            </a:fld>
            <a:endParaRPr lang="en-US"/>
          </a:p>
        </p:txBody>
      </p:sp>
      <p:sp>
        <p:nvSpPr>
          <p:cNvPr id="3076" name="Rectangle 2"/>
          <p:cNvSpPr>
            <a:spLocks noGrp="1" noChangeArrowheads="1"/>
          </p:cNvSpPr>
          <p:nvPr>
            <p:ph type="title"/>
          </p:nvPr>
        </p:nvSpPr>
        <p:spPr/>
        <p:txBody>
          <a:bodyPr/>
          <a:lstStyle/>
          <a:p>
            <a:pPr eaLnBrk="1" hangingPunct="1"/>
            <a:r>
              <a:rPr lang="en-US" sz="4000" b="1" smtClean="0">
                <a:solidFill>
                  <a:srgbClr val="00009B"/>
                </a:solidFill>
                <a:latin typeface="Arial" charset="0"/>
                <a:cs typeface="Times New Roman" pitchFamily="18" charset="0"/>
                <a:sym typeface="Times New Roman" pitchFamily="18" charset="0"/>
              </a:rPr>
              <a:t>La regla RRP</a:t>
            </a:r>
          </a:p>
        </p:txBody>
      </p:sp>
      <p:sp>
        <p:nvSpPr>
          <p:cNvPr id="3077" name="Rectangle 3"/>
          <p:cNvSpPr>
            <a:spLocks noGrp="1" noChangeArrowheads="1"/>
          </p:cNvSpPr>
          <p:nvPr>
            <p:ph type="body" idx="1"/>
          </p:nvPr>
        </p:nvSpPr>
        <p:spPr>
          <a:xfrm>
            <a:off x="304800" y="1676400"/>
            <a:ext cx="8534400" cy="4800600"/>
          </a:xfrm>
        </p:spPr>
        <p:txBody>
          <a:bodyPr/>
          <a:lstStyle/>
          <a:p>
            <a:pPr marL="0" indent="0" eaLnBrk="1" hangingPunct="1">
              <a:lnSpc>
                <a:spcPct val="90000"/>
              </a:lnSpc>
            </a:pPr>
            <a:r>
              <a:rPr lang="es-ES_tradnl" sz="1800" b="1" smtClean="0">
                <a:cs typeface="Arial" charset="0"/>
                <a:sym typeface="Times New Roman" pitchFamily="18" charset="0"/>
              </a:rPr>
              <a:t>Trata sobre </a:t>
            </a:r>
            <a:r>
              <a:rPr lang="en-US" sz="1800" b="1" smtClean="0">
                <a:cs typeface="Arial" charset="0"/>
                <a:sym typeface="Times New Roman" pitchFamily="18" charset="0"/>
              </a:rPr>
              <a:t>las actividades que alteran la pintura a base de plomo en las </a:t>
            </a:r>
            <a:r>
              <a:rPr lang="en-US" sz="1800" b="1" u="sng" smtClean="0">
                <a:cs typeface="Arial" charset="0"/>
                <a:sym typeface="Times New Roman" pitchFamily="18" charset="0"/>
              </a:rPr>
              <a:t>viviendas de interés</a:t>
            </a:r>
            <a:r>
              <a:rPr lang="en-US" sz="1800" b="1" smtClean="0">
                <a:cs typeface="Arial" charset="0"/>
                <a:sym typeface="Times New Roman" pitchFamily="18" charset="0"/>
              </a:rPr>
              <a:t> y en </a:t>
            </a:r>
            <a:r>
              <a:rPr lang="en-US" sz="1800" b="1" u="sng" smtClean="0">
                <a:cs typeface="Arial" charset="0"/>
                <a:sym typeface="Times New Roman" pitchFamily="18" charset="0"/>
              </a:rPr>
              <a:t>instalaciones ocupadas por niños</a:t>
            </a:r>
            <a:r>
              <a:rPr lang="en-US" sz="1800" b="1" smtClean="0">
                <a:cs typeface="Arial" charset="0"/>
                <a:sym typeface="Times New Roman" pitchFamily="18" charset="0"/>
              </a:rPr>
              <a:t>. Requiere que:</a:t>
            </a:r>
          </a:p>
          <a:p>
            <a:pPr marL="457200" lvl="1" indent="-339725" eaLnBrk="1" hangingPunct="1">
              <a:lnSpc>
                <a:spcPct val="90000"/>
              </a:lnSpc>
            </a:pPr>
            <a:r>
              <a:rPr lang="en-US" sz="1600" b="1" smtClean="0">
                <a:cs typeface="Arial" charset="0"/>
                <a:sym typeface="Times New Roman" pitchFamily="18" charset="0"/>
              </a:rPr>
              <a:t>Los renovadores se certifiquen mediante capacitación.</a:t>
            </a:r>
          </a:p>
          <a:p>
            <a:pPr marL="457200" lvl="1" indent="-339725" eaLnBrk="1" hangingPunct="1">
              <a:lnSpc>
                <a:spcPct val="90000"/>
              </a:lnSpc>
            </a:pPr>
            <a:r>
              <a:rPr lang="en-US" sz="1600" b="1" smtClean="0">
                <a:cs typeface="Arial" charset="0"/>
                <a:sym typeface="Times New Roman" pitchFamily="18" charset="0"/>
              </a:rPr>
              <a:t>Las empresas se certifiquen.</a:t>
            </a:r>
          </a:p>
          <a:p>
            <a:pPr marL="457200" lvl="1" indent="-339725" eaLnBrk="1" hangingPunct="1">
              <a:lnSpc>
                <a:spcPct val="90000"/>
              </a:lnSpc>
            </a:pPr>
            <a:r>
              <a:rPr lang="en-US" sz="1600" b="1" smtClean="0">
                <a:cs typeface="Arial" charset="0"/>
                <a:sym typeface="Times New Roman" pitchFamily="18" charset="0"/>
              </a:rPr>
              <a:t>Los proveedores de capacitación se acrediten.</a:t>
            </a:r>
          </a:p>
          <a:p>
            <a:pPr marL="457200" lvl="1" indent="-339725" eaLnBrk="1" hangingPunct="1">
              <a:lnSpc>
                <a:spcPct val="90000"/>
              </a:lnSpc>
            </a:pPr>
            <a:r>
              <a:rPr lang="en-US" sz="1600" b="1" smtClean="0">
                <a:cs typeface="Arial" charset="0"/>
                <a:sym typeface="Times New Roman" pitchFamily="18" charset="0"/>
              </a:rPr>
              <a:t>Existan prácticas de trabajo seguras con el plomo en los trabajos de renovación.</a:t>
            </a:r>
          </a:p>
          <a:p>
            <a:pPr marL="457200" lvl="1" indent="-339725" eaLnBrk="1" hangingPunct="1">
              <a:lnSpc>
                <a:spcPct val="90000"/>
              </a:lnSpc>
            </a:pPr>
            <a:r>
              <a:rPr lang="en-US" sz="1600" b="1" smtClean="0">
                <a:cs typeface="Arial" charset="0"/>
                <a:sym typeface="Times New Roman" pitchFamily="18" charset="0"/>
              </a:rPr>
              <a:t>Se brinde educación previa a la renovación en las </a:t>
            </a:r>
            <a:r>
              <a:rPr lang="en-US" sz="1600" b="1" u="sng" smtClean="0">
                <a:cs typeface="Arial" charset="0"/>
                <a:sym typeface="Times New Roman" pitchFamily="18" charset="0"/>
              </a:rPr>
              <a:t>viviendas de interés</a:t>
            </a:r>
            <a:r>
              <a:rPr lang="en-US" sz="1600" b="1" smtClean="0">
                <a:cs typeface="Arial" charset="0"/>
                <a:sym typeface="Times New Roman" pitchFamily="18" charset="0"/>
              </a:rPr>
              <a:t> y en </a:t>
            </a:r>
            <a:r>
              <a:rPr lang="en-US" sz="1600" b="1" u="sng" smtClean="0">
                <a:cs typeface="Arial" charset="0"/>
                <a:sym typeface="Times New Roman" pitchFamily="18" charset="0"/>
              </a:rPr>
              <a:t>instalaciones ocupadas por niños</a:t>
            </a:r>
            <a:r>
              <a:rPr lang="en-US" sz="1600" b="1" smtClean="0">
                <a:cs typeface="Arial" charset="0"/>
                <a:sym typeface="Times New Roman" pitchFamily="18" charset="0"/>
              </a:rPr>
              <a:t>.</a:t>
            </a:r>
          </a:p>
          <a:p>
            <a:pPr marL="0" indent="0" eaLnBrk="1" hangingPunct="1">
              <a:lnSpc>
                <a:spcPct val="90000"/>
              </a:lnSpc>
              <a:buFontTx/>
              <a:buChar char="•"/>
            </a:pPr>
            <a:r>
              <a:rPr lang="en-US" sz="1600" b="1" smtClean="0">
                <a:solidFill>
                  <a:srgbClr val="000080"/>
                </a:solidFill>
                <a:cs typeface="Arial" charset="0"/>
                <a:sym typeface="Times New Roman" pitchFamily="18" charset="0"/>
              </a:rPr>
              <a:t> L</a:t>
            </a:r>
            <a:r>
              <a:rPr lang="en-US" sz="1800" b="1" smtClean="0">
                <a:solidFill>
                  <a:srgbClr val="000080"/>
                </a:solidFill>
                <a:cs typeface="Arial" charset="0"/>
                <a:sym typeface="Times New Roman" pitchFamily="18" charset="0"/>
              </a:rPr>
              <a:t>as empresas que trabajan en hogares e instalaciones ocupadas por niños, construidas antes de 1978, deberán certificarse y emplear prácticas de trabajo seguras con el plomo en sus trabajos de renovación.</a:t>
            </a:r>
          </a:p>
          <a:p>
            <a:pPr marL="0" indent="0" eaLnBrk="1" hangingPunct="1">
              <a:lnSpc>
                <a:spcPct val="90000"/>
              </a:lnSpc>
              <a:buFontTx/>
              <a:buChar char="•"/>
            </a:pPr>
            <a:r>
              <a:rPr lang="en-US" sz="1800" b="1" smtClean="0">
                <a:solidFill>
                  <a:srgbClr val="000080"/>
                </a:solidFill>
                <a:cs typeface="Arial" charset="0"/>
                <a:sym typeface="Times New Roman" pitchFamily="18" charset="0"/>
              </a:rPr>
              <a:t> La EPA puede autorizar que el cumplimiento de la regla sea </a:t>
            </a:r>
            <a:r>
              <a:rPr lang="es-ES_tradnl" sz="1800" b="1" smtClean="0">
                <a:solidFill>
                  <a:srgbClr val="000080"/>
                </a:solidFill>
                <a:cs typeface="Arial" charset="0"/>
                <a:sym typeface="Times New Roman" pitchFamily="18" charset="0"/>
              </a:rPr>
              <a:t>hecho cumplir </a:t>
            </a:r>
            <a:r>
              <a:rPr lang="en-US" sz="1800" b="1" smtClean="0">
                <a:solidFill>
                  <a:srgbClr val="000080"/>
                </a:solidFill>
                <a:cs typeface="Arial" charset="0"/>
                <a:sym typeface="Times New Roman" pitchFamily="18" charset="0"/>
              </a:rPr>
              <a:t> por estados, territorios y tribus.</a:t>
            </a:r>
          </a:p>
        </p:txBody>
      </p:sp>
    </p:spTree>
    <p:extLst>
      <p:ext uri="{BB962C8B-B14F-4D97-AF65-F5344CB8AC3E}">
        <p14:creationId xmlns:p14="http://schemas.microsoft.com/office/powerpoint/2010/main" val="2346159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6" name="Slide Number Placeholder 5"/>
          <p:cNvSpPr>
            <a:spLocks noGrp="1"/>
          </p:cNvSpPr>
          <p:nvPr>
            <p:ph type="sldNum" sz="quarter" idx="12"/>
          </p:nvPr>
        </p:nvSpPr>
        <p:spPr/>
        <p:txBody>
          <a:bodyPr/>
          <a:lstStyle/>
          <a:p>
            <a:pPr>
              <a:defRPr/>
            </a:pPr>
            <a:r>
              <a:rPr lang="en-US"/>
              <a:t>2-</a:t>
            </a:r>
            <a:fld id="{DB998633-205A-47EC-9220-84564D664645}" type="slidenum">
              <a:rPr lang="en-US"/>
              <a:pPr>
                <a:defRPr/>
              </a:pPr>
              <a:t>17</a:t>
            </a:fld>
            <a:endParaRPr lang="en-US"/>
          </a:p>
        </p:txBody>
      </p:sp>
      <p:sp>
        <p:nvSpPr>
          <p:cNvPr id="4100" name="Rectangle 2"/>
          <p:cNvSpPr>
            <a:spLocks noGrp="1" noChangeArrowheads="1"/>
          </p:cNvSpPr>
          <p:nvPr>
            <p:ph type="title"/>
          </p:nvPr>
        </p:nvSpPr>
        <p:spPr/>
        <p:txBody>
          <a:bodyPr/>
          <a:lstStyle/>
          <a:p>
            <a:pPr eaLnBrk="1" hangingPunct="1"/>
            <a:r>
              <a:rPr lang="en-US" sz="4000" b="1" smtClean="0">
                <a:latin typeface="Arial" charset="0"/>
                <a:cs typeface="Times New Roman" pitchFamily="18" charset="0"/>
                <a:sym typeface="Times New Roman" pitchFamily="18" charset="0"/>
              </a:rPr>
              <a:t>La regla RRP: Exclusiones</a:t>
            </a:r>
          </a:p>
        </p:txBody>
      </p:sp>
      <p:sp>
        <p:nvSpPr>
          <p:cNvPr id="4101" name="Rectangle 3"/>
          <p:cNvSpPr>
            <a:spLocks noGrp="1" noChangeArrowheads="1"/>
          </p:cNvSpPr>
          <p:nvPr>
            <p:ph type="body" idx="1"/>
          </p:nvPr>
        </p:nvSpPr>
        <p:spPr/>
        <p:txBody>
          <a:bodyPr/>
          <a:lstStyle/>
          <a:p>
            <a:pPr marL="231775" indent="-231775" eaLnBrk="1" hangingPunct="1">
              <a:lnSpc>
                <a:spcPct val="90000"/>
              </a:lnSpc>
              <a:buFontTx/>
              <a:buChar char="•"/>
            </a:pPr>
            <a:r>
              <a:rPr lang="en-US" sz="2400" b="1" smtClean="0">
                <a:cs typeface="Times New Roman" pitchFamily="18" charset="0"/>
                <a:sym typeface="Times New Roman" pitchFamily="18" charset="0"/>
              </a:rPr>
              <a:t>Actividades de renovación en que los componentes afectados no contengan pintura a base de plomo.</a:t>
            </a:r>
          </a:p>
          <a:p>
            <a:pPr marL="231775" indent="-231775" eaLnBrk="1" hangingPunct="1">
              <a:lnSpc>
                <a:spcPct val="90000"/>
              </a:lnSpc>
              <a:buFontTx/>
              <a:buChar char="•"/>
            </a:pPr>
            <a:r>
              <a:rPr lang="en-US" sz="2400" b="1" smtClean="0">
                <a:cs typeface="Times New Roman" pitchFamily="18" charset="0"/>
                <a:sym typeface="Times New Roman" pitchFamily="18" charset="0"/>
              </a:rPr>
              <a:t>Renovaciones de emergencia (requiere</a:t>
            </a:r>
            <a:r>
              <a:rPr lang="es-ES_tradnl" sz="2400" b="1" smtClean="0">
                <a:cs typeface="Times New Roman" pitchFamily="18" charset="0"/>
                <a:sym typeface="Times New Roman" pitchFamily="18" charset="0"/>
              </a:rPr>
              <a:t>n</a:t>
            </a:r>
            <a:r>
              <a:rPr lang="en-US" sz="2400" b="1" smtClean="0">
                <a:cs typeface="Times New Roman" pitchFamily="18" charset="0"/>
                <a:sym typeface="Times New Roman" pitchFamily="18" charset="0"/>
              </a:rPr>
              <a:t> limpieza y verificación de limpieza).</a:t>
            </a:r>
          </a:p>
          <a:p>
            <a:pPr marL="231775" indent="-231775" eaLnBrk="1" hangingPunct="1">
              <a:lnSpc>
                <a:spcPct val="90000"/>
              </a:lnSpc>
              <a:buFontTx/>
              <a:buChar char="•"/>
            </a:pPr>
            <a:r>
              <a:rPr lang="en-US" sz="2400" b="1" smtClean="0">
                <a:cs typeface="Times New Roman" pitchFamily="18" charset="0"/>
                <a:sym typeface="Times New Roman" pitchFamily="18" charset="0"/>
              </a:rPr>
              <a:t>Reparaciones menores y actividades de mantenimiento.</a:t>
            </a:r>
            <a:r>
              <a:rPr lang="en-US" sz="2400" smtClean="0">
                <a:cs typeface="Times New Roman" pitchFamily="18" charset="0"/>
                <a:sym typeface="Times New Roman" pitchFamily="18" charset="0"/>
              </a:rPr>
              <a:t> </a:t>
            </a:r>
            <a:r>
              <a:rPr lang="en-US" sz="2400" i="1" smtClean="0">
                <a:cs typeface="Times New Roman" pitchFamily="18" charset="0"/>
                <a:sym typeface="Times New Roman" pitchFamily="18" charset="0"/>
              </a:rPr>
              <a:t>Nota: Esta exclusión no se aplica a cambios de ventanas, demoliciones o actividades que involucren prácticas prohibidas.</a:t>
            </a:r>
          </a:p>
          <a:p>
            <a:pPr marL="231775" indent="-231775" eaLnBrk="1" hangingPunct="1">
              <a:lnSpc>
                <a:spcPct val="90000"/>
              </a:lnSpc>
              <a:buFontTx/>
              <a:buChar char="•"/>
            </a:pPr>
            <a:r>
              <a:rPr lang="en-US" sz="2400" b="1" smtClean="0">
                <a:cs typeface="Times New Roman" pitchFamily="18" charset="0"/>
                <a:sym typeface="Times New Roman" pitchFamily="18" charset="0"/>
              </a:rPr>
              <a:t>Renovaciones efectuadas por los propietarios en su propio hogar</a:t>
            </a:r>
            <a:r>
              <a:rPr lang="en-US" sz="2800" b="1" smtClean="0">
                <a:cs typeface="Times New Roman" pitchFamily="18" charset="0"/>
                <a:sym typeface="Times New Roman" pitchFamily="18" charset="0"/>
              </a:rPr>
              <a:t>.</a:t>
            </a:r>
          </a:p>
        </p:txBody>
      </p:sp>
    </p:spTree>
    <p:extLst>
      <p:ext uri="{BB962C8B-B14F-4D97-AF65-F5344CB8AC3E}">
        <p14:creationId xmlns:p14="http://schemas.microsoft.com/office/powerpoint/2010/main" val="30785302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6" name="Slide Number Placeholder 5"/>
          <p:cNvSpPr>
            <a:spLocks noGrp="1"/>
          </p:cNvSpPr>
          <p:nvPr>
            <p:ph type="sldNum" sz="quarter" idx="12"/>
          </p:nvPr>
        </p:nvSpPr>
        <p:spPr/>
        <p:txBody>
          <a:bodyPr/>
          <a:lstStyle/>
          <a:p>
            <a:pPr>
              <a:defRPr/>
            </a:pPr>
            <a:r>
              <a:rPr lang="en-US"/>
              <a:t>2-</a:t>
            </a:r>
            <a:fld id="{DAF54649-13E8-4F91-808E-41DD6EBD2DE8}" type="slidenum">
              <a:rPr lang="en-US"/>
              <a:pPr>
                <a:defRPr/>
              </a:pPr>
              <a:t>18</a:t>
            </a:fld>
            <a:endParaRPr lang="en-US"/>
          </a:p>
        </p:txBody>
      </p:sp>
      <p:sp>
        <p:nvSpPr>
          <p:cNvPr id="5124" name="Rectangle 2"/>
          <p:cNvSpPr>
            <a:spLocks noGrp="1" noChangeArrowheads="1"/>
          </p:cNvSpPr>
          <p:nvPr>
            <p:ph type="title"/>
          </p:nvPr>
        </p:nvSpPr>
        <p:spPr>
          <a:xfrm>
            <a:off x="457200" y="381000"/>
            <a:ext cx="8305800" cy="990600"/>
          </a:xfrm>
        </p:spPr>
        <p:txBody>
          <a:bodyPr/>
          <a:lstStyle/>
          <a:p>
            <a:pPr eaLnBrk="1" hangingPunct="1"/>
            <a:r>
              <a:rPr lang="en-US" sz="4000" b="1" smtClean="0">
                <a:latin typeface="Arial" charset="0"/>
                <a:cs typeface="Times New Roman" pitchFamily="18" charset="0"/>
                <a:sym typeface="Times New Roman" pitchFamily="18" charset="0"/>
              </a:rPr>
              <a:t>La regla RRP: Certificación de empresa</a:t>
            </a:r>
          </a:p>
        </p:txBody>
      </p:sp>
      <p:sp>
        <p:nvSpPr>
          <p:cNvPr id="5125" name="Rectangle 3"/>
          <p:cNvSpPr>
            <a:spLocks noGrp="1" noChangeArrowheads="1"/>
          </p:cNvSpPr>
          <p:nvPr>
            <p:ph type="body" idx="1"/>
          </p:nvPr>
        </p:nvSpPr>
        <p:spPr>
          <a:xfrm>
            <a:off x="304800" y="1828800"/>
            <a:ext cx="8610600" cy="4038600"/>
          </a:xfrm>
        </p:spPr>
        <p:txBody>
          <a:bodyPr/>
          <a:lstStyle/>
          <a:p>
            <a:pPr eaLnBrk="1" hangingPunct="1">
              <a:lnSpc>
                <a:spcPct val="90000"/>
              </a:lnSpc>
              <a:buFontTx/>
              <a:buChar char="•"/>
            </a:pPr>
            <a:r>
              <a:rPr lang="en-US" sz="2400" smtClean="0">
                <a:cs typeface="Times New Roman" pitchFamily="18" charset="0"/>
                <a:sym typeface="Times New Roman" pitchFamily="18" charset="0"/>
              </a:rPr>
              <a:t>Todas las renovaciones cubiertas deben ser efectuadas por empresas certificadas, mediante renovadores certificados y otros trabajadores capacitados.  </a:t>
            </a:r>
          </a:p>
          <a:p>
            <a:pPr eaLnBrk="1" hangingPunct="1">
              <a:lnSpc>
                <a:spcPct val="90000"/>
              </a:lnSpc>
              <a:buFontTx/>
              <a:buChar char="•"/>
            </a:pPr>
            <a:r>
              <a:rPr lang="en-US" sz="2400" smtClean="0">
                <a:cs typeface="Times New Roman" pitchFamily="18" charset="0"/>
                <a:sym typeface="Times New Roman" pitchFamily="18" charset="0"/>
              </a:rPr>
              <a:t>Para certificarse, las empresas deben </a:t>
            </a:r>
            <a:r>
              <a:rPr lang="en-US" sz="2400" u="sng" smtClean="0">
                <a:cs typeface="Times New Roman" pitchFamily="18" charset="0"/>
                <a:sym typeface="Times New Roman" pitchFamily="18" charset="0"/>
              </a:rPr>
              <a:t>e</a:t>
            </a:r>
            <a:r>
              <a:rPr lang="es-ES_tradnl" sz="2400" u="sng" smtClean="0">
                <a:cs typeface="Times New Roman" pitchFamily="18" charset="0"/>
                <a:sym typeface="Times New Roman" pitchFamily="18" charset="0"/>
              </a:rPr>
              <a:t>nviar</a:t>
            </a:r>
            <a:r>
              <a:rPr lang="en-US" sz="2400" u="sng" smtClean="0">
                <a:cs typeface="Times New Roman" pitchFamily="18" charset="0"/>
                <a:sym typeface="Times New Roman" pitchFamily="18" charset="0"/>
              </a:rPr>
              <a:t> una solicitud y pagar un costo</a:t>
            </a:r>
            <a:r>
              <a:rPr lang="en-US" sz="2400" smtClean="0">
                <a:cs typeface="Times New Roman" pitchFamily="18" charset="0"/>
                <a:sym typeface="Times New Roman" pitchFamily="18" charset="0"/>
              </a:rPr>
              <a:t> a </a:t>
            </a:r>
            <a:r>
              <a:rPr lang="es-ES_tradnl" sz="2400" smtClean="0">
                <a:cs typeface="Times New Roman" pitchFamily="18" charset="0"/>
                <a:sym typeface="Times New Roman" pitchFamily="18" charset="0"/>
              </a:rPr>
              <a:t>la </a:t>
            </a:r>
            <a:r>
              <a:rPr lang="en-US" sz="2400" smtClean="0">
                <a:cs typeface="Times New Roman" pitchFamily="18" charset="0"/>
                <a:sym typeface="Times New Roman" pitchFamily="18" charset="0"/>
              </a:rPr>
              <a:t>EPA. </a:t>
            </a:r>
          </a:p>
          <a:p>
            <a:pPr eaLnBrk="1" hangingPunct="1">
              <a:lnSpc>
                <a:spcPct val="90000"/>
              </a:lnSpc>
              <a:buFontTx/>
              <a:buChar char="•"/>
            </a:pPr>
            <a:r>
              <a:rPr lang="en-US" sz="2400" smtClean="0">
                <a:cs typeface="Times New Roman" pitchFamily="18" charset="0"/>
                <a:sym typeface="Times New Roman" pitchFamily="18" charset="0"/>
              </a:rPr>
              <a:t>Las certificaciones tendr</a:t>
            </a:r>
            <a:r>
              <a:rPr lang="en-US" sz="2400" smtClean="0">
                <a:latin typeface="Times New Roman" pitchFamily="18" charset="0"/>
                <a:cs typeface="Times New Roman" pitchFamily="18" charset="0"/>
                <a:sym typeface="Times New Roman" pitchFamily="18" charset="0"/>
              </a:rPr>
              <a:t>á</a:t>
            </a:r>
            <a:r>
              <a:rPr lang="en-US" sz="2400" smtClean="0">
                <a:cs typeface="Times New Roman" pitchFamily="18" charset="0"/>
                <a:sym typeface="Times New Roman" pitchFamily="18" charset="0"/>
              </a:rPr>
              <a:t>n validez </a:t>
            </a:r>
            <a:r>
              <a:rPr lang="es-ES_tradnl" sz="2400" smtClean="0">
                <a:cs typeface="Times New Roman" pitchFamily="18" charset="0"/>
                <a:sym typeface="Times New Roman" pitchFamily="18" charset="0"/>
              </a:rPr>
              <a:t>durante</a:t>
            </a:r>
            <a:r>
              <a:rPr lang="en-US" sz="2400" smtClean="0">
                <a:cs typeface="Times New Roman" pitchFamily="18" charset="0"/>
                <a:sym typeface="Times New Roman" pitchFamily="18" charset="0"/>
              </a:rPr>
              <a:t> </a:t>
            </a:r>
            <a:r>
              <a:rPr lang="en-US" sz="2400" u="sng" smtClean="0">
                <a:cs typeface="Times New Roman" pitchFamily="18" charset="0"/>
                <a:sym typeface="Times New Roman" pitchFamily="18" charset="0"/>
              </a:rPr>
              <a:t>5 a</a:t>
            </a:r>
            <a:r>
              <a:rPr lang="en-US" sz="2400" u="sng" smtClean="0">
                <a:latin typeface="Times New Roman" pitchFamily="18" charset="0"/>
                <a:cs typeface="Times New Roman" pitchFamily="18" charset="0"/>
                <a:sym typeface="Times New Roman" pitchFamily="18" charset="0"/>
              </a:rPr>
              <a:t>ñ</a:t>
            </a:r>
            <a:r>
              <a:rPr lang="en-US" sz="2400" u="sng" smtClean="0">
                <a:cs typeface="Times New Roman" pitchFamily="18" charset="0"/>
                <a:sym typeface="Times New Roman" pitchFamily="18" charset="0"/>
              </a:rPr>
              <a:t>os</a:t>
            </a:r>
            <a:r>
              <a:rPr lang="en-US" sz="2400" smtClean="0">
                <a:cs typeface="Times New Roman" pitchFamily="18" charset="0"/>
                <a:sym typeface="Times New Roman" pitchFamily="18" charset="0"/>
              </a:rPr>
              <a:t>.</a:t>
            </a:r>
          </a:p>
          <a:p>
            <a:pPr eaLnBrk="1" hangingPunct="1">
              <a:lnSpc>
                <a:spcPct val="90000"/>
              </a:lnSpc>
              <a:buFontTx/>
              <a:buChar char="•"/>
            </a:pPr>
            <a:r>
              <a:rPr lang="en-US" sz="2400" smtClean="0">
                <a:cs typeface="Times New Roman" pitchFamily="18" charset="0"/>
                <a:sym typeface="Times New Roman" pitchFamily="18" charset="0"/>
              </a:rPr>
              <a:t>La certificaci</a:t>
            </a:r>
            <a:r>
              <a:rPr lang="en-US" sz="2400" smtClean="0">
                <a:latin typeface="Times New Roman" pitchFamily="18" charset="0"/>
                <a:cs typeface="Times New Roman" pitchFamily="18" charset="0"/>
                <a:sym typeface="Times New Roman" pitchFamily="18" charset="0"/>
              </a:rPr>
              <a:t>ó</a:t>
            </a:r>
            <a:r>
              <a:rPr lang="en-US" sz="2400" smtClean="0">
                <a:cs typeface="Times New Roman" pitchFamily="18" charset="0"/>
                <a:sym typeface="Times New Roman" pitchFamily="18" charset="0"/>
              </a:rPr>
              <a:t>n permite que la empresa realice renovaciones en cualquier estado o </a:t>
            </a:r>
            <a:r>
              <a:rPr lang="en-US" sz="2400" smtClean="0">
                <a:latin typeface="Times New Roman" pitchFamily="18" charset="0"/>
                <a:cs typeface="Times New Roman" pitchFamily="18" charset="0"/>
                <a:sym typeface="Times New Roman" pitchFamily="18" charset="0"/>
              </a:rPr>
              <a:t>á</a:t>
            </a:r>
            <a:r>
              <a:rPr lang="en-US" sz="2400" smtClean="0">
                <a:cs typeface="Times New Roman" pitchFamily="18" charset="0"/>
                <a:sym typeface="Times New Roman" pitchFamily="18" charset="0"/>
              </a:rPr>
              <a:t>rea tribal ind</a:t>
            </a:r>
            <a:r>
              <a:rPr lang="en-US" sz="2400" smtClean="0">
                <a:latin typeface="Times New Roman" pitchFamily="18" charset="0"/>
                <a:cs typeface="Times New Roman" pitchFamily="18" charset="0"/>
                <a:sym typeface="Times New Roman" pitchFamily="18" charset="0"/>
              </a:rPr>
              <a:t>í</a:t>
            </a:r>
            <a:r>
              <a:rPr lang="en-US" sz="2400" smtClean="0">
                <a:cs typeface="Times New Roman" pitchFamily="18" charset="0"/>
                <a:sym typeface="Times New Roman" pitchFamily="18" charset="0"/>
              </a:rPr>
              <a:t>gena sin autorizaci</a:t>
            </a:r>
            <a:r>
              <a:rPr lang="en-US" sz="2400" smtClean="0">
                <a:latin typeface="Times New Roman" pitchFamily="18" charset="0"/>
                <a:cs typeface="Times New Roman" pitchFamily="18" charset="0"/>
                <a:sym typeface="Times New Roman" pitchFamily="18" charset="0"/>
              </a:rPr>
              <a:t>ó</a:t>
            </a:r>
            <a:r>
              <a:rPr lang="en-US" sz="2400" smtClean="0">
                <a:cs typeface="Times New Roman" pitchFamily="18" charset="0"/>
                <a:sym typeface="Times New Roman" pitchFamily="18" charset="0"/>
              </a:rPr>
              <a:t>n.</a:t>
            </a:r>
          </a:p>
        </p:txBody>
      </p:sp>
    </p:spTree>
    <p:extLst>
      <p:ext uri="{BB962C8B-B14F-4D97-AF65-F5344CB8AC3E}">
        <p14:creationId xmlns:p14="http://schemas.microsoft.com/office/powerpoint/2010/main" val="3907973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6" name="Slide Number Placeholder 5"/>
          <p:cNvSpPr>
            <a:spLocks noGrp="1"/>
          </p:cNvSpPr>
          <p:nvPr>
            <p:ph type="sldNum" sz="quarter" idx="12"/>
          </p:nvPr>
        </p:nvSpPr>
        <p:spPr/>
        <p:txBody>
          <a:bodyPr/>
          <a:lstStyle/>
          <a:p>
            <a:pPr>
              <a:defRPr/>
            </a:pPr>
            <a:r>
              <a:rPr lang="en-US"/>
              <a:t>2-</a:t>
            </a:r>
            <a:fld id="{4CEA9780-5CB9-4AC0-8E53-D07BDCEB4983}" type="slidenum">
              <a:rPr lang="en-US"/>
              <a:pPr>
                <a:defRPr/>
              </a:pPr>
              <a:t>19</a:t>
            </a:fld>
            <a:endParaRPr lang="en-US"/>
          </a:p>
        </p:txBody>
      </p:sp>
      <p:sp>
        <p:nvSpPr>
          <p:cNvPr id="6148" name="Rectangle 2"/>
          <p:cNvSpPr>
            <a:spLocks noGrp="1" noChangeArrowheads="1"/>
          </p:cNvSpPr>
          <p:nvPr>
            <p:ph type="title"/>
          </p:nvPr>
        </p:nvSpPr>
        <p:spPr>
          <a:xfrm>
            <a:off x="304800" y="152400"/>
            <a:ext cx="8534400" cy="1295400"/>
          </a:xfrm>
        </p:spPr>
        <p:txBody>
          <a:bodyPr/>
          <a:lstStyle/>
          <a:p>
            <a:pPr eaLnBrk="1" hangingPunct="1"/>
            <a:r>
              <a:rPr lang="en-US" sz="4000" b="1" smtClean="0">
                <a:latin typeface="Arial" charset="0"/>
                <a:cs typeface="Times New Roman" pitchFamily="18" charset="0"/>
                <a:sym typeface="Times New Roman" pitchFamily="18" charset="0"/>
              </a:rPr>
              <a:t>La regla RRP:                           Responsabilidades de la empresa</a:t>
            </a:r>
          </a:p>
        </p:txBody>
      </p:sp>
      <p:sp>
        <p:nvSpPr>
          <p:cNvPr id="6149" name="Rectangle 3"/>
          <p:cNvSpPr>
            <a:spLocks noGrp="1" noChangeArrowheads="1"/>
          </p:cNvSpPr>
          <p:nvPr>
            <p:ph type="body" idx="1"/>
          </p:nvPr>
        </p:nvSpPr>
        <p:spPr>
          <a:xfrm>
            <a:off x="304800" y="1828800"/>
            <a:ext cx="8534400" cy="4267200"/>
          </a:xfrm>
        </p:spPr>
        <p:txBody>
          <a:bodyPr/>
          <a:lstStyle/>
          <a:p>
            <a:pPr eaLnBrk="1" hangingPunct="1">
              <a:buFontTx/>
              <a:buChar char="•"/>
            </a:pPr>
            <a:r>
              <a:rPr lang="en-US" sz="2400" smtClean="0">
                <a:cs typeface="Times New Roman" pitchFamily="18" charset="0"/>
                <a:sym typeface="Times New Roman" pitchFamily="18" charset="0"/>
              </a:rPr>
              <a:t>Garantizar el cumplimiento general de la Regla RRP.</a:t>
            </a:r>
          </a:p>
          <a:p>
            <a:pPr eaLnBrk="1" hangingPunct="1">
              <a:buFontTx/>
              <a:buChar char="•"/>
            </a:pPr>
            <a:r>
              <a:rPr lang="en-US" sz="2400" smtClean="0">
                <a:cs typeface="Times New Roman" pitchFamily="18" charset="0"/>
                <a:sym typeface="Times New Roman" pitchFamily="18" charset="0"/>
              </a:rPr>
              <a:t>Garantizar que todo el personal de renovación está integrado por renovadores certificados o ha recibido capacitación práctica por parte de renovadores certificados.</a:t>
            </a:r>
          </a:p>
          <a:p>
            <a:pPr eaLnBrk="1" hangingPunct="1">
              <a:buFontTx/>
              <a:buChar char="•"/>
            </a:pPr>
            <a:r>
              <a:rPr lang="en-US" sz="2400" smtClean="0">
                <a:cs typeface="Times New Roman" pitchFamily="18" charset="0"/>
                <a:sym typeface="Times New Roman" pitchFamily="18" charset="0"/>
              </a:rPr>
              <a:t>Asignar un renovador certificado a cada trabajo.</a:t>
            </a:r>
          </a:p>
          <a:p>
            <a:pPr eaLnBrk="1" hangingPunct="1">
              <a:buFontTx/>
              <a:buChar char="•"/>
            </a:pPr>
            <a:r>
              <a:rPr lang="en-US" sz="2400" smtClean="0">
                <a:cs typeface="Times New Roman" pitchFamily="18" charset="0"/>
                <a:sym typeface="Times New Roman" pitchFamily="18" charset="0"/>
              </a:rPr>
              <a:t>Cumplir </a:t>
            </a:r>
            <a:r>
              <a:rPr lang="es-ES_tradnl" sz="2400" smtClean="0">
                <a:cs typeface="Times New Roman" pitchFamily="18" charset="0"/>
                <a:sym typeface="Times New Roman" pitchFamily="18" charset="0"/>
              </a:rPr>
              <a:t>con </a:t>
            </a:r>
            <a:r>
              <a:rPr lang="en-US" sz="2400" smtClean="0">
                <a:cs typeface="Times New Roman" pitchFamily="18" charset="0"/>
                <a:sym typeface="Times New Roman" pitchFamily="18" charset="0"/>
              </a:rPr>
              <a:t>los requisitos de educación </a:t>
            </a:r>
            <a:r>
              <a:rPr lang="es-ES_tradnl" sz="2400" smtClean="0">
                <a:cs typeface="Times New Roman" pitchFamily="18" charset="0"/>
                <a:sym typeface="Times New Roman" pitchFamily="18" charset="0"/>
              </a:rPr>
              <a:t>antes de </a:t>
            </a:r>
            <a:r>
              <a:rPr lang="en-US" sz="2400" smtClean="0">
                <a:cs typeface="Times New Roman" pitchFamily="18" charset="0"/>
                <a:sym typeface="Times New Roman" pitchFamily="18" charset="0"/>
              </a:rPr>
              <a:t>la renovación.</a:t>
            </a:r>
          </a:p>
          <a:p>
            <a:pPr eaLnBrk="1" hangingPunct="1">
              <a:buFontTx/>
              <a:buChar char="•"/>
            </a:pPr>
            <a:r>
              <a:rPr lang="en-US" sz="2400" smtClean="0">
                <a:cs typeface="Times New Roman" pitchFamily="18" charset="0"/>
                <a:sym typeface="Times New Roman" pitchFamily="18" charset="0"/>
              </a:rPr>
              <a:t>Cumplir con los requisitos de gestión de registros.</a:t>
            </a:r>
          </a:p>
        </p:txBody>
      </p:sp>
    </p:spTree>
    <p:extLst>
      <p:ext uri="{BB962C8B-B14F-4D97-AF65-F5344CB8AC3E}">
        <p14:creationId xmlns:p14="http://schemas.microsoft.com/office/powerpoint/2010/main" val="290806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4"/>
          <p:cNvSpPr>
            <a:spLocks noGrp="1"/>
          </p:cNvSpPr>
          <p:nvPr>
            <p:ph type="dt" sz="quarter" idx="10"/>
          </p:nvPr>
        </p:nvSpPr>
        <p:spPr/>
        <p:txBody>
          <a:bodyPr/>
          <a:lstStyle/>
          <a:p>
            <a:pPr>
              <a:defRPr/>
            </a:pPr>
            <a:r>
              <a:rPr lang="es-ES_tradnl" smtClean="0"/>
              <a:t>Octubre de 2011</a:t>
            </a:r>
            <a:endParaRPr lang="en-US" smtClean="0"/>
          </a:p>
        </p:txBody>
      </p:sp>
      <p:sp>
        <p:nvSpPr>
          <p:cNvPr id="6" name="Slide Number Placeholder 6"/>
          <p:cNvSpPr>
            <a:spLocks noGrp="1"/>
          </p:cNvSpPr>
          <p:nvPr>
            <p:ph type="sldNum" sz="quarter" idx="12"/>
          </p:nvPr>
        </p:nvSpPr>
        <p:spPr/>
        <p:txBody>
          <a:bodyPr/>
          <a:lstStyle/>
          <a:p>
            <a:pPr>
              <a:defRPr/>
            </a:pPr>
            <a:fld id="{00CBE40F-3E14-4F8B-9A68-2F7ABDF713EB}" type="slidenum">
              <a:rPr lang="en-US"/>
              <a:pPr>
                <a:defRPr/>
              </a:pPr>
              <a:t>2</a:t>
            </a:fld>
            <a:endParaRPr lang="en-US" dirty="0"/>
          </a:p>
        </p:txBody>
      </p:sp>
      <p:sp>
        <p:nvSpPr>
          <p:cNvPr id="3076" name="Rectangle 2"/>
          <p:cNvSpPr>
            <a:spLocks noGrp="1" noChangeArrowheads="1"/>
          </p:cNvSpPr>
          <p:nvPr>
            <p:ph type="title"/>
          </p:nvPr>
        </p:nvSpPr>
        <p:spPr/>
        <p:txBody>
          <a:bodyPr/>
          <a:lstStyle/>
          <a:p>
            <a:r>
              <a:rPr lang="es-ES" sz="3600" smtClean="0">
                <a:cs typeface="Times New Roman" pitchFamily="18" charset="0"/>
                <a:sym typeface="Times New Roman" pitchFamily="18" charset="0"/>
              </a:rPr>
              <a:t>Programa del curso</a:t>
            </a:r>
          </a:p>
        </p:txBody>
      </p:sp>
      <p:sp>
        <p:nvSpPr>
          <p:cNvPr id="3077" name="Rectangle 3"/>
          <p:cNvSpPr>
            <a:spLocks noGrp="1" noChangeArrowheads="1"/>
          </p:cNvSpPr>
          <p:nvPr>
            <p:ph type="body" sz="half" idx="1"/>
          </p:nvPr>
        </p:nvSpPr>
        <p:spPr>
          <a:xfrm>
            <a:off x="304800" y="1981200"/>
            <a:ext cx="4419600" cy="4343400"/>
          </a:xfrm>
        </p:spPr>
        <p:txBody>
          <a:bodyPr/>
          <a:lstStyle/>
          <a:p>
            <a:pPr marL="457200" indent="-457200">
              <a:lnSpc>
                <a:spcPct val="80000"/>
              </a:lnSpc>
            </a:pPr>
            <a:r>
              <a:rPr lang="es-ES" sz="2000" smtClean="0">
                <a:cs typeface="Times New Roman" pitchFamily="18" charset="0"/>
                <a:sym typeface="Times New Roman" pitchFamily="18" charset="0"/>
              </a:rPr>
              <a:t>Introducción y bienvenida</a:t>
            </a:r>
          </a:p>
          <a:p>
            <a:pPr marL="457200" indent="-457200">
              <a:lnSpc>
                <a:spcPct val="80000"/>
              </a:lnSpc>
            </a:pPr>
            <a:r>
              <a:rPr lang="es-ES" sz="2000" smtClean="0">
                <a:cs typeface="Times New Roman" pitchFamily="18" charset="0"/>
                <a:sym typeface="Times New Roman" pitchFamily="18" charset="0"/>
              </a:rPr>
              <a:t>Módulo 1: ¿Por qué hay que preocuparse por la pintura a base de plomo? </a:t>
            </a:r>
          </a:p>
          <a:p>
            <a:pPr marL="457200" indent="-457200">
              <a:lnSpc>
                <a:spcPct val="80000"/>
              </a:lnSpc>
            </a:pPr>
            <a:r>
              <a:rPr lang="es-ES" sz="2000" smtClean="0">
                <a:cs typeface="Times New Roman" pitchFamily="18" charset="0"/>
                <a:sym typeface="Times New Roman" pitchFamily="18" charset="0"/>
              </a:rPr>
              <a:t>Módulo 2: Pruebas para pintura a base de plomo </a:t>
            </a:r>
          </a:p>
          <a:p>
            <a:pPr marL="457200" indent="-457200">
              <a:lnSpc>
                <a:spcPct val="80000"/>
              </a:lnSpc>
            </a:pPr>
            <a:r>
              <a:rPr lang="es-ES" sz="2000" smtClean="0">
                <a:solidFill>
                  <a:srgbClr val="808080"/>
                </a:solidFill>
                <a:cs typeface="Times New Roman" pitchFamily="18" charset="0"/>
                <a:sym typeface="Times New Roman" pitchFamily="18" charset="0"/>
              </a:rPr>
              <a:t>Receso</a:t>
            </a:r>
          </a:p>
          <a:p>
            <a:pPr marL="457200" indent="-457200">
              <a:lnSpc>
                <a:spcPct val="80000"/>
              </a:lnSpc>
            </a:pPr>
            <a:r>
              <a:rPr lang="es-ES" sz="2000" smtClean="0">
                <a:cs typeface="Times New Roman" pitchFamily="18" charset="0"/>
                <a:sym typeface="Times New Roman" pitchFamily="18" charset="0"/>
              </a:rPr>
              <a:t>Módulo 3: Antes de comenzar a trabajar</a:t>
            </a:r>
            <a:r>
              <a:rPr lang="es-ES" sz="2000" smtClean="0">
                <a:solidFill>
                  <a:srgbClr val="000000"/>
                </a:solidFill>
                <a:cs typeface="Times New Roman" pitchFamily="18" charset="0"/>
                <a:sym typeface="Times New Roman" pitchFamily="18" charset="0"/>
              </a:rPr>
              <a:t> </a:t>
            </a:r>
          </a:p>
          <a:p>
            <a:pPr marL="457200" indent="-457200">
              <a:lnSpc>
                <a:spcPct val="80000"/>
              </a:lnSpc>
            </a:pPr>
            <a:r>
              <a:rPr lang="es-ES" sz="2000" smtClean="0">
                <a:cs typeface="Times New Roman" pitchFamily="18" charset="0"/>
                <a:sym typeface="Times New Roman" pitchFamily="18" charset="0"/>
              </a:rPr>
              <a:t>Módulo 4: Contención del polvo mientras trabaja</a:t>
            </a:r>
          </a:p>
          <a:p>
            <a:pPr marL="457200" indent="-457200">
              <a:lnSpc>
                <a:spcPct val="80000"/>
              </a:lnSpc>
            </a:pPr>
            <a:r>
              <a:rPr lang="es-ES" sz="2000" smtClean="0">
                <a:solidFill>
                  <a:srgbClr val="808080"/>
                </a:solidFill>
                <a:cs typeface="Times New Roman" pitchFamily="18" charset="0"/>
                <a:sym typeface="Times New Roman" pitchFamily="18" charset="0"/>
              </a:rPr>
              <a:t>Almuerzo</a:t>
            </a:r>
          </a:p>
          <a:p>
            <a:pPr marL="457200" indent="-457200">
              <a:lnSpc>
                <a:spcPct val="80000"/>
              </a:lnSpc>
            </a:pPr>
            <a:r>
              <a:rPr lang="es-ES" sz="2000" smtClean="0">
                <a:cs typeface="Times New Roman" pitchFamily="18" charset="0"/>
                <a:sym typeface="Times New Roman" pitchFamily="18" charset="0"/>
              </a:rPr>
              <a:t>Módulo 5: Mientras trabaja</a:t>
            </a:r>
          </a:p>
        </p:txBody>
      </p:sp>
      <p:sp>
        <p:nvSpPr>
          <p:cNvPr id="3078" name="Rectangle 4"/>
          <p:cNvSpPr>
            <a:spLocks noGrp="1" noChangeArrowheads="1"/>
          </p:cNvSpPr>
          <p:nvPr>
            <p:ph type="body" sz="half" idx="2"/>
          </p:nvPr>
        </p:nvSpPr>
        <p:spPr>
          <a:xfrm>
            <a:off x="4800600" y="1981200"/>
            <a:ext cx="3962400" cy="3581400"/>
          </a:xfrm>
        </p:spPr>
        <p:txBody>
          <a:bodyPr/>
          <a:lstStyle/>
          <a:p>
            <a:pPr marL="457200" indent="-457200">
              <a:lnSpc>
                <a:spcPct val="80000"/>
              </a:lnSpc>
            </a:pPr>
            <a:r>
              <a:rPr lang="es-ES" sz="2000" smtClean="0">
                <a:solidFill>
                  <a:srgbClr val="808080"/>
                </a:solidFill>
                <a:cs typeface="Times New Roman" pitchFamily="18" charset="0"/>
                <a:sym typeface="Times New Roman" pitchFamily="18" charset="0"/>
              </a:rPr>
              <a:t>Receso</a:t>
            </a:r>
          </a:p>
          <a:p>
            <a:pPr marL="457200" indent="-457200">
              <a:lnSpc>
                <a:spcPct val="80000"/>
              </a:lnSpc>
            </a:pPr>
            <a:r>
              <a:rPr lang="es-ES" sz="2000" smtClean="0">
                <a:cs typeface="Times New Roman" pitchFamily="18" charset="0"/>
                <a:sym typeface="Times New Roman" pitchFamily="18" charset="0"/>
              </a:rPr>
              <a:t>Módulo 6: Actividades de limpieza y verificación del trabajo</a:t>
            </a:r>
          </a:p>
          <a:p>
            <a:pPr marL="457200" indent="-457200">
              <a:lnSpc>
                <a:spcPct val="80000"/>
              </a:lnSpc>
            </a:pPr>
            <a:r>
              <a:rPr lang="es-ES" sz="2000" smtClean="0">
                <a:cs typeface="Times New Roman" pitchFamily="18" charset="0"/>
                <a:sym typeface="Times New Roman" pitchFamily="18" charset="0"/>
              </a:rPr>
              <a:t>Módulo 7: Administración de registros </a:t>
            </a:r>
          </a:p>
          <a:p>
            <a:pPr marL="457200" indent="-457200">
              <a:lnSpc>
                <a:spcPct val="80000"/>
              </a:lnSpc>
            </a:pPr>
            <a:r>
              <a:rPr lang="es-ES" sz="2000" smtClean="0">
                <a:solidFill>
                  <a:srgbClr val="808080"/>
                </a:solidFill>
                <a:cs typeface="Times New Roman" pitchFamily="18" charset="0"/>
                <a:sym typeface="Times New Roman" pitchFamily="18" charset="0"/>
              </a:rPr>
              <a:t>Receso</a:t>
            </a:r>
          </a:p>
          <a:p>
            <a:pPr marL="457200" indent="-457200">
              <a:lnSpc>
                <a:spcPct val="80000"/>
              </a:lnSpc>
            </a:pPr>
            <a:r>
              <a:rPr lang="es-ES" sz="2000" smtClean="0">
                <a:cs typeface="Times New Roman" pitchFamily="18" charset="0"/>
                <a:sym typeface="Times New Roman" pitchFamily="18" charset="0"/>
              </a:rPr>
              <a:t>Módulo 8: Capacitación para renovadores no certificados</a:t>
            </a:r>
          </a:p>
          <a:p>
            <a:pPr marL="457200" indent="-457200">
              <a:lnSpc>
                <a:spcPct val="80000"/>
              </a:lnSpc>
            </a:pPr>
            <a:r>
              <a:rPr lang="es-ES" sz="2000" smtClean="0">
                <a:solidFill>
                  <a:srgbClr val="808080"/>
                </a:solidFill>
                <a:cs typeface="Times New Roman" pitchFamily="18" charset="0"/>
                <a:sym typeface="Times New Roman" pitchFamily="18" charset="0"/>
              </a:rPr>
              <a:t>Repaso</a:t>
            </a:r>
          </a:p>
          <a:p>
            <a:pPr marL="457200" indent="-457200">
              <a:lnSpc>
                <a:spcPct val="80000"/>
              </a:lnSpc>
            </a:pPr>
            <a:r>
              <a:rPr lang="es-ES" sz="2000" smtClean="0">
                <a:solidFill>
                  <a:srgbClr val="808080"/>
                </a:solidFill>
                <a:cs typeface="Times New Roman" pitchFamily="18" charset="0"/>
                <a:sym typeface="Times New Roman" pitchFamily="18" charset="0"/>
              </a:rPr>
              <a:t>Prueba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6" name="Slide Number Placeholder 5"/>
          <p:cNvSpPr>
            <a:spLocks noGrp="1"/>
          </p:cNvSpPr>
          <p:nvPr>
            <p:ph type="sldNum" sz="quarter" idx="12"/>
          </p:nvPr>
        </p:nvSpPr>
        <p:spPr/>
        <p:txBody>
          <a:bodyPr/>
          <a:lstStyle/>
          <a:p>
            <a:pPr>
              <a:defRPr/>
            </a:pPr>
            <a:r>
              <a:rPr lang="en-US"/>
              <a:t>2-</a:t>
            </a:r>
            <a:fld id="{98A3F82F-F687-4271-89D4-2365DBA51C7D}" type="slidenum">
              <a:rPr lang="en-US"/>
              <a:pPr>
                <a:defRPr/>
              </a:pPr>
              <a:t>20</a:t>
            </a:fld>
            <a:endParaRPr lang="en-US"/>
          </a:p>
        </p:txBody>
      </p:sp>
      <p:sp>
        <p:nvSpPr>
          <p:cNvPr id="7172" name="Rectangle 2"/>
          <p:cNvSpPr>
            <a:spLocks noGrp="1" noChangeArrowheads="1"/>
          </p:cNvSpPr>
          <p:nvPr>
            <p:ph type="title"/>
          </p:nvPr>
        </p:nvSpPr>
        <p:spPr>
          <a:xfrm>
            <a:off x="381000" y="228600"/>
            <a:ext cx="8458200" cy="1219200"/>
          </a:xfrm>
        </p:spPr>
        <p:txBody>
          <a:bodyPr/>
          <a:lstStyle/>
          <a:p>
            <a:pPr eaLnBrk="1" hangingPunct="1"/>
            <a:r>
              <a:rPr lang="en-US" sz="4000" b="1" smtClean="0">
                <a:latin typeface="Arial" charset="0"/>
                <a:cs typeface="Times New Roman" pitchFamily="18" charset="0"/>
                <a:sym typeface="Times New Roman" pitchFamily="18" charset="0"/>
              </a:rPr>
              <a:t>La regla RRP:                 Certificación individual</a:t>
            </a:r>
          </a:p>
        </p:txBody>
      </p:sp>
      <p:sp>
        <p:nvSpPr>
          <p:cNvPr id="7173" name="Rectangle 3"/>
          <p:cNvSpPr>
            <a:spLocks noGrp="1" noChangeArrowheads="1"/>
          </p:cNvSpPr>
          <p:nvPr>
            <p:ph type="body" idx="1"/>
          </p:nvPr>
        </p:nvSpPr>
        <p:spPr>
          <a:xfrm>
            <a:off x="228600" y="1752600"/>
            <a:ext cx="8534400" cy="4572000"/>
          </a:xfrm>
        </p:spPr>
        <p:txBody>
          <a:bodyPr/>
          <a:lstStyle/>
          <a:p>
            <a:pPr eaLnBrk="1" hangingPunct="1">
              <a:buFontTx/>
              <a:buChar char="•"/>
            </a:pPr>
            <a:r>
              <a:rPr lang="en-US" sz="2200" smtClean="0">
                <a:cs typeface="Times New Roman" pitchFamily="18" charset="0"/>
                <a:sym typeface="Times New Roman" pitchFamily="18" charset="0"/>
              </a:rPr>
              <a:t>Para convertirse en renovador certificado, la persona debe tomar un </a:t>
            </a:r>
            <a:r>
              <a:rPr lang="en-US" sz="2200" u="sng" smtClean="0">
                <a:cs typeface="Times New Roman" pitchFamily="18" charset="0"/>
                <a:sym typeface="Times New Roman" pitchFamily="18" charset="0"/>
              </a:rPr>
              <a:t>curso de capacitación de 8 horas de duración</a:t>
            </a:r>
            <a:r>
              <a:rPr lang="en-US" sz="2200" smtClean="0">
                <a:cs typeface="Times New Roman" pitchFamily="18" charset="0"/>
                <a:sym typeface="Times New Roman" pitchFamily="18" charset="0"/>
              </a:rPr>
              <a:t> aprobado por la EPA con un </a:t>
            </a:r>
            <a:r>
              <a:rPr lang="en-US" sz="2200" u="sng" smtClean="0">
                <a:cs typeface="Times New Roman" pitchFamily="18" charset="0"/>
                <a:sym typeface="Times New Roman" pitchFamily="18" charset="0"/>
              </a:rPr>
              <a:t>proveedor de capacitación acreditado</a:t>
            </a:r>
            <a:r>
              <a:rPr lang="es-ES_tradnl" sz="2200" u="sng" smtClean="0">
                <a:cs typeface="Times New Roman" pitchFamily="18" charset="0"/>
                <a:sym typeface="Times New Roman" pitchFamily="18" charset="0"/>
              </a:rPr>
              <a:t> </a:t>
            </a:r>
            <a:r>
              <a:rPr lang="en-US" sz="2200" smtClean="0">
                <a:cs typeface="Times New Roman" pitchFamily="18" charset="0"/>
                <a:sym typeface="Times New Roman" pitchFamily="18" charset="0"/>
              </a:rPr>
              <a:t>por la EPA.</a:t>
            </a:r>
          </a:p>
          <a:p>
            <a:pPr eaLnBrk="1" hangingPunct="1">
              <a:buFontTx/>
              <a:buChar char="•"/>
            </a:pPr>
            <a:r>
              <a:rPr lang="en-US" sz="2200" smtClean="0">
                <a:cs typeface="Times New Roman" pitchFamily="18" charset="0"/>
                <a:sym typeface="Times New Roman" pitchFamily="18" charset="0"/>
              </a:rPr>
              <a:t>El certificado de finalización del curso sirve para certificar a un renovador (sin necesidad de tramitar la certificación con EPA). </a:t>
            </a:r>
          </a:p>
          <a:p>
            <a:pPr eaLnBrk="1" hangingPunct="1">
              <a:buFontTx/>
              <a:buChar char="•"/>
            </a:pPr>
            <a:r>
              <a:rPr lang="en-US" sz="2200" smtClean="0">
                <a:cs typeface="Times New Roman" pitchFamily="18" charset="0"/>
                <a:sym typeface="Times New Roman" pitchFamily="18" charset="0"/>
              </a:rPr>
              <a:t>Se requiere una capacitación de perfeccionamiento cada </a:t>
            </a:r>
            <a:r>
              <a:rPr lang="en-US" sz="2200" u="sng" smtClean="0">
                <a:cs typeface="Times New Roman" pitchFamily="18" charset="0"/>
                <a:sym typeface="Times New Roman" pitchFamily="18" charset="0"/>
              </a:rPr>
              <a:t>5 años</a:t>
            </a:r>
            <a:r>
              <a:rPr lang="en-US" sz="2200" smtClean="0">
                <a:cs typeface="Times New Roman" pitchFamily="18" charset="0"/>
                <a:sym typeface="Times New Roman" pitchFamily="18" charset="0"/>
              </a:rPr>
              <a:t>.</a:t>
            </a:r>
          </a:p>
          <a:p>
            <a:pPr eaLnBrk="1" hangingPunct="1">
              <a:buFontTx/>
              <a:buChar char="•"/>
            </a:pPr>
            <a:r>
              <a:rPr lang="en-US" sz="2200" u="sng" smtClean="0">
                <a:cs typeface="Times New Roman" pitchFamily="18" charset="0"/>
                <a:sym typeface="Times New Roman" pitchFamily="18" charset="0"/>
              </a:rPr>
              <a:t>Los trabajadores no necesitan certificación</a:t>
            </a:r>
            <a:r>
              <a:rPr lang="en-US" sz="2200" smtClean="0">
                <a:cs typeface="Times New Roman" pitchFamily="18" charset="0"/>
                <a:sym typeface="Times New Roman" pitchFamily="18" charset="0"/>
              </a:rPr>
              <a:t> mientras reciban capacitación en el trabajo de parte de un renovador certificado y mientras el trabajo no esté reglamentado por el HUD.</a:t>
            </a:r>
          </a:p>
        </p:txBody>
      </p:sp>
    </p:spTree>
    <p:extLst>
      <p:ext uri="{BB962C8B-B14F-4D97-AF65-F5344CB8AC3E}">
        <p14:creationId xmlns:p14="http://schemas.microsoft.com/office/powerpoint/2010/main" val="3202430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6" name="Slide Number Placeholder 5"/>
          <p:cNvSpPr>
            <a:spLocks noGrp="1"/>
          </p:cNvSpPr>
          <p:nvPr>
            <p:ph type="sldNum" sz="quarter" idx="12"/>
          </p:nvPr>
        </p:nvSpPr>
        <p:spPr/>
        <p:txBody>
          <a:bodyPr/>
          <a:lstStyle/>
          <a:p>
            <a:pPr>
              <a:defRPr/>
            </a:pPr>
            <a:r>
              <a:rPr lang="en-US"/>
              <a:t>2-</a:t>
            </a:r>
            <a:fld id="{4861DD56-5CFA-4EDF-99E2-0BBADC190125}" type="slidenum">
              <a:rPr lang="en-US"/>
              <a:pPr>
                <a:defRPr/>
              </a:pPr>
              <a:t>21</a:t>
            </a:fld>
            <a:endParaRPr lang="en-US"/>
          </a:p>
        </p:txBody>
      </p:sp>
      <p:sp>
        <p:nvSpPr>
          <p:cNvPr id="8196" name="Rectangle 2"/>
          <p:cNvSpPr>
            <a:spLocks noGrp="1" noChangeArrowheads="1"/>
          </p:cNvSpPr>
          <p:nvPr>
            <p:ph type="title"/>
          </p:nvPr>
        </p:nvSpPr>
        <p:spPr>
          <a:xfrm>
            <a:off x="228600" y="228600"/>
            <a:ext cx="8610600" cy="1219200"/>
          </a:xfrm>
        </p:spPr>
        <p:txBody>
          <a:bodyPr/>
          <a:lstStyle/>
          <a:p>
            <a:pPr eaLnBrk="1" hangingPunct="1"/>
            <a:r>
              <a:rPr lang="en-US" sz="4000" b="1" smtClean="0">
                <a:latin typeface="Arial" charset="0"/>
                <a:cs typeface="Times New Roman" pitchFamily="18" charset="0"/>
                <a:sym typeface="Times New Roman" pitchFamily="18" charset="0"/>
              </a:rPr>
              <a:t>La regla RRP: Responsabilidades del renovador certificado</a:t>
            </a:r>
          </a:p>
        </p:txBody>
      </p:sp>
      <p:sp>
        <p:nvSpPr>
          <p:cNvPr id="8197" name="Rectangle 3"/>
          <p:cNvSpPr>
            <a:spLocks noGrp="1" noChangeArrowheads="1"/>
          </p:cNvSpPr>
          <p:nvPr>
            <p:ph type="body" idx="1"/>
          </p:nvPr>
        </p:nvSpPr>
        <p:spPr>
          <a:xfrm>
            <a:off x="381000" y="1727200"/>
            <a:ext cx="8534400" cy="4648200"/>
          </a:xfrm>
        </p:spPr>
        <p:txBody>
          <a:bodyPr/>
          <a:lstStyle/>
          <a:p>
            <a:pPr eaLnBrk="1" hangingPunct="1">
              <a:lnSpc>
                <a:spcPct val="90000"/>
              </a:lnSpc>
              <a:buFontTx/>
              <a:buChar char="•"/>
            </a:pPr>
            <a:r>
              <a:rPr lang="en-US" sz="2000" smtClean="0">
                <a:cs typeface="Times New Roman" pitchFamily="18" charset="0"/>
                <a:sym typeface="Times New Roman" pitchFamily="18" charset="0"/>
              </a:rPr>
              <a:t>Efectuar el trabajo y guiar las prácticas de trabajo seguras con el plomo.</a:t>
            </a:r>
          </a:p>
          <a:p>
            <a:pPr eaLnBrk="1" hangingPunct="1">
              <a:lnSpc>
                <a:spcPct val="90000"/>
              </a:lnSpc>
              <a:buFontTx/>
              <a:buChar char="•"/>
            </a:pPr>
            <a:r>
              <a:rPr lang="en-US" sz="2000" smtClean="0">
                <a:cs typeface="Times New Roman" pitchFamily="18" charset="0"/>
                <a:sym typeface="Times New Roman" pitchFamily="18" charset="0"/>
              </a:rPr>
              <a:t>Impartir capacitación práctica a los trabajadores no certificados.</a:t>
            </a:r>
          </a:p>
          <a:p>
            <a:pPr eaLnBrk="1" hangingPunct="1">
              <a:lnSpc>
                <a:spcPct val="90000"/>
              </a:lnSpc>
              <a:buFontTx/>
              <a:buChar char="•"/>
            </a:pPr>
            <a:r>
              <a:rPr lang="en-US" sz="2000" smtClean="0">
                <a:cs typeface="Times New Roman" pitchFamily="18" charset="0"/>
                <a:sym typeface="Times New Roman" pitchFamily="18" charset="0"/>
              </a:rPr>
              <a:t>Conservar en la obra una copia de los certificados de capacitación inicial o perfeccionamiento. </a:t>
            </a:r>
          </a:p>
          <a:p>
            <a:pPr eaLnBrk="1" hangingPunct="1">
              <a:lnSpc>
                <a:spcPct val="90000"/>
              </a:lnSpc>
              <a:buFontTx/>
              <a:buChar char="•"/>
            </a:pPr>
            <a:r>
              <a:rPr lang="es-US" sz="2000" smtClean="0">
                <a:cs typeface="Times New Roman" pitchFamily="18" charset="0"/>
                <a:sym typeface="Times New Roman" pitchFamily="18" charset="0"/>
              </a:rPr>
              <a:t>Cuando se solicite, use los kits de pruebas reconocidos por la EPA, o bien recoja muestras de cáscaras de pintura para realizar el análisis de plomo en un laboratorio e identificar la pintura a base de plomo.</a:t>
            </a:r>
          </a:p>
          <a:p>
            <a:pPr eaLnBrk="1" hangingPunct="1">
              <a:lnSpc>
                <a:spcPct val="90000"/>
              </a:lnSpc>
              <a:buFontTx/>
              <a:buChar char="•"/>
            </a:pPr>
            <a:r>
              <a:rPr lang="en-US" sz="2000" smtClean="0">
                <a:cs typeface="Times New Roman" pitchFamily="18" charset="0"/>
                <a:sym typeface="Times New Roman" pitchFamily="18" charset="0"/>
              </a:rPr>
              <a:t>Estar presente mientras se colocan letreros, se contienen y limpian las áreas de trabajo.</a:t>
            </a:r>
          </a:p>
          <a:p>
            <a:pPr eaLnBrk="1" hangingPunct="1">
              <a:lnSpc>
                <a:spcPct val="90000"/>
              </a:lnSpc>
              <a:buFontTx/>
              <a:buChar char="•"/>
            </a:pPr>
            <a:r>
              <a:rPr lang="en-US" sz="2000" smtClean="0">
                <a:cs typeface="Times New Roman" pitchFamily="18" charset="0"/>
                <a:sym typeface="Times New Roman" pitchFamily="18" charset="0"/>
              </a:rPr>
              <a:t>Estar disponible por vía telefónica cuando esté fuera de la obra.</a:t>
            </a:r>
          </a:p>
          <a:p>
            <a:pPr eaLnBrk="1" hangingPunct="1">
              <a:lnSpc>
                <a:spcPct val="90000"/>
              </a:lnSpc>
              <a:buFontTx/>
              <a:buChar char="•"/>
            </a:pPr>
            <a:r>
              <a:rPr lang="en-US" sz="2000" smtClean="0">
                <a:cs typeface="Times New Roman" pitchFamily="18" charset="0"/>
                <a:sym typeface="Times New Roman" pitchFamily="18" charset="0"/>
              </a:rPr>
              <a:t>Mantener la contención para que el polvo y los escombros queden dentro del área de trabajo.</a:t>
            </a:r>
          </a:p>
          <a:p>
            <a:pPr eaLnBrk="1" hangingPunct="1">
              <a:lnSpc>
                <a:spcPct val="90000"/>
              </a:lnSpc>
              <a:buFontTx/>
              <a:buChar char="•"/>
            </a:pPr>
            <a:r>
              <a:rPr lang="en-US" sz="2000" smtClean="0">
                <a:cs typeface="Times New Roman" pitchFamily="18" charset="0"/>
                <a:sym typeface="Times New Roman" pitchFamily="18" charset="0"/>
              </a:rPr>
              <a:t>Poner en marcha el procedimiento de verificación de limpieza.</a:t>
            </a:r>
          </a:p>
          <a:p>
            <a:pPr eaLnBrk="1" hangingPunct="1">
              <a:lnSpc>
                <a:spcPct val="90000"/>
              </a:lnSpc>
              <a:buFontTx/>
              <a:buChar char="•"/>
            </a:pPr>
            <a:r>
              <a:rPr lang="en-US" sz="2000" smtClean="0">
                <a:cs typeface="Times New Roman" pitchFamily="18" charset="0"/>
                <a:sym typeface="Times New Roman" pitchFamily="18" charset="0"/>
              </a:rPr>
              <a:t>Preparar y mantener los registros necesarios.</a:t>
            </a:r>
          </a:p>
        </p:txBody>
      </p:sp>
    </p:spTree>
    <p:extLst>
      <p:ext uri="{BB962C8B-B14F-4D97-AF65-F5344CB8AC3E}">
        <p14:creationId xmlns:p14="http://schemas.microsoft.com/office/powerpoint/2010/main" val="1190222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6" name="Slide Number Placeholder 5"/>
          <p:cNvSpPr>
            <a:spLocks noGrp="1"/>
          </p:cNvSpPr>
          <p:nvPr>
            <p:ph type="sldNum" sz="quarter" idx="12"/>
          </p:nvPr>
        </p:nvSpPr>
        <p:spPr/>
        <p:txBody>
          <a:bodyPr/>
          <a:lstStyle/>
          <a:p>
            <a:pPr>
              <a:defRPr/>
            </a:pPr>
            <a:r>
              <a:rPr lang="en-US"/>
              <a:t>2-</a:t>
            </a:r>
            <a:fld id="{0177F380-397F-4A28-91E7-1A0BDC069BB8}" type="slidenum">
              <a:rPr lang="en-US"/>
              <a:pPr>
                <a:defRPr/>
              </a:pPr>
              <a:t>22</a:t>
            </a:fld>
            <a:endParaRPr lang="en-US"/>
          </a:p>
        </p:txBody>
      </p:sp>
      <p:sp>
        <p:nvSpPr>
          <p:cNvPr id="9220" name="Rectangle 2"/>
          <p:cNvSpPr>
            <a:spLocks noGrp="1" noChangeArrowheads="1"/>
          </p:cNvSpPr>
          <p:nvPr>
            <p:ph type="title"/>
          </p:nvPr>
        </p:nvSpPr>
        <p:spPr/>
        <p:txBody>
          <a:bodyPr/>
          <a:lstStyle/>
          <a:p>
            <a:pPr eaLnBrk="1" hangingPunct="1"/>
            <a:r>
              <a:rPr lang="en-US" sz="4000" b="1" smtClean="0">
                <a:latin typeface="Arial" charset="0"/>
                <a:cs typeface="Times New Roman" pitchFamily="18" charset="0"/>
                <a:sym typeface="Times New Roman" pitchFamily="18" charset="0"/>
              </a:rPr>
              <a:t>La regla RRP:                         Normas de prácticas de trabajo</a:t>
            </a:r>
          </a:p>
        </p:txBody>
      </p:sp>
      <p:sp>
        <p:nvSpPr>
          <p:cNvPr id="9221" name="Rectangle 3"/>
          <p:cNvSpPr>
            <a:spLocks noGrp="1" noChangeArrowheads="1"/>
          </p:cNvSpPr>
          <p:nvPr>
            <p:ph type="body" idx="1"/>
          </p:nvPr>
        </p:nvSpPr>
        <p:spPr>
          <a:xfrm>
            <a:off x="304800" y="1752600"/>
            <a:ext cx="8458200" cy="4800600"/>
          </a:xfrm>
        </p:spPr>
        <p:txBody>
          <a:bodyPr/>
          <a:lstStyle/>
          <a:p>
            <a:pPr marL="342900" lvl="1" indent="-228600" eaLnBrk="1" hangingPunct="1">
              <a:buFontTx/>
              <a:buNone/>
            </a:pPr>
            <a:r>
              <a:rPr lang="en-US" sz="2400" smtClean="0">
                <a:cs typeface="Times New Roman" pitchFamily="18" charset="0"/>
                <a:sym typeface="Times New Roman" pitchFamily="18" charset="0"/>
              </a:rPr>
              <a:t>La regla de la renovación, reparación y pintura contempla la instalación del área de trabajo, las prácticas de trabajo prohibidas, la limpieza y el procedimiento de verificación de limpieza. </a:t>
            </a:r>
          </a:p>
          <a:p>
            <a:pPr marL="342900" lvl="1" indent="-228600" eaLnBrk="1" hangingPunct="1"/>
            <a:r>
              <a:rPr lang="en-US" sz="2000" b="1" u="sng" smtClean="0">
                <a:cs typeface="Times New Roman" pitchFamily="18" charset="0"/>
                <a:sym typeface="Times New Roman" pitchFamily="18" charset="0"/>
              </a:rPr>
              <a:t>Las prácticas de instalación,</a:t>
            </a:r>
            <a:r>
              <a:rPr lang="en-US" sz="2000" smtClean="0">
                <a:cs typeface="Times New Roman" pitchFamily="18" charset="0"/>
                <a:sym typeface="Times New Roman" pitchFamily="18" charset="0"/>
              </a:rPr>
              <a:t> </a:t>
            </a:r>
            <a:r>
              <a:rPr lang="en-US" sz="2000" b="1" smtClean="0">
                <a:cs typeface="Times New Roman" pitchFamily="18" charset="0"/>
                <a:sym typeface="Times New Roman" pitchFamily="18" charset="0"/>
              </a:rPr>
              <a:t>tales como colocación de letreros y contención del área de trabajo, se abordarán en el módulo 4.</a:t>
            </a:r>
          </a:p>
          <a:p>
            <a:pPr marL="342900" lvl="1" indent="-228600" eaLnBrk="1" hangingPunct="1"/>
            <a:r>
              <a:rPr lang="en-US" sz="2000" b="1" u="sng" smtClean="0">
                <a:cs typeface="Times New Roman" pitchFamily="18" charset="0"/>
                <a:sym typeface="Times New Roman" pitchFamily="18" charset="0"/>
              </a:rPr>
              <a:t>Las prácticas prohibidas</a:t>
            </a:r>
            <a:r>
              <a:rPr lang="en-US" sz="2000" smtClean="0">
                <a:cs typeface="Times New Roman" pitchFamily="18" charset="0"/>
                <a:sym typeface="Times New Roman" pitchFamily="18" charset="0"/>
              </a:rPr>
              <a:t> </a:t>
            </a:r>
            <a:r>
              <a:rPr lang="en-US" sz="2000" b="1" smtClean="0">
                <a:cs typeface="Times New Roman" pitchFamily="18" charset="0"/>
                <a:sym typeface="Times New Roman" pitchFamily="18" charset="0"/>
              </a:rPr>
              <a:t>y las sugerencias para la reducción de polvo se abordarán en el módulo 5.</a:t>
            </a:r>
          </a:p>
          <a:p>
            <a:pPr marL="342900" lvl="1" indent="-228600" eaLnBrk="1" hangingPunct="1"/>
            <a:r>
              <a:rPr lang="en-US" sz="2000" b="1" u="sng" smtClean="0">
                <a:cs typeface="Times New Roman" pitchFamily="18" charset="0"/>
                <a:sym typeface="Times New Roman" pitchFamily="18" charset="0"/>
              </a:rPr>
              <a:t>Las prácticas de limpieza y los procedimientos de verificación de limpieza</a:t>
            </a:r>
            <a:r>
              <a:rPr lang="en-US" sz="2000" smtClean="0">
                <a:cs typeface="Times New Roman" pitchFamily="18" charset="0"/>
                <a:sym typeface="Times New Roman" pitchFamily="18" charset="0"/>
              </a:rPr>
              <a:t> </a:t>
            </a:r>
            <a:r>
              <a:rPr lang="en-US" sz="2000" b="1" smtClean="0">
                <a:cs typeface="Times New Roman" pitchFamily="18" charset="0"/>
                <a:sym typeface="Times New Roman" pitchFamily="18" charset="0"/>
              </a:rPr>
              <a:t>se abordarán en el módulo 6.</a:t>
            </a:r>
          </a:p>
          <a:p>
            <a:pPr marL="342900" lvl="1" indent="-228600" eaLnBrk="1" hangingPunct="1"/>
            <a:r>
              <a:rPr lang="en-US" sz="2000" b="1" u="sng" smtClean="0">
                <a:cs typeface="Times New Roman" pitchFamily="18" charset="0"/>
                <a:sym typeface="Times New Roman" pitchFamily="18" charset="0"/>
              </a:rPr>
              <a:t>La gestión de registros</a:t>
            </a:r>
            <a:r>
              <a:rPr lang="en-US" sz="2000" smtClean="0">
                <a:cs typeface="Times New Roman" pitchFamily="18" charset="0"/>
                <a:sym typeface="Times New Roman" pitchFamily="18" charset="0"/>
              </a:rPr>
              <a:t> </a:t>
            </a:r>
            <a:r>
              <a:rPr lang="en-US" sz="2000" b="1" smtClean="0">
                <a:cs typeface="Times New Roman" pitchFamily="18" charset="0"/>
                <a:sym typeface="Times New Roman" pitchFamily="18" charset="0"/>
              </a:rPr>
              <a:t>se abordará en el módulo 7.</a:t>
            </a:r>
          </a:p>
        </p:txBody>
      </p:sp>
    </p:spTree>
    <p:extLst>
      <p:ext uri="{BB962C8B-B14F-4D97-AF65-F5344CB8AC3E}">
        <p14:creationId xmlns:p14="http://schemas.microsoft.com/office/powerpoint/2010/main" val="3470731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6" name="Slide Number Placeholder 5"/>
          <p:cNvSpPr>
            <a:spLocks noGrp="1"/>
          </p:cNvSpPr>
          <p:nvPr>
            <p:ph type="sldNum" sz="quarter" idx="12"/>
          </p:nvPr>
        </p:nvSpPr>
        <p:spPr/>
        <p:txBody>
          <a:bodyPr/>
          <a:lstStyle/>
          <a:p>
            <a:pPr>
              <a:defRPr/>
            </a:pPr>
            <a:r>
              <a:rPr lang="en-US"/>
              <a:t>2-</a:t>
            </a:r>
            <a:fld id="{5346D56D-82AA-4C8E-8A5E-DF6918C0EDA4}" type="slidenum">
              <a:rPr lang="en-US"/>
              <a:pPr>
                <a:defRPr/>
              </a:pPr>
              <a:t>23</a:t>
            </a:fld>
            <a:endParaRPr lang="en-US"/>
          </a:p>
        </p:txBody>
      </p:sp>
      <p:sp>
        <p:nvSpPr>
          <p:cNvPr id="10244" name="Rectangle 2"/>
          <p:cNvSpPr>
            <a:spLocks noGrp="1" noChangeArrowheads="1"/>
          </p:cNvSpPr>
          <p:nvPr>
            <p:ph type="title"/>
          </p:nvPr>
        </p:nvSpPr>
        <p:spPr/>
        <p:txBody>
          <a:bodyPr/>
          <a:lstStyle/>
          <a:p>
            <a:pPr eaLnBrk="1" hangingPunct="1"/>
            <a:r>
              <a:rPr lang="en-US" sz="4000" b="1" smtClean="0">
                <a:latin typeface="Arial" charset="0"/>
                <a:cs typeface="Times New Roman" pitchFamily="18" charset="0"/>
                <a:sym typeface="Times New Roman" pitchFamily="18" charset="0"/>
              </a:rPr>
              <a:t>La regla RRP: Cumplimiento de la ley</a:t>
            </a:r>
          </a:p>
        </p:txBody>
      </p:sp>
      <p:sp>
        <p:nvSpPr>
          <p:cNvPr id="10245" name="Rectangle 3"/>
          <p:cNvSpPr>
            <a:spLocks noGrp="1" noChangeArrowheads="1"/>
          </p:cNvSpPr>
          <p:nvPr>
            <p:ph type="body" idx="1"/>
          </p:nvPr>
        </p:nvSpPr>
        <p:spPr>
          <a:xfrm>
            <a:off x="381000" y="1828800"/>
            <a:ext cx="7086600" cy="4724400"/>
          </a:xfrm>
        </p:spPr>
        <p:txBody>
          <a:bodyPr/>
          <a:lstStyle/>
          <a:p>
            <a:pPr marL="342900" lvl="1" indent="-228600" eaLnBrk="1" hangingPunct="1">
              <a:lnSpc>
                <a:spcPct val="90000"/>
              </a:lnSpc>
            </a:pPr>
            <a:r>
              <a:rPr lang="es-US" sz="2200" smtClean="0">
                <a:cs typeface="Times New Roman" pitchFamily="18" charset="0"/>
                <a:sym typeface="Times New Roman" pitchFamily="18" charset="0"/>
              </a:rPr>
              <a:t>La EPA puede </a:t>
            </a:r>
            <a:r>
              <a:rPr lang="es-US" sz="2200" u="sng" smtClean="0">
                <a:cs typeface="Times New Roman" pitchFamily="18" charset="0"/>
                <a:sym typeface="Times New Roman" pitchFamily="18" charset="0"/>
              </a:rPr>
              <a:t>suspender, revocar o modificar la certificación de una empresa</a:t>
            </a:r>
            <a:r>
              <a:rPr lang="es-US" sz="2200" smtClean="0">
                <a:cs typeface="Times New Roman" pitchFamily="18" charset="0"/>
                <a:sym typeface="Times New Roman" pitchFamily="18" charset="0"/>
              </a:rPr>
              <a:t> si se constata un incumplimiento de parte de la empresa certificada o del renovador certificado.  </a:t>
            </a:r>
          </a:p>
          <a:p>
            <a:pPr marL="342900" lvl="1" indent="-228600" eaLnBrk="1" hangingPunct="1">
              <a:lnSpc>
                <a:spcPct val="90000"/>
              </a:lnSpc>
            </a:pPr>
            <a:r>
              <a:rPr lang="es-US" sz="2200" smtClean="0">
                <a:cs typeface="Times New Roman" pitchFamily="18" charset="0"/>
                <a:sym typeface="Times New Roman" pitchFamily="18" charset="0"/>
              </a:rPr>
              <a:t>Dichas empresas no conformes podrían ser responsables de pagar sanciones administrativas de hasta $</a:t>
            </a:r>
            <a:r>
              <a:rPr lang="es-US" sz="2200" u="sng" smtClean="0">
                <a:cs typeface="Times New Roman" pitchFamily="18" charset="0"/>
                <a:sym typeface="Times New Roman" pitchFamily="18" charset="0"/>
              </a:rPr>
              <a:t>37,500 por cada infracción cometida</a:t>
            </a:r>
            <a:r>
              <a:rPr lang="es-US" sz="2200" smtClean="0">
                <a:cs typeface="Times New Roman" pitchFamily="18" charset="0"/>
                <a:sym typeface="Times New Roman" pitchFamily="18" charset="0"/>
              </a:rPr>
              <a:t>.</a:t>
            </a:r>
          </a:p>
          <a:p>
            <a:pPr marL="342900" lvl="1" indent="-228600" eaLnBrk="1" hangingPunct="1">
              <a:lnSpc>
                <a:spcPct val="90000"/>
              </a:lnSpc>
            </a:pPr>
            <a:r>
              <a:rPr lang="es-US" sz="2200" smtClean="0">
                <a:cs typeface="Times New Roman" pitchFamily="18" charset="0"/>
                <a:sym typeface="Times New Roman" pitchFamily="18" charset="0"/>
              </a:rPr>
              <a:t>Las empresas que infrinjan este reglamento con premeditación y conocimiento de causa se exponen a multas de hasta </a:t>
            </a:r>
            <a:r>
              <a:rPr lang="es-US" sz="2200" u="sng" smtClean="0">
                <a:cs typeface="Times New Roman" pitchFamily="18" charset="0"/>
                <a:sym typeface="Times New Roman" pitchFamily="18" charset="0"/>
              </a:rPr>
              <a:t>$37,500 adicionales por cada infracción cometida o a privación de libertad, o a ambas medidas</a:t>
            </a:r>
            <a:r>
              <a:rPr lang="en-US" sz="2200" smtClean="0">
                <a:cs typeface="Times New Roman" pitchFamily="18" charset="0"/>
                <a:sym typeface="Times New Roman" pitchFamily="18" charset="0"/>
              </a:rPr>
              <a:t>.</a:t>
            </a:r>
          </a:p>
        </p:txBody>
      </p:sp>
    </p:spTree>
    <p:extLst>
      <p:ext uri="{BB962C8B-B14F-4D97-AF65-F5344CB8AC3E}">
        <p14:creationId xmlns:p14="http://schemas.microsoft.com/office/powerpoint/2010/main" val="1910110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p:cNvSpPr>
            <a:spLocks noGrp="1"/>
          </p:cNvSpPr>
          <p:nvPr>
            <p:ph type="dt" sz="quarter" idx="10"/>
          </p:nvPr>
        </p:nvSpPr>
        <p:spPr/>
        <p:txBody>
          <a:bodyPr/>
          <a:lstStyle/>
          <a:p>
            <a:pPr>
              <a:defRPr/>
            </a:pPr>
            <a:r>
              <a:rPr lang="en-US" dirty="0" err="1"/>
              <a:t>Octubre</a:t>
            </a:r>
            <a:r>
              <a:rPr lang="en-US" dirty="0"/>
              <a:t> de 2011</a:t>
            </a:r>
          </a:p>
        </p:txBody>
      </p:sp>
      <p:sp>
        <p:nvSpPr>
          <p:cNvPr id="7" name="Slide Number Placeholder 3"/>
          <p:cNvSpPr>
            <a:spLocks noGrp="1"/>
          </p:cNvSpPr>
          <p:nvPr>
            <p:ph type="sldNum" sz="quarter" idx="12"/>
          </p:nvPr>
        </p:nvSpPr>
        <p:spPr/>
        <p:txBody>
          <a:bodyPr/>
          <a:lstStyle/>
          <a:p>
            <a:pPr>
              <a:defRPr/>
            </a:pPr>
            <a:r>
              <a:rPr lang="en-US"/>
              <a:t>2-</a:t>
            </a:r>
            <a:fld id="{A977F0F8-61A9-400F-ACF2-389B6DBE4F63}" type="slidenum">
              <a:rPr lang="en-US"/>
              <a:pPr>
                <a:defRPr/>
              </a:pPr>
              <a:t>24</a:t>
            </a:fld>
            <a:endParaRPr lang="en-US"/>
          </a:p>
        </p:txBody>
      </p:sp>
      <p:sp>
        <p:nvSpPr>
          <p:cNvPr id="11268" name="Rectangle 2"/>
          <p:cNvSpPr>
            <a:spLocks noGrp="1" noChangeArrowheads="1"/>
          </p:cNvSpPr>
          <p:nvPr>
            <p:ph type="title" idx="4294967295"/>
          </p:nvPr>
        </p:nvSpPr>
        <p:spPr>
          <a:noFill/>
        </p:spPr>
        <p:txBody>
          <a:bodyPr lIns="92075" tIns="46038" rIns="92075" bIns="46038"/>
          <a:lstStyle/>
          <a:p>
            <a:pPr eaLnBrk="1" hangingPunct="1"/>
            <a:r>
              <a:rPr lang="en-US" sz="3600" smtClean="0">
                <a:latin typeface="Arial" charset="0"/>
                <a:cs typeface="Times New Roman" pitchFamily="18" charset="0"/>
                <a:sym typeface="Times New Roman" pitchFamily="18" charset="0"/>
              </a:rPr>
              <a:t>Regla del Departamento de Vivienda y Urbanismo sobre viviendas sin plomo</a:t>
            </a:r>
          </a:p>
        </p:txBody>
      </p:sp>
      <p:sp>
        <p:nvSpPr>
          <p:cNvPr id="11269" name="Rectangle 3"/>
          <p:cNvSpPr>
            <a:spLocks noGrp="1" noChangeArrowheads="1"/>
          </p:cNvSpPr>
          <p:nvPr>
            <p:ph type="body" sz="half" idx="4294967295"/>
          </p:nvPr>
        </p:nvSpPr>
        <p:spPr>
          <a:xfrm>
            <a:off x="152400" y="1752600"/>
            <a:ext cx="7162800" cy="4876800"/>
          </a:xfrm>
          <a:noFill/>
        </p:spPr>
        <p:txBody>
          <a:bodyPr lIns="92075" tIns="46038" rIns="92075" bIns="46038"/>
          <a:lstStyle/>
          <a:p>
            <a:pPr marL="342900" lvl="1" indent="-228600" eaLnBrk="1" hangingPunct="1">
              <a:spcBef>
                <a:spcPct val="10000"/>
              </a:spcBef>
            </a:pPr>
            <a:r>
              <a:rPr lang="en-US" sz="2200" smtClean="0">
                <a:cs typeface="Times New Roman" pitchFamily="18" charset="0"/>
                <a:sym typeface="Times New Roman" pitchFamily="18" charset="0"/>
              </a:rPr>
              <a:t>Abarca las </a:t>
            </a:r>
            <a:r>
              <a:rPr lang="en-US" sz="2200" u="sng" smtClean="0">
                <a:solidFill>
                  <a:srgbClr val="0066FF"/>
                </a:solidFill>
                <a:cs typeface="Times New Roman" pitchFamily="18" charset="0"/>
                <a:sym typeface="Times New Roman" pitchFamily="18" charset="0"/>
              </a:rPr>
              <a:t>VIVIENDAS</a:t>
            </a:r>
            <a:r>
              <a:rPr lang="en-US" sz="2200" smtClean="0">
                <a:cs typeface="Times New Roman" pitchFamily="18" charset="0"/>
                <a:sym typeface="Times New Roman" pitchFamily="18" charset="0"/>
              </a:rPr>
              <a:t> de interés de propiedad federal o con ayuda federal, así como las viviendas de interés de propiedad federal que se venden. Los renovadores deben averiguar si la vivienda </a:t>
            </a:r>
            <a:r>
              <a:rPr lang="es-ES_tradnl" sz="2200" smtClean="0">
                <a:cs typeface="Times New Roman" pitchFamily="18" charset="0"/>
                <a:sym typeface="Times New Roman" pitchFamily="18" charset="0"/>
              </a:rPr>
              <a:t>recibe </a:t>
            </a:r>
            <a:r>
              <a:rPr lang="en-US" sz="2200" smtClean="0">
                <a:cs typeface="Times New Roman" pitchFamily="18" charset="0"/>
                <a:sym typeface="Times New Roman" pitchFamily="18" charset="0"/>
              </a:rPr>
              <a:t>ayuda financiera.</a:t>
            </a:r>
          </a:p>
          <a:p>
            <a:pPr marL="742950" lvl="2" eaLnBrk="1" hangingPunct="1">
              <a:spcBef>
                <a:spcPct val="10000"/>
              </a:spcBef>
            </a:pPr>
            <a:r>
              <a:rPr lang="en-US" sz="1800" smtClean="0">
                <a:cs typeface="Times New Roman" pitchFamily="18" charset="0"/>
                <a:sym typeface="Times New Roman" pitchFamily="18" charset="0"/>
              </a:rPr>
              <a:t>Si es así, el renovador debe pedirle al propietario que averigüe si se trata de </a:t>
            </a:r>
            <a:r>
              <a:rPr lang="es-ES_tradnl" sz="1800" smtClean="0">
                <a:cs typeface="Times New Roman" pitchFamily="18" charset="0"/>
                <a:sym typeface="Times New Roman" pitchFamily="18" charset="0"/>
              </a:rPr>
              <a:t>ayuda</a:t>
            </a:r>
            <a:r>
              <a:rPr lang="en-US" sz="1800" smtClean="0">
                <a:cs typeface="Times New Roman" pitchFamily="18" charset="0"/>
                <a:sym typeface="Times New Roman" pitchFamily="18" charset="0"/>
              </a:rPr>
              <a:t> federal.</a:t>
            </a:r>
          </a:p>
          <a:p>
            <a:pPr marL="342900" lvl="1" indent="-228600" eaLnBrk="1" hangingPunct="1">
              <a:spcBef>
                <a:spcPct val="10000"/>
              </a:spcBef>
            </a:pPr>
            <a:r>
              <a:rPr lang="en-US" sz="2200" smtClean="0">
                <a:cs typeface="Times New Roman" pitchFamily="18" charset="0"/>
                <a:sym typeface="Times New Roman" pitchFamily="18" charset="0"/>
              </a:rPr>
              <a:t>La regla del HUD cuenta con requisitos de evaluación y control según del tipo de ayuda:</a:t>
            </a:r>
          </a:p>
          <a:p>
            <a:pPr marL="742950" lvl="2" eaLnBrk="1" hangingPunct="1">
              <a:spcBef>
                <a:spcPct val="10000"/>
              </a:spcBef>
            </a:pPr>
            <a:r>
              <a:rPr lang="en-US" sz="1800" smtClean="0">
                <a:cs typeface="Times New Roman" pitchFamily="18" charset="0"/>
                <a:sym typeface="Times New Roman" pitchFamily="18" charset="0"/>
              </a:rPr>
              <a:t>Evaluación visual, inspección de pintura a base de plomo;</a:t>
            </a:r>
          </a:p>
          <a:p>
            <a:pPr marL="742950" lvl="2" eaLnBrk="1" hangingPunct="1">
              <a:spcBef>
                <a:spcPct val="10000"/>
              </a:spcBef>
            </a:pPr>
            <a:r>
              <a:rPr lang="en-US" sz="1800" smtClean="0">
                <a:cs typeface="Times New Roman" pitchFamily="18" charset="0"/>
                <a:sym typeface="Times New Roman" pitchFamily="18" charset="0"/>
              </a:rPr>
              <a:t>estabilización de pintura, control provis</a:t>
            </a:r>
            <a:r>
              <a:rPr lang="es-ES_tradnl" sz="1800" smtClean="0">
                <a:cs typeface="Times New Roman" pitchFamily="18" charset="0"/>
                <a:sym typeface="Times New Roman" pitchFamily="18" charset="0"/>
              </a:rPr>
              <a:t>ional</a:t>
            </a:r>
            <a:r>
              <a:rPr lang="en-US" sz="1800" smtClean="0">
                <a:cs typeface="Times New Roman" pitchFamily="18" charset="0"/>
                <a:sym typeface="Times New Roman" pitchFamily="18" charset="0"/>
              </a:rPr>
              <a:t>, reducción;</a:t>
            </a:r>
          </a:p>
          <a:p>
            <a:pPr marL="742950" lvl="2" eaLnBrk="1" hangingPunct="1">
              <a:spcBef>
                <a:spcPct val="10000"/>
              </a:spcBef>
            </a:pPr>
            <a:r>
              <a:rPr lang="en-US" sz="1800" smtClean="0">
                <a:cs typeface="Times New Roman" pitchFamily="18" charset="0"/>
                <a:sym typeface="Times New Roman" pitchFamily="18" charset="0"/>
              </a:rPr>
              <a:t>mantenimiento continuo de pintura a base de plomo.</a:t>
            </a:r>
          </a:p>
        </p:txBody>
      </p:sp>
      <p:pic>
        <p:nvPicPr>
          <p:cNvPr id="11270" name="Picture 12" descr="Imagen del aviso del Registro Federal de septiembre de 1999 que contiene la versión final de la Regla de Trabajo Seguro con Plomo del HUD. "/>
          <p:cNvPicPr>
            <a:picLocks noChangeAspect="1" noChangeArrowheads="1"/>
          </p:cNvPicPr>
          <p:nvPr/>
        </p:nvPicPr>
        <p:blipFill>
          <a:blip r:embed="rId3" cstate="print"/>
          <a:srcRect/>
          <a:stretch>
            <a:fillRect/>
          </a:stretch>
        </p:blipFill>
        <p:spPr bwMode="auto">
          <a:xfrm>
            <a:off x="7315200" y="3505200"/>
            <a:ext cx="1589088" cy="20574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37451363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dirty="0" err="1"/>
              <a:t>Octubre</a:t>
            </a:r>
            <a:r>
              <a:rPr lang="en-US" dirty="0"/>
              <a:t> de 2011</a:t>
            </a:r>
          </a:p>
        </p:txBody>
      </p:sp>
      <p:sp>
        <p:nvSpPr>
          <p:cNvPr id="6" name="Slide Number Placeholder 3"/>
          <p:cNvSpPr>
            <a:spLocks noGrp="1"/>
          </p:cNvSpPr>
          <p:nvPr>
            <p:ph type="sldNum" sz="quarter" idx="12"/>
          </p:nvPr>
        </p:nvSpPr>
        <p:spPr/>
        <p:txBody>
          <a:bodyPr/>
          <a:lstStyle/>
          <a:p>
            <a:pPr>
              <a:defRPr/>
            </a:pPr>
            <a:r>
              <a:rPr lang="en-US"/>
              <a:t>2-</a:t>
            </a:r>
            <a:fld id="{F825F06E-F2CA-4933-ACFE-396F955B54C8}" type="slidenum">
              <a:rPr lang="en-US"/>
              <a:pPr>
                <a:defRPr/>
              </a:pPr>
              <a:t>25</a:t>
            </a:fld>
            <a:endParaRPr lang="en-US"/>
          </a:p>
        </p:txBody>
      </p:sp>
      <p:sp>
        <p:nvSpPr>
          <p:cNvPr id="12292" name="Rectangle 2"/>
          <p:cNvSpPr>
            <a:spLocks noGrp="1" noChangeArrowheads="1"/>
          </p:cNvSpPr>
          <p:nvPr>
            <p:ph type="title" idx="4294967295"/>
          </p:nvPr>
        </p:nvSpPr>
        <p:spPr>
          <a:noFill/>
        </p:spPr>
        <p:txBody>
          <a:bodyPr lIns="92075" tIns="46038" rIns="92075" bIns="46038"/>
          <a:lstStyle/>
          <a:p>
            <a:pPr eaLnBrk="1" hangingPunct="1"/>
            <a:r>
              <a:rPr lang="en-US" sz="3600" smtClean="0">
                <a:latin typeface="Arial" charset="0"/>
                <a:cs typeface="Times New Roman" pitchFamily="18" charset="0"/>
                <a:sym typeface="Times New Roman" pitchFamily="18" charset="0"/>
              </a:rPr>
              <a:t>Regla del Departamento de Vivienda y Urbanismo sobre viviendas sin plomo </a:t>
            </a:r>
            <a:br>
              <a:rPr lang="en-US" sz="3600" smtClean="0">
                <a:latin typeface="Arial" charset="0"/>
                <a:cs typeface="Times New Roman" pitchFamily="18" charset="0"/>
                <a:sym typeface="Times New Roman" pitchFamily="18" charset="0"/>
              </a:rPr>
            </a:br>
            <a:r>
              <a:rPr lang="en-US" sz="3600" smtClean="0">
                <a:latin typeface="Arial" charset="0"/>
                <a:cs typeface="Times New Roman" pitchFamily="18" charset="0"/>
                <a:sym typeface="Times New Roman" pitchFamily="18" charset="0"/>
              </a:rPr>
              <a:t>Prácticas de trabajo seguras</a:t>
            </a:r>
          </a:p>
        </p:txBody>
      </p:sp>
      <p:sp>
        <p:nvSpPr>
          <p:cNvPr id="12293" name="Rectangle 3"/>
          <p:cNvSpPr>
            <a:spLocks noGrp="1" noChangeArrowheads="1"/>
          </p:cNvSpPr>
          <p:nvPr>
            <p:ph type="body" idx="4294967295"/>
          </p:nvPr>
        </p:nvSpPr>
        <p:spPr>
          <a:xfrm>
            <a:off x="304800" y="1828800"/>
            <a:ext cx="8458200" cy="4419600"/>
          </a:xfrm>
        </p:spPr>
        <p:txBody>
          <a:bodyPr tIns="46038" rIns="92075" bIns="46038"/>
          <a:lstStyle/>
          <a:p>
            <a:pPr marL="346075" indent="-228600" eaLnBrk="1" hangingPunct="1">
              <a:lnSpc>
                <a:spcPct val="90000"/>
              </a:lnSpc>
              <a:buFontTx/>
              <a:buChar char="•"/>
            </a:pPr>
            <a:r>
              <a:rPr lang="en-US" sz="2400" smtClean="0">
                <a:cs typeface="Times New Roman" pitchFamily="18" charset="0"/>
                <a:sym typeface="Times New Roman" pitchFamily="18" charset="0"/>
              </a:rPr>
              <a:t>La regla del HUD requiere prácticas de trabajo seguras con el plomo para:</a:t>
            </a:r>
          </a:p>
          <a:p>
            <a:pPr marL="746125" lvl="2" indent="-230188" eaLnBrk="1" hangingPunct="1">
              <a:lnSpc>
                <a:spcPct val="90000"/>
              </a:lnSpc>
              <a:buSzPct val="95000"/>
            </a:pPr>
            <a:r>
              <a:rPr lang="en-US" smtClean="0">
                <a:cs typeface="Times New Roman" pitchFamily="18" charset="0"/>
                <a:sym typeface="Times New Roman" pitchFamily="18" charset="0"/>
              </a:rPr>
              <a:t>Estabilización de la pintura</a:t>
            </a:r>
          </a:p>
          <a:p>
            <a:pPr marL="746125" lvl="2" indent="-230188" eaLnBrk="1" hangingPunct="1">
              <a:lnSpc>
                <a:spcPct val="90000"/>
              </a:lnSpc>
              <a:buSzPct val="95000"/>
            </a:pPr>
            <a:r>
              <a:rPr lang="en-US" smtClean="0">
                <a:cs typeface="Times New Roman" pitchFamily="18" charset="0"/>
                <a:sym typeface="Times New Roman" pitchFamily="18" charset="0"/>
              </a:rPr>
              <a:t>Control provis</a:t>
            </a:r>
            <a:r>
              <a:rPr lang="es-ES_tradnl" smtClean="0">
                <a:cs typeface="Times New Roman" pitchFamily="18" charset="0"/>
                <a:sym typeface="Times New Roman" pitchFamily="18" charset="0"/>
              </a:rPr>
              <a:t>i</a:t>
            </a:r>
            <a:r>
              <a:rPr lang="en-US" smtClean="0">
                <a:cs typeface="Times New Roman" pitchFamily="18" charset="0"/>
                <a:sym typeface="Times New Roman" pitchFamily="18" charset="0"/>
              </a:rPr>
              <a:t>o</a:t>
            </a:r>
            <a:r>
              <a:rPr lang="es-ES_tradnl" smtClean="0">
                <a:cs typeface="Times New Roman" pitchFamily="18" charset="0"/>
                <a:sym typeface="Times New Roman" pitchFamily="18" charset="0"/>
              </a:rPr>
              <a:t>nal</a:t>
            </a:r>
            <a:r>
              <a:rPr lang="en-US" smtClean="0">
                <a:cs typeface="Times New Roman" pitchFamily="18" charset="0"/>
                <a:sym typeface="Times New Roman" pitchFamily="18" charset="0"/>
              </a:rPr>
              <a:t> de los peligros de la pintura a base de plomo identificados</a:t>
            </a:r>
          </a:p>
          <a:p>
            <a:pPr marL="746125" lvl="2" indent="-230188" eaLnBrk="1" hangingPunct="1">
              <a:lnSpc>
                <a:spcPct val="90000"/>
              </a:lnSpc>
              <a:buSzPct val="95000"/>
            </a:pPr>
            <a:r>
              <a:rPr lang="en-US" smtClean="0">
                <a:cs typeface="Times New Roman" pitchFamily="18" charset="0"/>
                <a:sym typeface="Times New Roman" pitchFamily="18" charset="0"/>
              </a:rPr>
              <a:t>Rehabilitación (renovación)</a:t>
            </a:r>
          </a:p>
          <a:p>
            <a:pPr marL="746125" lvl="2" indent="-230188" eaLnBrk="1" hangingPunct="1">
              <a:lnSpc>
                <a:spcPct val="90000"/>
              </a:lnSpc>
              <a:buSzPct val="95000"/>
            </a:pPr>
            <a:r>
              <a:rPr lang="en-US" smtClean="0">
                <a:cs typeface="Times New Roman" pitchFamily="18" charset="0"/>
                <a:sym typeface="Times New Roman" pitchFamily="18" charset="0"/>
              </a:rPr>
              <a:t>Tratamientos estándar</a:t>
            </a:r>
          </a:p>
          <a:p>
            <a:pPr marL="746125" lvl="2" indent="-230188" eaLnBrk="1" hangingPunct="1">
              <a:lnSpc>
                <a:spcPct val="90000"/>
              </a:lnSpc>
              <a:buSzPct val="95000"/>
            </a:pPr>
            <a:r>
              <a:rPr lang="en-US" smtClean="0">
                <a:cs typeface="Times New Roman" pitchFamily="18" charset="0"/>
                <a:sym typeface="Times New Roman" pitchFamily="18" charset="0"/>
              </a:rPr>
              <a:t>Mantenimiento continuo de pintura a base de plomo</a:t>
            </a:r>
          </a:p>
          <a:p>
            <a:pPr marL="346075" lvl="1" indent="-230188" eaLnBrk="1" hangingPunct="1">
              <a:lnSpc>
                <a:spcPct val="90000"/>
              </a:lnSpc>
              <a:buSzPct val="95000"/>
            </a:pPr>
            <a:r>
              <a:rPr lang="en-US" sz="2400" smtClean="0">
                <a:cs typeface="Times New Roman" pitchFamily="18" charset="0"/>
                <a:sym typeface="Times New Roman" pitchFamily="18" charset="0"/>
              </a:rPr>
              <a:t>El nivel de minimis del HUD es inferior al nivel para reparaciones menores y mantenimientos de la </a:t>
            </a:r>
            <a:br>
              <a:rPr lang="en-US" sz="2400" smtClean="0">
                <a:cs typeface="Times New Roman" pitchFamily="18" charset="0"/>
                <a:sym typeface="Times New Roman" pitchFamily="18" charset="0"/>
              </a:rPr>
            </a:br>
            <a:r>
              <a:rPr lang="en-US" sz="2400" smtClean="0">
                <a:cs typeface="Times New Roman" pitchFamily="18" charset="0"/>
                <a:sym typeface="Times New Roman" pitchFamily="18" charset="0"/>
              </a:rPr>
              <a:t>regla RRP</a:t>
            </a:r>
          </a:p>
        </p:txBody>
      </p:sp>
    </p:spTree>
    <p:extLst>
      <p:ext uri="{BB962C8B-B14F-4D97-AF65-F5344CB8AC3E}">
        <p14:creationId xmlns:p14="http://schemas.microsoft.com/office/powerpoint/2010/main" val="146618031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dirty="0" err="1"/>
              <a:t>Octubre</a:t>
            </a:r>
            <a:r>
              <a:rPr lang="en-US" dirty="0"/>
              <a:t> de 2011</a:t>
            </a:r>
          </a:p>
        </p:txBody>
      </p:sp>
      <p:sp>
        <p:nvSpPr>
          <p:cNvPr id="6" name="Slide Number Placeholder 3"/>
          <p:cNvSpPr>
            <a:spLocks noGrp="1"/>
          </p:cNvSpPr>
          <p:nvPr>
            <p:ph type="sldNum" sz="quarter" idx="12"/>
          </p:nvPr>
        </p:nvSpPr>
        <p:spPr/>
        <p:txBody>
          <a:bodyPr/>
          <a:lstStyle/>
          <a:p>
            <a:pPr>
              <a:defRPr/>
            </a:pPr>
            <a:r>
              <a:rPr lang="en-US"/>
              <a:t>2-</a:t>
            </a:r>
            <a:fld id="{38B65E71-E405-420B-AC8C-4B0746FBE54A}" type="slidenum">
              <a:rPr lang="en-US"/>
              <a:pPr>
                <a:defRPr/>
              </a:pPr>
              <a:t>26</a:t>
            </a:fld>
            <a:endParaRPr lang="en-US"/>
          </a:p>
        </p:txBody>
      </p:sp>
      <p:sp>
        <p:nvSpPr>
          <p:cNvPr id="13316" name="Title 1"/>
          <p:cNvSpPr>
            <a:spLocks noGrp="1"/>
          </p:cNvSpPr>
          <p:nvPr>
            <p:ph type="title" idx="4294967295"/>
          </p:nvPr>
        </p:nvSpPr>
        <p:spPr/>
        <p:txBody>
          <a:bodyPr/>
          <a:lstStyle/>
          <a:p>
            <a:pPr eaLnBrk="1" hangingPunct="1"/>
            <a:r>
              <a:rPr lang="en-US" sz="4000" smtClean="0">
                <a:latin typeface="Arial" charset="0"/>
                <a:cs typeface="Times New Roman" pitchFamily="18" charset="0"/>
                <a:sym typeface="Times New Roman" pitchFamily="18" charset="0"/>
              </a:rPr>
              <a:t>La regla del Departamento de Vivienda y Urbanismo se refiere a:</a:t>
            </a:r>
          </a:p>
        </p:txBody>
      </p:sp>
      <p:sp>
        <p:nvSpPr>
          <p:cNvPr id="13317" name="Content Placeholder 2"/>
          <p:cNvSpPr>
            <a:spLocks noGrp="1"/>
          </p:cNvSpPr>
          <p:nvPr>
            <p:ph idx="4294967295"/>
          </p:nvPr>
        </p:nvSpPr>
        <p:spPr/>
        <p:txBody>
          <a:bodyPr/>
          <a:lstStyle/>
          <a:p>
            <a:pPr eaLnBrk="1" hangingPunct="1">
              <a:buFontTx/>
              <a:buChar char="•"/>
            </a:pPr>
            <a:r>
              <a:rPr lang="en-US" sz="2400" smtClean="0">
                <a:cs typeface="Times New Roman" pitchFamily="18" charset="0"/>
                <a:sym typeface="Times New Roman" pitchFamily="18" charset="0"/>
              </a:rPr>
              <a:t>Capacitación (por lo habitual, capacitación en la sala de clases para los trabajadores)</a:t>
            </a:r>
          </a:p>
          <a:p>
            <a:pPr eaLnBrk="1" hangingPunct="1">
              <a:buFontTx/>
              <a:buChar char="•"/>
            </a:pPr>
            <a:r>
              <a:rPr lang="en-US" sz="2400" smtClean="0">
                <a:cs typeface="Times New Roman" pitchFamily="18" charset="0"/>
                <a:sym typeface="Times New Roman" pitchFamily="18" charset="0"/>
              </a:rPr>
              <a:t>Protección de ocupantes y preparación de la obra</a:t>
            </a:r>
          </a:p>
          <a:p>
            <a:pPr eaLnBrk="1" hangingPunct="1">
              <a:buFontTx/>
              <a:buChar char="•"/>
            </a:pPr>
            <a:r>
              <a:rPr lang="en-US" sz="2400" smtClean="0">
                <a:cs typeface="Times New Roman" pitchFamily="18" charset="0"/>
                <a:sym typeface="Times New Roman" pitchFamily="18" charset="0"/>
              </a:rPr>
              <a:t>Métodos prohibidos (3 más que en la regla RRP)</a:t>
            </a:r>
          </a:p>
          <a:p>
            <a:pPr eaLnBrk="1" hangingPunct="1">
              <a:buFontTx/>
              <a:buChar char="•"/>
            </a:pPr>
            <a:r>
              <a:rPr lang="en-US" sz="2400" smtClean="0">
                <a:cs typeface="Times New Roman" pitchFamily="18" charset="0"/>
                <a:sym typeface="Times New Roman" pitchFamily="18" charset="0"/>
              </a:rPr>
              <a:t>Niveles de minimis (menores a los de la regla RRP)</a:t>
            </a:r>
          </a:p>
          <a:p>
            <a:pPr eaLnBrk="1" hangingPunct="1">
              <a:buFontTx/>
              <a:buChar char="•"/>
            </a:pPr>
            <a:r>
              <a:rPr lang="en-US" sz="2400" smtClean="0">
                <a:cs typeface="Times New Roman" pitchFamily="18" charset="0"/>
                <a:sym typeface="Times New Roman" pitchFamily="18" charset="0"/>
              </a:rPr>
              <a:t>Prácticas de trabajo con el plomo</a:t>
            </a:r>
          </a:p>
          <a:p>
            <a:pPr eaLnBrk="1" hangingPunct="1">
              <a:buFontTx/>
              <a:buChar char="•"/>
            </a:pPr>
            <a:r>
              <a:rPr lang="en-US" sz="2400" smtClean="0">
                <a:cs typeface="Times New Roman" pitchFamily="18" charset="0"/>
                <a:sym typeface="Times New Roman" pitchFamily="18" charset="0"/>
              </a:rPr>
              <a:t>Limpieza especializada</a:t>
            </a:r>
          </a:p>
          <a:p>
            <a:pPr eaLnBrk="1" hangingPunct="1">
              <a:buFontTx/>
              <a:buChar char="•"/>
            </a:pPr>
            <a:r>
              <a:rPr lang="en-US" sz="2400" smtClean="0">
                <a:cs typeface="Times New Roman" pitchFamily="18" charset="0"/>
                <a:sym typeface="Times New Roman" pitchFamily="18" charset="0"/>
              </a:rPr>
              <a:t>Pruebas de aprobación (abordadas en el módulo 6)</a:t>
            </a:r>
          </a:p>
          <a:p>
            <a:pPr eaLnBrk="1" hangingPunct="1">
              <a:buFontTx/>
              <a:buChar char="•"/>
            </a:pPr>
            <a:r>
              <a:rPr lang="en-US" sz="2400" smtClean="0">
                <a:cs typeface="Times New Roman" pitchFamily="18" charset="0"/>
                <a:sym typeface="Times New Roman" pitchFamily="18" charset="0"/>
              </a:rPr>
              <a:t>Notificación a los ocupantes (en un plazo de 15 días)</a:t>
            </a:r>
          </a:p>
        </p:txBody>
      </p:sp>
    </p:spTree>
    <p:extLst>
      <p:ext uri="{BB962C8B-B14F-4D97-AF65-F5344CB8AC3E}">
        <p14:creationId xmlns:p14="http://schemas.microsoft.com/office/powerpoint/2010/main" val="1584663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quarter" idx="10"/>
          </p:nvPr>
        </p:nvSpPr>
        <p:spPr/>
        <p:txBody>
          <a:bodyPr/>
          <a:lstStyle/>
          <a:p>
            <a:pPr>
              <a:defRPr/>
            </a:pPr>
            <a:r>
              <a:rPr lang="en-US" dirty="0" err="1"/>
              <a:t>Octubre</a:t>
            </a:r>
            <a:r>
              <a:rPr lang="en-US" dirty="0"/>
              <a:t> de 2011</a:t>
            </a:r>
          </a:p>
        </p:txBody>
      </p:sp>
      <p:sp>
        <p:nvSpPr>
          <p:cNvPr id="8" name="Slide Number Placeholder 3"/>
          <p:cNvSpPr>
            <a:spLocks noGrp="1"/>
          </p:cNvSpPr>
          <p:nvPr>
            <p:ph type="sldNum" sz="quarter" idx="12"/>
          </p:nvPr>
        </p:nvSpPr>
        <p:spPr/>
        <p:txBody>
          <a:bodyPr/>
          <a:lstStyle/>
          <a:p>
            <a:pPr>
              <a:defRPr/>
            </a:pPr>
            <a:r>
              <a:rPr lang="en-US"/>
              <a:t>2-</a:t>
            </a:r>
            <a:fld id="{4E929F4E-C745-4F06-B4D8-46D741EC2ADB}" type="slidenum">
              <a:rPr lang="en-US"/>
              <a:pPr>
                <a:defRPr/>
              </a:pPr>
              <a:t>27</a:t>
            </a:fld>
            <a:endParaRPr lang="en-US"/>
          </a:p>
        </p:txBody>
      </p:sp>
      <p:sp>
        <p:nvSpPr>
          <p:cNvPr id="14340" name="Rectangle 2"/>
          <p:cNvSpPr>
            <a:spLocks noGrp="1" noChangeArrowheads="1"/>
          </p:cNvSpPr>
          <p:nvPr>
            <p:ph type="title" idx="4294967295"/>
          </p:nvPr>
        </p:nvSpPr>
        <p:spPr>
          <a:noFill/>
        </p:spPr>
        <p:txBody>
          <a:bodyPr lIns="92075" tIns="46038" rIns="92075" bIns="46038"/>
          <a:lstStyle/>
          <a:p>
            <a:pPr eaLnBrk="1" hangingPunct="1"/>
            <a:r>
              <a:rPr lang="en-US" sz="3600" smtClean="0">
                <a:latin typeface="Arial" charset="0"/>
                <a:cs typeface="Times New Roman" pitchFamily="18" charset="0"/>
                <a:sym typeface="Times New Roman" pitchFamily="18" charset="0"/>
              </a:rPr>
              <a:t>Conozca las reglas de la Agencia de Protección Ambiental y del Departamento de Vivienda y Urbanismo</a:t>
            </a:r>
          </a:p>
        </p:txBody>
      </p:sp>
      <p:sp>
        <p:nvSpPr>
          <p:cNvPr id="14341" name="Rectangle 3"/>
          <p:cNvSpPr>
            <a:spLocks noGrp="1" noChangeArrowheads="1"/>
          </p:cNvSpPr>
          <p:nvPr>
            <p:ph type="body" sz="half" idx="4294967295"/>
          </p:nvPr>
        </p:nvSpPr>
        <p:spPr>
          <a:xfrm>
            <a:off x="2286000" y="1981200"/>
            <a:ext cx="6553200" cy="4343400"/>
          </a:xfrm>
          <a:noFill/>
        </p:spPr>
        <p:txBody>
          <a:bodyPr lIns="92075" tIns="46038" rIns="92075" bIns="46038"/>
          <a:lstStyle/>
          <a:p>
            <a:pPr lvl="1" eaLnBrk="1" hangingPunct="1">
              <a:buFontTx/>
              <a:buNone/>
            </a:pPr>
            <a:r>
              <a:rPr lang="en-US" sz="2000" smtClean="0">
                <a:cs typeface="Times New Roman" pitchFamily="18" charset="0"/>
                <a:sym typeface="Times New Roman" pitchFamily="18" charset="0"/>
              </a:rPr>
              <a:t>	Para recibir una copia de los reglamentos, comuníquese con el Centro Nacional de Información sobre el Plomo al teléfono 1-800-424-LEAD.</a:t>
            </a:r>
          </a:p>
          <a:p>
            <a:pPr lvl="1" eaLnBrk="1" hangingPunct="1">
              <a:buFontTx/>
              <a:buNone/>
            </a:pPr>
            <a:endParaRPr lang="en-US" sz="2000" smtClean="0">
              <a:cs typeface="Times New Roman" pitchFamily="18" charset="0"/>
              <a:sym typeface="Times New Roman" pitchFamily="18" charset="0"/>
            </a:endParaRPr>
          </a:p>
          <a:p>
            <a:pPr lvl="1" eaLnBrk="1" hangingPunct="1">
              <a:buFontTx/>
              <a:buNone/>
            </a:pPr>
            <a:r>
              <a:rPr lang="en-US" sz="2000" smtClean="0">
                <a:cs typeface="Times New Roman" pitchFamily="18" charset="0"/>
                <a:sym typeface="Times New Roman" pitchFamily="18" charset="0"/>
              </a:rPr>
              <a:t>	También puede descargar las reglas y la demás información desde los siguientes sitios Web:</a:t>
            </a:r>
          </a:p>
          <a:p>
            <a:pPr lvl="1" eaLnBrk="1" hangingPunct="1">
              <a:buFontTx/>
              <a:buNone/>
            </a:pPr>
            <a:endParaRPr lang="en-US" sz="2000" smtClean="0">
              <a:cs typeface="Times New Roman" pitchFamily="18" charset="0"/>
              <a:sym typeface="Times New Roman" pitchFamily="18" charset="0"/>
            </a:endParaRPr>
          </a:p>
          <a:p>
            <a:pPr lvl="2" eaLnBrk="1" hangingPunct="1">
              <a:buFontTx/>
              <a:buNone/>
            </a:pPr>
            <a:r>
              <a:rPr lang="en-US" sz="2000" smtClean="0">
                <a:cs typeface="Times New Roman" pitchFamily="18" charset="0"/>
                <a:sym typeface="Times New Roman" pitchFamily="18" charset="0"/>
              </a:rPr>
              <a:t>www.epa.gov/lead</a:t>
            </a:r>
          </a:p>
          <a:p>
            <a:pPr lvl="2" eaLnBrk="1" hangingPunct="1">
              <a:buFontTx/>
              <a:buNone/>
            </a:pPr>
            <a:r>
              <a:rPr lang="en-US" sz="2000" smtClean="0">
                <a:cs typeface="Times New Roman" pitchFamily="18" charset="0"/>
                <a:sym typeface="Times New Roman" pitchFamily="18" charset="0"/>
              </a:rPr>
              <a:t>www.hud.gov/offices/lead</a:t>
            </a:r>
          </a:p>
        </p:txBody>
      </p:sp>
      <p:pic>
        <p:nvPicPr>
          <p:cNvPr id="14342" name="Picture 11" descr="Imagen del aviso del Registro Federal de abril de 2008 que indica la regla de la RRP. "/>
          <p:cNvPicPr>
            <a:picLocks noChangeAspect="1" noChangeArrowheads="1"/>
          </p:cNvPicPr>
          <p:nvPr/>
        </p:nvPicPr>
        <p:blipFill>
          <a:blip r:embed="rId3" cstate="print"/>
          <a:srcRect/>
          <a:stretch>
            <a:fillRect/>
          </a:stretch>
        </p:blipFill>
        <p:spPr bwMode="auto">
          <a:xfrm>
            <a:off x="914400" y="1905000"/>
            <a:ext cx="1590675" cy="2057400"/>
          </a:xfrm>
          <a:prstGeom prst="rect">
            <a:avLst/>
          </a:prstGeom>
          <a:noFill/>
          <a:ln w="9525">
            <a:solidFill>
              <a:schemeClr val="tx1"/>
            </a:solidFill>
            <a:miter lim="800000"/>
            <a:headEnd/>
            <a:tailEnd/>
          </a:ln>
        </p:spPr>
      </p:pic>
      <p:pic>
        <p:nvPicPr>
          <p:cNvPr id="14343" name="Picture 12" descr="Imagen del aviso del Registro Federal de septiembre de 1999 que contiene la versión final de la Regla de Trabajo Seguro con Plomo del HUD. "/>
          <p:cNvPicPr>
            <a:picLocks noChangeAspect="1" noChangeArrowheads="1"/>
          </p:cNvPicPr>
          <p:nvPr/>
        </p:nvPicPr>
        <p:blipFill>
          <a:blip r:embed="rId4" cstate="print"/>
          <a:srcRect/>
          <a:stretch>
            <a:fillRect/>
          </a:stretch>
        </p:blipFill>
        <p:spPr bwMode="auto">
          <a:xfrm>
            <a:off x="914400" y="4191000"/>
            <a:ext cx="1589088" cy="20574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3555377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quarter" idx="10"/>
          </p:nvPr>
        </p:nvSpPr>
        <p:spPr/>
        <p:txBody>
          <a:bodyPr/>
          <a:lstStyle/>
          <a:p>
            <a:pPr>
              <a:defRPr/>
            </a:pPr>
            <a:r>
              <a:rPr lang="en-US" dirty="0" err="1"/>
              <a:t>Octubre</a:t>
            </a:r>
            <a:r>
              <a:rPr lang="en-US" dirty="0"/>
              <a:t> de 2011</a:t>
            </a:r>
          </a:p>
        </p:txBody>
      </p:sp>
      <p:sp>
        <p:nvSpPr>
          <p:cNvPr id="6" name="Slide Number Placeholder 3"/>
          <p:cNvSpPr>
            <a:spLocks noGrp="1"/>
          </p:cNvSpPr>
          <p:nvPr>
            <p:ph type="sldNum" sz="quarter" idx="12"/>
          </p:nvPr>
        </p:nvSpPr>
        <p:spPr/>
        <p:txBody>
          <a:bodyPr/>
          <a:lstStyle/>
          <a:p>
            <a:pPr>
              <a:defRPr/>
            </a:pPr>
            <a:r>
              <a:rPr lang="en-US"/>
              <a:t>2-</a:t>
            </a:r>
            <a:fld id="{B7F26DAE-ACB1-4D01-B35F-1D5E738ABA3D}" type="slidenum">
              <a:rPr lang="en-US"/>
              <a:pPr>
                <a:defRPr/>
              </a:pPr>
              <a:t>28</a:t>
            </a:fld>
            <a:endParaRPr lang="en-US"/>
          </a:p>
        </p:txBody>
      </p:sp>
      <p:sp>
        <p:nvSpPr>
          <p:cNvPr id="15364" name="Rectangle 2"/>
          <p:cNvSpPr>
            <a:spLocks noGrp="1" noChangeArrowheads="1"/>
          </p:cNvSpPr>
          <p:nvPr>
            <p:ph type="title" idx="4294967295"/>
          </p:nvPr>
        </p:nvSpPr>
        <p:spPr>
          <a:xfrm>
            <a:off x="304800" y="304800"/>
            <a:ext cx="8686800" cy="1295400"/>
          </a:xfrm>
        </p:spPr>
        <p:txBody>
          <a:bodyPr/>
          <a:lstStyle/>
          <a:p>
            <a:pPr eaLnBrk="1" hangingPunct="1"/>
            <a:r>
              <a:rPr lang="en-US" sz="4000" smtClean="0">
                <a:latin typeface="Arial" charset="0"/>
                <a:cs typeface="Times New Roman" pitchFamily="18" charset="0"/>
                <a:sym typeface="Times New Roman" pitchFamily="18" charset="0"/>
              </a:rPr>
              <a:t>Reglamentos estatales y locales</a:t>
            </a:r>
          </a:p>
        </p:txBody>
      </p:sp>
      <p:sp>
        <p:nvSpPr>
          <p:cNvPr id="15365" name="Rectangle 3"/>
          <p:cNvSpPr>
            <a:spLocks noGrp="1" noChangeArrowheads="1"/>
          </p:cNvSpPr>
          <p:nvPr>
            <p:ph type="body" idx="4294967295"/>
          </p:nvPr>
        </p:nvSpPr>
        <p:spPr>
          <a:xfrm>
            <a:off x="381000" y="1752600"/>
            <a:ext cx="8458200" cy="4648200"/>
          </a:xfrm>
        </p:spPr>
        <p:txBody>
          <a:bodyPr/>
          <a:lstStyle/>
          <a:p>
            <a:pPr marL="228600" indent="-228600" eaLnBrk="1" hangingPunct="1">
              <a:spcBef>
                <a:spcPct val="10000"/>
              </a:spcBef>
              <a:buFontTx/>
              <a:buChar char="•"/>
            </a:pPr>
            <a:r>
              <a:rPr lang="en-US" sz="2800" smtClean="0">
                <a:cs typeface="Times New Roman" pitchFamily="18" charset="0"/>
                <a:sym typeface="Times New Roman" pitchFamily="18" charset="0"/>
              </a:rPr>
              <a:t>Es posible que los reglamentos de los estados y las localidades sobre renovaciones en las viviendas de interés sean distintos a los de la EPA y </a:t>
            </a:r>
            <a:r>
              <a:rPr lang="es-ES_tradnl" sz="2800" smtClean="0">
                <a:cs typeface="Times New Roman" pitchFamily="18" charset="0"/>
                <a:sym typeface="Times New Roman" pitchFamily="18" charset="0"/>
              </a:rPr>
              <a:t>d</a:t>
            </a:r>
            <a:r>
              <a:rPr lang="en-US" sz="2800" smtClean="0">
                <a:cs typeface="Times New Roman" pitchFamily="18" charset="0"/>
                <a:sym typeface="Times New Roman" pitchFamily="18" charset="0"/>
              </a:rPr>
              <a:t>el HUD. </a:t>
            </a:r>
          </a:p>
          <a:p>
            <a:pPr marL="228600" indent="-228600" eaLnBrk="1" hangingPunct="1">
              <a:spcBef>
                <a:spcPct val="10000"/>
              </a:spcBef>
              <a:buFontTx/>
              <a:buChar char="•"/>
            </a:pPr>
            <a:r>
              <a:rPr lang="en-US" sz="2800" smtClean="0">
                <a:cs typeface="Times New Roman" pitchFamily="18" charset="0"/>
                <a:sym typeface="Times New Roman" pitchFamily="18" charset="0"/>
              </a:rPr>
              <a:t>Consulte con los organismos de la vivienda y el ambiente de su estado o localidad para obtener más información sobre dichos requisitos.</a:t>
            </a:r>
          </a:p>
          <a:p>
            <a:pPr marL="228600" indent="-228600" eaLnBrk="1" hangingPunct="1">
              <a:spcBef>
                <a:spcPct val="10000"/>
              </a:spcBef>
              <a:buFontTx/>
              <a:buChar char="•"/>
            </a:pPr>
            <a:r>
              <a:rPr lang="en-US" sz="2800" smtClean="0">
                <a:cs typeface="Times New Roman" pitchFamily="18" charset="0"/>
                <a:sym typeface="Times New Roman" pitchFamily="18" charset="0"/>
              </a:rPr>
              <a:t>El Apéndice 7 está reservado para incluir copias o resúmenes de los reglamentos estatales y locales.</a:t>
            </a:r>
          </a:p>
        </p:txBody>
      </p:sp>
    </p:spTree>
    <p:extLst>
      <p:ext uri="{BB962C8B-B14F-4D97-AF65-F5344CB8AC3E}">
        <p14:creationId xmlns:p14="http://schemas.microsoft.com/office/powerpoint/2010/main" val="3366644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6" name="Slide Number Placeholder 5"/>
          <p:cNvSpPr>
            <a:spLocks noGrp="1"/>
          </p:cNvSpPr>
          <p:nvPr>
            <p:ph type="sldNum" sz="quarter" idx="12"/>
          </p:nvPr>
        </p:nvSpPr>
        <p:spPr/>
        <p:txBody>
          <a:bodyPr/>
          <a:lstStyle/>
          <a:p>
            <a:pPr>
              <a:defRPr/>
            </a:pPr>
            <a:r>
              <a:rPr lang="en-US"/>
              <a:t>2-</a:t>
            </a:r>
            <a:fld id="{8C3DDC15-8C4E-4C59-9E15-57229DAABCD7}" type="slidenum">
              <a:rPr lang="en-US"/>
              <a:pPr>
                <a:defRPr/>
              </a:pPr>
              <a:t>29</a:t>
            </a:fld>
            <a:endParaRPr lang="en-US"/>
          </a:p>
        </p:txBody>
      </p:sp>
      <p:sp>
        <p:nvSpPr>
          <p:cNvPr id="16388" name="Rectangle 2"/>
          <p:cNvSpPr>
            <a:spLocks noGrp="1" noChangeArrowheads="1"/>
          </p:cNvSpPr>
          <p:nvPr>
            <p:ph type="title"/>
          </p:nvPr>
        </p:nvSpPr>
        <p:spPr/>
        <p:txBody>
          <a:bodyPr/>
          <a:lstStyle/>
          <a:p>
            <a:pPr eaLnBrk="1" hangingPunct="1"/>
            <a:r>
              <a:rPr lang="en-US" sz="4000" b="1" smtClean="0">
                <a:latin typeface="Arial" charset="0"/>
                <a:cs typeface="Times New Roman" pitchFamily="18" charset="0"/>
                <a:sym typeface="Times New Roman" pitchFamily="18" charset="0"/>
              </a:rPr>
              <a:t>Ahora ya saben...</a:t>
            </a:r>
          </a:p>
        </p:txBody>
      </p:sp>
      <p:sp>
        <p:nvSpPr>
          <p:cNvPr id="16389" name="Rectangle 3"/>
          <p:cNvSpPr>
            <a:spLocks noGrp="1" noChangeArrowheads="1"/>
          </p:cNvSpPr>
          <p:nvPr>
            <p:ph type="body" idx="1"/>
          </p:nvPr>
        </p:nvSpPr>
        <p:spPr/>
        <p:txBody>
          <a:bodyPr/>
          <a:lstStyle/>
          <a:p>
            <a:pPr eaLnBrk="1" hangingPunct="1">
              <a:lnSpc>
                <a:spcPct val="90000"/>
              </a:lnSpc>
              <a:buFontTx/>
              <a:buChar char="•"/>
            </a:pPr>
            <a:r>
              <a:rPr lang="en-US" sz="2000" b="1" smtClean="0">
                <a:cs typeface="Times New Roman" pitchFamily="18" charset="0"/>
                <a:sym typeface="Times New Roman" pitchFamily="18" charset="0"/>
              </a:rPr>
              <a:t>Que la Regla Final del Programa de Renovación, Reparación y Pintura de la EPA (regla RRP) se aplica a las renovaciones en viviendas e instalaciones ocupadas por niños que se hayan construido antes de 1978 y contengan pintura a base de plomo.</a:t>
            </a:r>
          </a:p>
          <a:p>
            <a:pPr eaLnBrk="1" hangingPunct="1">
              <a:lnSpc>
                <a:spcPct val="90000"/>
              </a:lnSpc>
              <a:buFontTx/>
              <a:buChar char="•"/>
            </a:pPr>
            <a:r>
              <a:rPr lang="en-US" sz="2000" b="1" smtClean="0">
                <a:cs typeface="Times New Roman" pitchFamily="18" charset="0"/>
                <a:sym typeface="Times New Roman" pitchFamily="18" charset="0"/>
              </a:rPr>
              <a:t>Que se debe</a:t>
            </a:r>
            <a:r>
              <a:rPr lang="es-ES_tradnl" sz="2000" b="1" smtClean="0">
                <a:cs typeface="Times New Roman" pitchFamily="18" charset="0"/>
                <a:sym typeface="Times New Roman" pitchFamily="18" charset="0"/>
              </a:rPr>
              <a:t>n</a:t>
            </a:r>
            <a:r>
              <a:rPr lang="en-US" sz="2000" b="1" smtClean="0">
                <a:cs typeface="Times New Roman" pitchFamily="18" charset="0"/>
                <a:sym typeface="Times New Roman" pitchFamily="18" charset="0"/>
              </a:rPr>
              <a:t> considerar siempre los requisitos y las responsabilidades de certificación de las empresas certificadas y los renovadores certificados, y </a:t>
            </a:r>
            <a:r>
              <a:rPr lang="es-ES_tradnl" sz="2000" b="1" smtClean="0">
                <a:cs typeface="Times New Roman" pitchFamily="18" charset="0"/>
                <a:sym typeface="Times New Roman" pitchFamily="18" charset="0"/>
              </a:rPr>
              <a:t>que se debe </a:t>
            </a:r>
            <a:r>
              <a:rPr lang="en-US" sz="2000" b="1" smtClean="0">
                <a:cs typeface="Times New Roman" pitchFamily="18" charset="0"/>
                <a:sym typeface="Times New Roman" pitchFamily="18" charset="0"/>
              </a:rPr>
              <a:t>renovar la certificación cada 5 años.</a:t>
            </a:r>
          </a:p>
          <a:p>
            <a:pPr eaLnBrk="1" hangingPunct="1">
              <a:lnSpc>
                <a:spcPct val="90000"/>
              </a:lnSpc>
              <a:buFontTx/>
              <a:buChar char="•"/>
            </a:pPr>
            <a:r>
              <a:rPr lang="en-US" sz="2000" b="1" smtClean="0">
                <a:cs typeface="Times New Roman" pitchFamily="18" charset="0"/>
                <a:sym typeface="Times New Roman" pitchFamily="18" charset="0"/>
              </a:rPr>
              <a:t>Cómo cumplir </a:t>
            </a:r>
            <a:r>
              <a:rPr lang="es-ES_tradnl" sz="2000" b="1" smtClean="0">
                <a:cs typeface="Times New Roman" pitchFamily="18" charset="0"/>
                <a:sym typeface="Times New Roman" pitchFamily="18" charset="0"/>
              </a:rPr>
              <a:t>con </a:t>
            </a:r>
            <a:r>
              <a:rPr lang="en-US" sz="2000" b="1" smtClean="0">
                <a:cs typeface="Times New Roman" pitchFamily="18" charset="0"/>
                <a:sym typeface="Times New Roman" pitchFamily="18" charset="0"/>
              </a:rPr>
              <a:t>los requisitos de instalación del área de trabajo, prácticas de trabajo prohibidas, limpieza y procedimiento de verificación de limpieza de la regla.</a:t>
            </a:r>
          </a:p>
          <a:p>
            <a:pPr eaLnBrk="1" hangingPunct="1">
              <a:lnSpc>
                <a:spcPct val="90000"/>
              </a:lnSpc>
              <a:buFontTx/>
              <a:buChar char="•"/>
            </a:pPr>
            <a:r>
              <a:rPr lang="en-US" sz="2000" b="1" smtClean="0">
                <a:cs typeface="Times New Roman" pitchFamily="18" charset="0"/>
                <a:sym typeface="Times New Roman" pitchFamily="18" charset="0"/>
              </a:rPr>
              <a:t>Cómo averiguar si su trabajo de renovación se rige por la EPA, el HUD, amb</a:t>
            </a:r>
            <a:r>
              <a:rPr lang="es-ES_tradnl" sz="2000" b="1" smtClean="0">
                <a:cs typeface="Times New Roman" pitchFamily="18" charset="0"/>
                <a:sym typeface="Times New Roman" pitchFamily="18" charset="0"/>
              </a:rPr>
              <a:t>a</a:t>
            </a:r>
            <a:r>
              <a:rPr lang="en-US" sz="2000" b="1" smtClean="0">
                <a:cs typeface="Times New Roman" pitchFamily="18" charset="0"/>
                <a:sym typeface="Times New Roman" pitchFamily="18" charset="0"/>
              </a:rPr>
              <a:t>s </a:t>
            </a:r>
            <a:r>
              <a:rPr lang="es-ES_tradnl" sz="2000" b="1" smtClean="0">
                <a:cs typeface="Times New Roman" pitchFamily="18" charset="0"/>
                <a:sym typeface="Times New Roman" pitchFamily="18" charset="0"/>
              </a:rPr>
              <a:t>organizaciones </a:t>
            </a:r>
            <a:r>
              <a:rPr lang="en-US" sz="2000" b="1" smtClean="0">
                <a:cs typeface="Times New Roman" pitchFamily="18" charset="0"/>
                <a:sym typeface="Times New Roman" pitchFamily="18" charset="0"/>
              </a:rPr>
              <a:t>o ningun</a:t>
            </a:r>
            <a:r>
              <a:rPr lang="es-ES_tradnl" sz="2000" b="1" smtClean="0">
                <a:cs typeface="Times New Roman" pitchFamily="18" charset="0"/>
                <a:sym typeface="Times New Roman" pitchFamily="18" charset="0"/>
              </a:rPr>
              <a:t>a</a:t>
            </a:r>
            <a:r>
              <a:rPr lang="en-US" sz="2000" b="1" smtClean="0">
                <a:cs typeface="Times New Roman" pitchFamily="18" charset="0"/>
                <a:sym typeface="Times New Roman" pitchFamily="18" charset="0"/>
              </a:rPr>
              <a:t>.</a:t>
            </a:r>
          </a:p>
        </p:txBody>
      </p:sp>
    </p:spTree>
    <p:extLst>
      <p:ext uri="{BB962C8B-B14F-4D97-AF65-F5344CB8AC3E}">
        <p14:creationId xmlns:p14="http://schemas.microsoft.com/office/powerpoint/2010/main" val="1940331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p:txBody>
          <a:bodyPr/>
          <a:lstStyle/>
          <a:p>
            <a:pPr>
              <a:defRPr/>
            </a:pPr>
            <a:r>
              <a:rPr lang="es-ES_tradnl" smtClean="0"/>
              <a:t>Octubre de 2011</a:t>
            </a:r>
            <a:endParaRPr lang="en-US" smtClean="0"/>
          </a:p>
        </p:txBody>
      </p:sp>
      <p:sp>
        <p:nvSpPr>
          <p:cNvPr id="5" name="Slide Number Placeholder 5"/>
          <p:cNvSpPr>
            <a:spLocks noGrp="1"/>
          </p:cNvSpPr>
          <p:nvPr>
            <p:ph type="sldNum" sz="quarter" idx="12"/>
          </p:nvPr>
        </p:nvSpPr>
        <p:spPr/>
        <p:txBody>
          <a:bodyPr/>
          <a:lstStyle/>
          <a:p>
            <a:pPr>
              <a:defRPr/>
            </a:pPr>
            <a:fld id="{5330C19E-1FE0-4884-9B6C-3E0D427A882C}" type="slidenum">
              <a:rPr lang="en-US"/>
              <a:pPr>
                <a:defRPr/>
              </a:pPr>
              <a:t>3</a:t>
            </a:fld>
            <a:endParaRPr lang="en-US"/>
          </a:p>
        </p:txBody>
      </p:sp>
      <p:sp>
        <p:nvSpPr>
          <p:cNvPr id="4100" name="Rectangle 2"/>
          <p:cNvSpPr>
            <a:spLocks noGrp="1" noChangeArrowheads="1"/>
          </p:cNvSpPr>
          <p:nvPr>
            <p:ph type="title"/>
          </p:nvPr>
        </p:nvSpPr>
        <p:spPr/>
        <p:txBody>
          <a:bodyPr/>
          <a:lstStyle/>
          <a:p>
            <a:r>
              <a:rPr lang="es-ES" sz="3600" smtClean="0">
                <a:cs typeface="Times New Roman" pitchFamily="18" charset="0"/>
                <a:sym typeface="Times New Roman" pitchFamily="18" charset="0"/>
              </a:rPr>
              <a:t>Descripción general del manual de capacitación</a:t>
            </a:r>
          </a:p>
        </p:txBody>
      </p:sp>
      <p:sp>
        <p:nvSpPr>
          <p:cNvPr id="4101" name="Rectangle 3"/>
          <p:cNvSpPr>
            <a:spLocks noGrp="1" noChangeArrowheads="1"/>
          </p:cNvSpPr>
          <p:nvPr>
            <p:ph type="body" idx="1"/>
          </p:nvPr>
        </p:nvSpPr>
        <p:spPr>
          <a:xfrm>
            <a:off x="304800" y="1752600"/>
            <a:ext cx="8686800" cy="4572000"/>
          </a:xfrm>
        </p:spPr>
        <p:txBody>
          <a:bodyPr/>
          <a:lstStyle/>
          <a:p>
            <a:pPr>
              <a:lnSpc>
                <a:spcPct val="80000"/>
              </a:lnSpc>
            </a:pPr>
            <a:r>
              <a:rPr lang="es-ES" sz="2000" smtClean="0">
                <a:cs typeface="Times New Roman" pitchFamily="18" charset="0"/>
                <a:sym typeface="Times New Roman" pitchFamily="18" charset="0"/>
              </a:rPr>
              <a:t>Ocho módulos</a:t>
            </a:r>
          </a:p>
          <a:p>
            <a:pPr>
              <a:lnSpc>
                <a:spcPct val="80000"/>
              </a:lnSpc>
            </a:pPr>
            <a:r>
              <a:rPr lang="es-ES" sz="2000" smtClean="0">
                <a:cs typeface="Times New Roman" pitchFamily="18" charset="0"/>
                <a:sym typeface="Times New Roman" pitchFamily="18" charset="0"/>
              </a:rPr>
              <a:t>Ejercicios prácticos e interactivos, en 11 conjuntos de destrezas</a:t>
            </a:r>
          </a:p>
          <a:p>
            <a:pPr>
              <a:lnSpc>
                <a:spcPct val="80000"/>
              </a:lnSpc>
            </a:pPr>
            <a:r>
              <a:rPr lang="es-ES" sz="2000" smtClean="0">
                <a:cs typeface="Times New Roman" pitchFamily="18" charset="0"/>
                <a:sym typeface="Times New Roman" pitchFamily="18" charset="0"/>
              </a:rPr>
              <a:t>Apéndices clave</a:t>
            </a:r>
          </a:p>
          <a:p>
            <a:pPr lvl="1">
              <a:lnSpc>
                <a:spcPct val="80000"/>
              </a:lnSpc>
            </a:pPr>
            <a:r>
              <a:rPr lang="es-ES" sz="1600" b="1" smtClean="0">
                <a:cs typeface="Times New Roman" pitchFamily="18" charset="0"/>
                <a:sym typeface="Times New Roman" pitchFamily="18" charset="0"/>
              </a:rPr>
              <a:t>Apéndice 1 - Regla final de la EPA para el Programa de Renovación, Reparación y Mantenimiento (Código de Regulación Federal 40, Parte 745)</a:t>
            </a:r>
          </a:p>
          <a:p>
            <a:pPr lvl="1">
              <a:lnSpc>
                <a:spcPct val="80000"/>
              </a:lnSpc>
            </a:pPr>
            <a:r>
              <a:rPr lang="es-ES" sz="1600" b="1" smtClean="0">
                <a:cs typeface="Times New Roman" pitchFamily="18" charset="0"/>
                <a:sym typeface="Times New Roman" pitchFamily="18" charset="0"/>
              </a:rPr>
              <a:t>Apéndice 2 - Requisitos del Departamento de Vivienda y Urbanismo (HUD) de los Estados Unidos</a:t>
            </a:r>
          </a:p>
          <a:p>
            <a:pPr lvl="1">
              <a:lnSpc>
                <a:spcPct val="80000"/>
              </a:lnSpc>
            </a:pPr>
            <a:r>
              <a:rPr lang="es-ES" sz="1600" b="1" smtClean="0">
                <a:cs typeface="Times New Roman" pitchFamily="18" charset="0"/>
                <a:sym typeface="Times New Roman" pitchFamily="18" charset="0"/>
              </a:rPr>
              <a:t>Apéndice 3 - </a:t>
            </a:r>
            <a:r>
              <a:rPr lang="es-ES" sz="1600" b="1" i="1" smtClean="0">
                <a:cs typeface="Times New Roman" pitchFamily="18" charset="0"/>
                <a:sym typeface="Times New Roman" pitchFamily="18" charset="0"/>
              </a:rPr>
              <a:t>Renovar correctamente: Información importante para familias, proveedores de cuidado infantil y escuelas acerca del peligro del plomo</a:t>
            </a:r>
          </a:p>
          <a:p>
            <a:pPr lvl="1">
              <a:lnSpc>
                <a:spcPct val="80000"/>
              </a:lnSpc>
            </a:pPr>
            <a:r>
              <a:rPr lang="es-ES" sz="1600" b="1" i="1" smtClean="0">
                <a:cs typeface="Times New Roman" pitchFamily="18" charset="0"/>
                <a:sym typeface="Times New Roman" pitchFamily="18" charset="0"/>
              </a:rPr>
              <a:t>Apéndice 4 - Guía de cumplimiento destinada a entidades pequeñas para renovar correctamente</a:t>
            </a:r>
          </a:p>
          <a:p>
            <a:pPr lvl="1">
              <a:lnSpc>
                <a:spcPct val="80000"/>
              </a:lnSpc>
            </a:pPr>
            <a:r>
              <a:rPr lang="es-ES" sz="1600" b="1" smtClean="0">
                <a:cs typeface="Times New Roman" pitchFamily="18" charset="0"/>
                <a:sym typeface="Times New Roman" pitchFamily="18" charset="0"/>
              </a:rPr>
              <a:t>Apéndice 5 - </a:t>
            </a:r>
            <a:r>
              <a:rPr lang="es-ES" sz="1600" b="1" i="1" smtClean="0">
                <a:cs typeface="Times New Roman" pitchFamily="18" charset="0"/>
                <a:sym typeface="Times New Roman" pitchFamily="18" charset="0"/>
              </a:rPr>
              <a:t>Pasos para la renovación, reparación y pintura SEGURAS CON EL PLOMO</a:t>
            </a:r>
          </a:p>
          <a:p>
            <a:pPr lvl="1">
              <a:lnSpc>
                <a:spcPct val="80000"/>
              </a:lnSpc>
            </a:pPr>
            <a:r>
              <a:rPr lang="es-ES" sz="1600" b="1" smtClean="0">
                <a:cs typeface="Times New Roman" pitchFamily="18" charset="0"/>
                <a:sym typeface="Times New Roman" pitchFamily="18" charset="0"/>
              </a:rPr>
              <a:t>Apéndice 6 - Ejercicios prácticos</a:t>
            </a:r>
          </a:p>
          <a:p>
            <a:pPr lvl="1">
              <a:lnSpc>
                <a:spcPct val="80000"/>
              </a:lnSpc>
            </a:pPr>
            <a:r>
              <a:rPr lang="es-ES" sz="1600" b="1" smtClean="0">
                <a:cs typeface="Times New Roman" pitchFamily="18" charset="0"/>
                <a:sym typeface="Times New Roman" pitchFamily="18" charset="0"/>
              </a:rPr>
              <a:t>Apéndice 9 - Guía para la Recogida de Muestras de Cáscaras de Pintura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smtClean="0"/>
              <a:t>Octubre de 2011</a:t>
            </a:r>
          </a:p>
        </p:txBody>
      </p:sp>
      <p:sp>
        <p:nvSpPr>
          <p:cNvPr id="3075" name="Slide Number Placeholder 5"/>
          <p:cNvSpPr>
            <a:spLocks noGrp="1"/>
          </p:cNvSpPr>
          <p:nvPr>
            <p:ph type="sldNum" sz="quarter" idx="12"/>
          </p:nvPr>
        </p:nvSpPr>
        <p:spPr>
          <a:noFill/>
        </p:spPr>
        <p:txBody>
          <a:bodyPr/>
          <a:lstStyle/>
          <a:p>
            <a:r>
              <a:rPr lang="en-US" smtClean="0"/>
              <a:t>3-</a:t>
            </a:r>
            <a:fld id="{01ED8BDD-21CC-47FC-B168-460614C6459B}" type="slidenum">
              <a:rPr lang="en-US" smtClean="0"/>
              <a:pPr/>
              <a:t>30</a:t>
            </a:fld>
            <a:endParaRPr lang="en-US" smtClean="0"/>
          </a:p>
        </p:txBody>
      </p:sp>
      <p:sp>
        <p:nvSpPr>
          <p:cNvPr id="3076" name="Rectangle 2"/>
          <p:cNvSpPr>
            <a:spLocks noGrp="1" noChangeArrowheads="1"/>
          </p:cNvSpPr>
          <p:nvPr>
            <p:ph type="title"/>
          </p:nvPr>
        </p:nvSpPr>
        <p:spPr/>
        <p:txBody>
          <a:bodyPr/>
          <a:lstStyle/>
          <a:p>
            <a:r>
              <a:rPr lang="es-ES" smtClean="0">
                <a:cs typeface="Times New Roman" pitchFamily="18" charset="0"/>
                <a:sym typeface="Times New Roman" pitchFamily="18" charset="0"/>
              </a:rPr>
              <a:t>Módulo 3: Antes de comenzar a trabajar</a:t>
            </a:r>
          </a:p>
        </p:txBody>
      </p:sp>
      <p:sp>
        <p:nvSpPr>
          <p:cNvPr id="3077" name="Rectangle 3"/>
          <p:cNvSpPr>
            <a:spLocks noGrp="1" noChangeArrowheads="1"/>
          </p:cNvSpPr>
          <p:nvPr>
            <p:ph type="body" idx="1"/>
          </p:nvPr>
        </p:nvSpPr>
        <p:spPr>
          <a:xfrm>
            <a:off x="304800" y="1752600"/>
            <a:ext cx="8458200" cy="5029200"/>
          </a:xfrm>
        </p:spPr>
        <p:txBody>
          <a:bodyPr/>
          <a:lstStyle/>
          <a:p>
            <a:pPr>
              <a:lnSpc>
                <a:spcPct val="90000"/>
              </a:lnSpc>
              <a:buFontTx/>
              <a:buNone/>
            </a:pPr>
            <a:r>
              <a:rPr lang="es-ES" sz="2300" u="sng" dirty="0" smtClean="0">
                <a:cs typeface="Times New Roman" pitchFamily="18" charset="0"/>
                <a:sym typeface="Times New Roman" pitchFamily="18" charset="0"/>
              </a:rPr>
              <a:t>Descripción general</a:t>
            </a:r>
          </a:p>
          <a:p>
            <a:pPr>
              <a:lnSpc>
                <a:spcPct val="90000"/>
              </a:lnSpc>
              <a:buFontTx/>
              <a:buNone/>
            </a:pPr>
            <a:r>
              <a:rPr lang="es-ES" sz="2300" dirty="0" smtClean="0">
                <a:cs typeface="Times New Roman" pitchFamily="18" charset="0"/>
                <a:sym typeface="Times New Roman" pitchFamily="18" charset="0"/>
              </a:rPr>
              <a:t>Este módulo le enseñará:</a:t>
            </a:r>
          </a:p>
          <a:p>
            <a:pPr>
              <a:lnSpc>
                <a:spcPct val="90000"/>
              </a:lnSpc>
            </a:pPr>
            <a:r>
              <a:rPr lang="es-ES" sz="2300" dirty="0" smtClean="0">
                <a:cs typeface="Times New Roman" pitchFamily="18" charset="0"/>
                <a:sym typeface="Times New Roman" pitchFamily="18" charset="0"/>
              </a:rPr>
              <a:t>A educar a los propietarios y residentes.</a:t>
            </a:r>
          </a:p>
          <a:p>
            <a:pPr>
              <a:lnSpc>
                <a:spcPct val="90000"/>
              </a:lnSpc>
            </a:pPr>
            <a:r>
              <a:rPr lang="es-ES" sz="2300" dirty="0" smtClean="0">
                <a:cs typeface="Times New Roman" pitchFamily="18" charset="0"/>
                <a:sym typeface="Times New Roman" pitchFamily="18" charset="0"/>
              </a:rPr>
              <a:t>Que el uso de la pintura a base de plomo era muy común.</a:t>
            </a:r>
          </a:p>
          <a:p>
            <a:pPr>
              <a:lnSpc>
                <a:spcPct val="90000"/>
              </a:lnSpc>
            </a:pPr>
            <a:r>
              <a:rPr lang="es-ES" sz="2300" dirty="0" smtClean="0">
                <a:cs typeface="Times New Roman" pitchFamily="18" charset="0"/>
                <a:sym typeface="Times New Roman" pitchFamily="18" charset="0"/>
              </a:rPr>
              <a:t>A determinar si hay pintura a base de plomo. </a:t>
            </a:r>
          </a:p>
          <a:p>
            <a:pPr>
              <a:lnSpc>
                <a:spcPct val="90000"/>
              </a:lnSpc>
            </a:pPr>
            <a:r>
              <a:rPr lang="es-ES" sz="2300" dirty="0" smtClean="0">
                <a:cs typeface="Times New Roman" pitchFamily="18" charset="0"/>
                <a:sym typeface="Times New Roman" pitchFamily="18" charset="0"/>
              </a:rPr>
              <a:t>A usar los kits de pruebas reconocidos por la EPA para verificar si hay pintura a base de plomo.</a:t>
            </a:r>
          </a:p>
          <a:p>
            <a:pPr>
              <a:lnSpc>
                <a:spcPct val="90000"/>
              </a:lnSpc>
            </a:pPr>
            <a:r>
              <a:rPr lang="es-ES" sz="2300" dirty="0" smtClean="0">
                <a:cs typeface="Times New Roman" pitchFamily="18" charset="0"/>
                <a:sym typeface="Times New Roman" pitchFamily="18" charset="0"/>
              </a:rPr>
              <a:t>A aprender métodos para recoger muestras de cáscaras de pintura para el análisis de plomo en un laboratorio. </a:t>
            </a:r>
          </a:p>
          <a:p>
            <a:pPr>
              <a:lnSpc>
                <a:spcPct val="90000"/>
              </a:lnSpc>
            </a:pPr>
            <a:r>
              <a:rPr lang="es-ES" sz="2300" dirty="0" smtClean="0">
                <a:cs typeface="Times New Roman" pitchFamily="18" charset="0"/>
                <a:sym typeface="Times New Roman" pitchFamily="18" charset="0"/>
              </a:rPr>
              <a:t>Cómo decidir cuáles son las reglas que se aplican.</a:t>
            </a:r>
          </a:p>
        </p:txBody>
      </p:sp>
    </p:spTree>
    <p:extLst>
      <p:ext uri="{BB962C8B-B14F-4D97-AF65-F5344CB8AC3E}">
        <p14:creationId xmlns:p14="http://schemas.microsoft.com/office/powerpoint/2010/main" val="17329873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Octubre de 2011</a:t>
            </a:r>
          </a:p>
        </p:txBody>
      </p:sp>
      <p:sp>
        <p:nvSpPr>
          <p:cNvPr id="4099" name="Slide Number Placeholder 5"/>
          <p:cNvSpPr>
            <a:spLocks noGrp="1"/>
          </p:cNvSpPr>
          <p:nvPr>
            <p:ph type="sldNum" sz="quarter" idx="12"/>
          </p:nvPr>
        </p:nvSpPr>
        <p:spPr>
          <a:noFill/>
        </p:spPr>
        <p:txBody>
          <a:bodyPr/>
          <a:lstStyle/>
          <a:p>
            <a:r>
              <a:rPr lang="en-US" smtClean="0"/>
              <a:t>3-</a:t>
            </a:r>
            <a:fld id="{7BD52646-149E-4114-9DA9-9FB2314CB399}" type="slidenum">
              <a:rPr lang="en-US" smtClean="0"/>
              <a:pPr/>
              <a:t>31</a:t>
            </a:fld>
            <a:endParaRPr lang="en-US" smtClean="0"/>
          </a:p>
        </p:txBody>
      </p:sp>
      <p:sp>
        <p:nvSpPr>
          <p:cNvPr id="4100" name="Rectangle 2"/>
          <p:cNvSpPr>
            <a:spLocks noGrp="1" noChangeArrowheads="1"/>
          </p:cNvSpPr>
          <p:nvPr>
            <p:ph type="title"/>
          </p:nvPr>
        </p:nvSpPr>
        <p:spPr/>
        <p:txBody>
          <a:bodyPr/>
          <a:lstStyle/>
          <a:p>
            <a:r>
              <a:rPr lang="es-ES" sz="3600" smtClean="0">
                <a:cs typeface="Times New Roman" pitchFamily="18" charset="0"/>
                <a:sym typeface="Times New Roman" pitchFamily="18" charset="0"/>
              </a:rPr>
              <a:t>Eduque a los propietarios y residentes		</a:t>
            </a:r>
          </a:p>
        </p:txBody>
      </p:sp>
      <p:sp>
        <p:nvSpPr>
          <p:cNvPr id="4101" name="Rectangle 3"/>
          <p:cNvSpPr>
            <a:spLocks noGrp="1" noChangeArrowheads="1"/>
          </p:cNvSpPr>
          <p:nvPr>
            <p:ph type="body" idx="1"/>
          </p:nvPr>
        </p:nvSpPr>
        <p:spPr>
          <a:xfrm>
            <a:off x="228600" y="1752600"/>
            <a:ext cx="8458200" cy="4267200"/>
          </a:xfrm>
        </p:spPr>
        <p:txBody>
          <a:bodyPr/>
          <a:lstStyle/>
          <a:p>
            <a:pPr marL="0" indent="0">
              <a:lnSpc>
                <a:spcPct val="90000"/>
              </a:lnSpc>
              <a:spcBef>
                <a:spcPts val="400"/>
              </a:spcBef>
              <a:buFontTx/>
              <a:buNone/>
            </a:pPr>
            <a:r>
              <a:rPr lang="es-ES" sz="1500" smtClean="0">
                <a:cs typeface="Times New Roman" pitchFamily="18" charset="0"/>
                <a:sym typeface="Times New Roman" pitchFamily="18" charset="0"/>
              </a:rPr>
              <a:t>La regla educacional previa a la renovación:</a:t>
            </a:r>
          </a:p>
          <a:p>
            <a:pPr marL="457200" lvl="1" indent="-342900">
              <a:lnSpc>
                <a:spcPct val="90000"/>
              </a:lnSpc>
              <a:spcBef>
                <a:spcPts val="400"/>
              </a:spcBef>
            </a:pPr>
            <a:r>
              <a:rPr lang="es-ES" sz="1500" b="1" smtClean="0">
                <a:cs typeface="Times New Roman" pitchFamily="18" charset="0"/>
                <a:sym typeface="Times New Roman" pitchFamily="18" charset="0"/>
              </a:rPr>
              <a:t>Exige que las empresas de renovación proporcionen el folleto </a:t>
            </a:r>
            <a:r>
              <a:rPr lang="es-ES" sz="1500" b="1" i="1" smtClean="0">
                <a:cs typeface="Times New Roman" pitchFamily="18" charset="0"/>
                <a:sym typeface="Times New Roman" pitchFamily="18" charset="0"/>
              </a:rPr>
              <a:t>Renovar correctamente</a:t>
            </a:r>
            <a:r>
              <a:rPr lang="es-ES" sz="1500" b="1" smtClean="0">
                <a:cs typeface="Times New Roman" pitchFamily="18" charset="0"/>
                <a:sym typeface="Times New Roman" pitchFamily="18" charset="0"/>
              </a:rPr>
              <a:t> a los propietarios o residentes, antes de las actividades de renovación en viviendas construidas antes de 1978 e instalaciones habitadas por niños.</a:t>
            </a:r>
          </a:p>
          <a:p>
            <a:pPr marL="457200" lvl="1" indent="-342900">
              <a:lnSpc>
                <a:spcPct val="90000"/>
              </a:lnSpc>
              <a:spcBef>
                <a:spcPts val="400"/>
              </a:spcBef>
            </a:pPr>
            <a:r>
              <a:rPr lang="es-ES" sz="1500" b="1" smtClean="0">
                <a:cs typeface="Times New Roman" pitchFamily="18" charset="0"/>
                <a:sym typeface="Times New Roman" pitchFamily="18" charset="0"/>
              </a:rPr>
              <a:t>Especifica los requisitos para la educación de los residentes u ocupantes y la entrega del folleto </a:t>
            </a:r>
            <a:r>
              <a:rPr lang="es-ES" sz="1500" b="1" i="1" smtClean="0">
                <a:cs typeface="Times New Roman" pitchFamily="18" charset="0"/>
                <a:sym typeface="Times New Roman" pitchFamily="18" charset="0"/>
              </a:rPr>
              <a:t>Renovar correctamente</a:t>
            </a:r>
            <a:r>
              <a:rPr lang="es-ES" sz="1500" b="1" smtClean="0">
                <a:cs typeface="Times New Roman" pitchFamily="18" charset="0"/>
                <a:sym typeface="Times New Roman" pitchFamily="18" charset="0"/>
              </a:rPr>
              <a:t>, que puede variar según el tipo de propiedad y el área que se renueve.</a:t>
            </a:r>
          </a:p>
          <a:p>
            <a:pPr marL="0" indent="0">
              <a:lnSpc>
                <a:spcPct val="90000"/>
              </a:lnSpc>
              <a:spcBef>
                <a:spcPts val="400"/>
              </a:spcBef>
              <a:buFontTx/>
              <a:buNone/>
            </a:pPr>
            <a:r>
              <a:rPr lang="es-ES" sz="1500" smtClean="0">
                <a:cs typeface="Times New Roman" pitchFamily="18" charset="0"/>
                <a:sym typeface="Times New Roman" pitchFamily="18" charset="0"/>
              </a:rPr>
              <a:t>Conforme a la regla RRP, las empresas certificadas DEBEN: </a:t>
            </a:r>
          </a:p>
          <a:p>
            <a:pPr marL="457200" lvl="1" indent="-342900">
              <a:lnSpc>
                <a:spcPct val="90000"/>
              </a:lnSpc>
              <a:spcBef>
                <a:spcPts val="400"/>
              </a:spcBef>
            </a:pPr>
            <a:r>
              <a:rPr lang="es-ES" sz="1500" b="1" smtClean="0">
                <a:cs typeface="Times New Roman" pitchFamily="18" charset="0"/>
                <a:sym typeface="Times New Roman" pitchFamily="18" charset="0"/>
              </a:rPr>
              <a:t>Entregar copias del folleto </a:t>
            </a:r>
            <a:r>
              <a:rPr lang="es-ES" sz="1500" b="1" i="1" smtClean="0">
                <a:cs typeface="Times New Roman" pitchFamily="18" charset="0"/>
                <a:sym typeface="Times New Roman" pitchFamily="18" charset="0"/>
              </a:rPr>
              <a:t>Renovar correctamente</a:t>
            </a:r>
            <a:r>
              <a:rPr lang="es-ES" sz="1500" b="1" smtClean="0">
                <a:cs typeface="Times New Roman" pitchFamily="18" charset="0"/>
                <a:sym typeface="Times New Roman" pitchFamily="18" charset="0"/>
              </a:rPr>
              <a:t> a los propietarios de viviendas o residentes y a los propietarios o adultos representantes de instalaciones habitadas por niños.</a:t>
            </a:r>
          </a:p>
          <a:p>
            <a:pPr marL="457200" lvl="1" indent="-342900">
              <a:lnSpc>
                <a:spcPct val="90000"/>
              </a:lnSpc>
              <a:spcBef>
                <a:spcPts val="400"/>
              </a:spcBef>
            </a:pPr>
            <a:r>
              <a:rPr lang="es-ES" sz="1500" b="1" smtClean="0">
                <a:cs typeface="Times New Roman" pitchFamily="18" charset="0"/>
                <a:sym typeface="Times New Roman" pitchFamily="18" charset="0"/>
              </a:rPr>
              <a:t>Dar aviso de la renovación a los padres o tutores de los niños que usan las instalaciones, además de indicarles cómo obtener una copia del folleto </a:t>
            </a:r>
            <a:r>
              <a:rPr lang="es-ES" sz="1500" b="1" i="1" smtClean="0">
                <a:cs typeface="Times New Roman" pitchFamily="18" charset="0"/>
                <a:sym typeface="Times New Roman" pitchFamily="18" charset="0"/>
              </a:rPr>
              <a:t>Renovar correctamente</a:t>
            </a:r>
            <a:r>
              <a:rPr lang="es-ES" sz="1500" b="1" smtClean="0">
                <a:cs typeface="Times New Roman" pitchFamily="18" charset="0"/>
                <a:sym typeface="Times New Roman" pitchFamily="18" charset="0"/>
              </a:rPr>
              <a:t>.</a:t>
            </a:r>
            <a:r>
              <a:rPr lang="es-ES" sz="1500" b="1" i="1" smtClean="0">
                <a:cs typeface="Times New Roman" pitchFamily="18" charset="0"/>
                <a:sym typeface="Times New Roman" pitchFamily="18" charset="0"/>
              </a:rPr>
              <a:t> </a:t>
            </a:r>
          </a:p>
          <a:p>
            <a:pPr marL="457200" lvl="1" indent="-342900">
              <a:lnSpc>
                <a:spcPct val="90000"/>
              </a:lnSpc>
              <a:spcBef>
                <a:spcPts val="400"/>
              </a:spcBef>
            </a:pPr>
            <a:r>
              <a:rPr lang="es-ES" sz="1500" b="1" smtClean="0">
                <a:cs typeface="Times New Roman" pitchFamily="18" charset="0"/>
                <a:sym typeface="Times New Roman" pitchFamily="18" charset="0"/>
              </a:rPr>
              <a:t>Obtener la confirmación de recibo del folleto </a:t>
            </a:r>
            <a:r>
              <a:rPr lang="es-ES" sz="1500" b="1" i="1" smtClean="0">
                <a:cs typeface="Times New Roman" pitchFamily="18" charset="0"/>
                <a:sym typeface="Times New Roman" pitchFamily="18" charset="0"/>
              </a:rPr>
              <a:t>Renovar correctamente</a:t>
            </a:r>
            <a:r>
              <a:rPr lang="es-ES" sz="1500" b="1" smtClean="0">
                <a:cs typeface="Times New Roman" pitchFamily="18" charset="0"/>
                <a:sym typeface="Times New Roman" pitchFamily="18" charset="0"/>
              </a:rPr>
              <a:t> por parte de los propietarios o la evidencia de que el folleto se entregó a los arrendatarios o residentes.</a:t>
            </a:r>
          </a:p>
          <a:p>
            <a:pPr marL="457200" lvl="1" indent="-342900">
              <a:lnSpc>
                <a:spcPct val="90000"/>
              </a:lnSpc>
              <a:spcBef>
                <a:spcPts val="400"/>
              </a:spcBef>
            </a:pPr>
            <a:r>
              <a:rPr lang="es-ES" sz="1500" b="1" smtClean="0">
                <a:cs typeface="Times New Roman" pitchFamily="18" charset="0"/>
                <a:sym typeface="Times New Roman" pitchFamily="18" charset="0"/>
              </a:rPr>
              <a:t>Conservar todos los registros durante al menos 3 años.</a:t>
            </a:r>
            <a:r>
              <a:rPr lang="es-ES" sz="1500" smtClean="0">
                <a:cs typeface="Times New Roman" pitchFamily="18" charset="0"/>
                <a:sym typeface="Times New Roman" pitchFamily="18" charset="0"/>
              </a:rPr>
              <a:t> </a:t>
            </a:r>
          </a:p>
        </p:txBody>
      </p:sp>
      <p:pic>
        <p:nvPicPr>
          <p:cNvPr id="4102" name="Picture 4" descr="Imagen de la portada del folleto “Renovar Correctamente”"/>
          <p:cNvPicPr>
            <a:picLocks noChangeAspect="1" noChangeArrowheads="1"/>
          </p:cNvPicPr>
          <p:nvPr/>
        </p:nvPicPr>
        <p:blipFill>
          <a:blip r:embed="rId3" cstate="print"/>
          <a:srcRect/>
          <a:stretch>
            <a:fillRect/>
          </a:stretch>
        </p:blipFill>
        <p:spPr bwMode="auto">
          <a:xfrm>
            <a:off x="7620000" y="152400"/>
            <a:ext cx="936625" cy="1447800"/>
          </a:xfrm>
          <a:prstGeom prst="rect">
            <a:avLst/>
          </a:prstGeom>
          <a:noFill/>
          <a:ln w="9525">
            <a:noFill/>
            <a:miter lim="800000"/>
            <a:headEnd/>
            <a:tailEnd/>
          </a:ln>
        </p:spPr>
      </p:pic>
    </p:spTree>
    <p:extLst>
      <p:ext uri="{BB962C8B-B14F-4D97-AF65-F5344CB8AC3E}">
        <p14:creationId xmlns:p14="http://schemas.microsoft.com/office/powerpoint/2010/main" val="1440448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3"/>
          <p:cNvSpPr>
            <a:spLocks noGrp="1"/>
          </p:cNvSpPr>
          <p:nvPr>
            <p:ph type="dt" sz="quarter" idx="10"/>
          </p:nvPr>
        </p:nvSpPr>
        <p:spPr>
          <a:noFill/>
        </p:spPr>
        <p:txBody>
          <a:bodyPr/>
          <a:lstStyle/>
          <a:p>
            <a:r>
              <a:rPr lang="en-US" smtClean="0"/>
              <a:t>Octubre de 2011</a:t>
            </a:r>
          </a:p>
        </p:txBody>
      </p:sp>
      <p:sp>
        <p:nvSpPr>
          <p:cNvPr id="2052" name="Slide Number Placeholder 5"/>
          <p:cNvSpPr>
            <a:spLocks noGrp="1"/>
          </p:cNvSpPr>
          <p:nvPr>
            <p:ph type="sldNum" sz="quarter" idx="12"/>
          </p:nvPr>
        </p:nvSpPr>
        <p:spPr>
          <a:noFill/>
        </p:spPr>
        <p:txBody>
          <a:bodyPr/>
          <a:lstStyle/>
          <a:p>
            <a:r>
              <a:rPr lang="en-US" smtClean="0"/>
              <a:t>3-</a:t>
            </a:r>
            <a:fld id="{93A9DB69-9C11-4F45-861A-A2997B7BFED8}" type="slidenum">
              <a:rPr lang="en-US" smtClean="0"/>
              <a:pPr/>
              <a:t>32</a:t>
            </a:fld>
            <a:endParaRPr lang="en-US" smtClean="0"/>
          </a:p>
        </p:txBody>
      </p:sp>
      <p:sp>
        <p:nvSpPr>
          <p:cNvPr id="2053" name="Rectangle 2"/>
          <p:cNvSpPr>
            <a:spLocks noGrp="1" noChangeArrowheads="1"/>
          </p:cNvSpPr>
          <p:nvPr>
            <p:ph type="title"/>
          </p:nvPr>
        </p:nvSpPr>
        <p:spPr>
          <a:xfrm>
            <a:off x="304800" y="304800"/>
            <a:ext cx="8534400" cy="1143000"/>
          </a:xfrm>
        </p:spPr>
        <p:txBody>
          <a:bodyPr/>
          <a:lstStyle/>
          <a:p>
            <a:r>
              <a:rPr lang="es-ES" sz="3600" smtClean="0">
                <a:cs typeface="Times New Roman" pitchFamily="18" charset="0"/>
                <a:sym typeface="Times New Roman" pitchFamily="18" charset="0"/>
              </a:rPr>
              <a:t>¿Qué tan común es el uso de pinturas a base de plomo en viviendas?</a:t>
            </a:r>
          </a:p>
        </p:txBody>
      </p:sp>
      <p:graphicFrame>
        <p:nvGraphicFramePr>
          <p:cNvPr id="2050" name="Object 3"/>
          <p:cNvGraphicFramePr>
            <a:graphicFrameLocks noGrp="1" noChangeAspect="1"/>
          </p:cNvGraphicFramePr>
          <p:nvPr>
            <p:ph type="tbl" idx="1"/>
          </p:nvPr>
        </p:nvGraphicFramePr>
        <p:xfrm>
          <a:off x="617538" y="1760538"/>
          <a:ext cx="7481887" cy="4494212"/>
        </p:xfrm>
        <a:graphic>
          <a:graphicData uri="http://schemas.openxmlformats.org/presentationml/2006/ole">
            <mc:AlternateContent xmlns:mc="http://schemas.openxmlformats.org/markup-compatibility/2006">
              <mc:Choice xmlns:v="urn:schemas-microsoft-com:vml" Requires="v">
                <p:oleObj spid="_x0000_s4107" name="Document" r:id="rId5" imgW="8593873" imgH="5162930" progId="Word.Document.8">
                  <p:embed/>
                </p:oleObj>
              </mc:Choice>
              <mc:Fallback>
                <p:oleObj name="Document" r:id="rId5" imgW="8593873" imgH="516293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538" y="1760538"/>
                        <a:ext cx="7481887" cy="4494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88600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4"/>
          <p:cNvSpPr>
            <a:spLocks noGrp="1"/>
          </p:cNvSpPr>
          <p:nvPr>
            <p:ph type="dt" sz="quarter" idx="10"/>
          </p:nvPr>
        </p:nvSpPr>
        <p:spPr>
          <a:noFill/>
        </p:spPr>
        <p:txBody>
          <a:bodyPr/>
          <a:lstStyle/>
          <a:p>
            <a:r>
              <a:rPr lang="en-US" smtClean="0"/>
              <a:t>Octubre de 2011</a:t>
            </a:r>
          </a:p>
        </p:txBody>
      </p:sp>
      <p:sp>
        <p:nvSpPr>
          <p:cNvPr id="5123" name="Slide Number Placeholder 6"/>
          <p:cNvSpPr>
            <a:spLocks noGrp="1"/>
          </p:cNvSpPr>
          <p:nvPr>
            <p:ph type="sldNum" sz="quarter" idx="12"/>
          </p:nvPr>
        </p:nvSpPr>
        <p:spPr>
          <a:noFill/>
        </p:spPr>
        <p:txBody>
          <a:bodyPr/>
          <a:lstStyle/>
          <a:p>
            <a:r>
              <a:rPr lang="en-US" smtClean="0"/>
              <a:t>3-</a:t>
            </a:r>
            <a:fld id="{9E365EC1-C6C0-4C24-B99C-D66B1268C8C9}" type="slidenum">
              <a:rPr lang="en-US" smtClean="0"/>
              <a:pPr/>
              <a:t>33</a:t>
            </a:fld>
            <a:endParaRPr lang="en-US" smtClean="0"/>
          </a:p>
        </p:txBody>
      </p:sp>
      <p:sp>
        <p:nvSpPr>
          <p:cNvPr id="5124" name="Rectangle 1026"/>
          <p:cNvSpPr>
            <a:spLocks noGrp="1" noChangeArrowheads="1"/>
          </p:cNvSpPr>
          <p:nvPr>
            <p:ph type="title"/>
          </p:nvPr>
        </p:nvSpPr>
        <p:spPr/>
        <p:txBody>
          <a:bodyPr/>
          <a:lstStyle/>
          <a:p>
            <a:r>
              <a:rPr lang="es-ES" sz="3600" smtClean="0">
                <a:cs typeface="Times New Roman" pitchFamily="18" charset="0"/>
                <a:sym typeface="Times New Roman" pitchFamily="18" charset="0"/>
              </a:rPr>
              <a:t>Cómo determinar si hay pintura a base de plomo</a:t>
            </a:r>
          </a:p>
        </p:txBody>
      </p:sp>
      <p:sp>
        <p:nvSpPr>
          <p:cNvPr id="5125" name="Rectangle 1027"/>
          <p:cNvSpPr>
            <a:spLocks noGrp="1" noChangeArrowheads="1"/>
          </p:cNvSpPr>
          <p:nvPr>
            <p:ph type="body" sz="half" idx="1"/>
          </p:nvPr>
        </p:nvSpPr>
        <p:spPr>
          <a:xfrm>
            <a:off x="304800" y="1752600"/>
            <a:ext cx="8458200" cy="990600"/>
          </a:xfrm>
        </p:spPr>
        <p:txBody>
          <a:bodyPr/>
          <a:lstStyle/>
          <a:p>
            <a:pPr>
              <a:lnSpc>
                <a:spcPct val="90000"/>
              </a:lnSpc>
            </a:pPr>
            <a:r>
              <a:rPr lang="es-ES" sz="2000" smtClean="0">
                <a:cs typeface="Times New Roman" pitchFamily="18" charset="0"/>
                <a:sym typeface="Times New Roman" pitchFamily="18" charset="0"/>
              </a:rPr>
              <a:t>Las pruebas de pinturas se deben realizar antes de la renovación en todas las superficies afectadas por el trabajo o debe suponer que la pintura es a base de plomo. Todas las pruebas deben ser realizadas por profesionales calificados adecuados.</a:t>
            </a:r>
          </a:p>
        </p:txBody>
      </p:sp>
      <p:graphicFrame>
        <p:nvGraphicFramePr>
          <p:cNvPr id="228401" name="Group 1073"/>
          <p:cNvGraphicFramePr>
            <a:graphicFrameLocks noGrp="1"/>
          </p:cNvGraphicFramePr>
          <p:nvPr>
            <p:ph sz="half" idx="2"/>
          </p:nvPr>
        </p:nvGraphicFramePr>
        <p:xfrm>
          <a:off x="381000" y="2971800"/>
          <a:ext cx="8382000" cy="2562232"/>
        </p:xfrm>
        <a:graphic>
          <a:graphicData uri="http://schemas.openxmlformats.org/drawingml/2006/table">
            <a:tbl>
              <a:tblPr/>
              <a:tblGrid>
                <a:gridCol w="4306888"/>
                <a:gridCol w="4075112"/>
              </a:tblGrid>
              <a:tr h="609501">
                <a:tc>
                  <a:txBody>
                    <a:bodyPr/>
                    <a:lstStyle/>
                    <a:p>
                      <a:pPr marL="0" marR="0" lvl="0" indent="0" algn="l" defTabSz="914400" rtl="0" eaLnBrk="0" fontAlgn="base" latinLnBrk="0" hangingPunct="0">
                        <a:lnSpc>
                          <a:spcPct val="100000"/>
                        </a:lnSpc>
                        <a:spcBef>
                          <a:spcPct val="20000"/>
                        </a:spcBef>
                        <a:spcAft>
                          <a:spcPct val="0"/>
                        </a:spcAft>
                        <a:buClrTx/>
                        <a:buSzPct val="95000"/>
                        <a:buFontTx/>
                        <a:buNone/>
                        <a:tabLst/>
                      </a:pPr>
                      <a:r>
                        <a:rPr kumimoji="0" lang="en-US" sz="1400" b="1" i="0" u="none" strike="noStrike" cap="none" normalizeH="0" baseline="0" dirty="0" err="1" smtClean="0">
                          <a:ln>
                            <a:noFill/>
                          </a:ln>
                          <a:solidFill>
                            <a:srgbClr val="000099"/>
                          </a:solidFill>
                          <a:effectLst/>
                          <a:latin typeface="Arial" charset="0"/>
                          <a:cs typeface="Times New Roman" charset="0"/>
                          <a:sym typeface="Times New Roman" charset="0"/>
                        </a:rPr>
                        <a:t>Tipos</a:t>
                      </a:r>
                      <a:r>
                        <a:rPr kumimoji="0" lang="en-US" sz="1400" b="1" i="0" u="none" strike="noStrike" cap="none" normalizeH="0" baseline="0" dirty="0" smtClean="0">
                          <a:ln>
                            <a:noFill/>
                          </a:ln>
                          <a:solidFill>
                            <a:srgbClr val="000099"/>
                          </a:solidFill>
                          <a:effectLst/>
                          <a:latin typeface="Arial" charset="0"/>
                          <a:cs typeface="Times New Roman" charset="0"/>
                          <a:sym typeface="Times New Roman" charset="0"/>
                        </a:rPr>
                        <a:t> de </a:t>
                      </a:r>
                      <a:r>
                        <a:rPr kumimoji="0" lang="en-US" sz="1400" b="1" i="0" u="none" strike="noStrike" cap="none" normalizeH="0" baseline="0" dirty="0" err="1" smtClean="0">
                          <a:ln>
                            <a:noFill/>
                          </a:ln>
                          <a:solidFill>
                            <a:srgbClr val="000099"/>
                          </a:solidFill>
                          <a:effectLst/>
                          <a:latin typeface="Arial" charset="0"/>
                          <a:cs typeface="Times New Roman" charset="0"/>
                          <a:sym typeface="Times New Roman" charset="0"/>
                        </a:rPr>
                        <a:t>pruebas</a:t>
                      </a:r>
                      <a:r>
                        <a:rPr kumimoji="0" lang="en-US" sz="1400" b="1" i="0" u="none" strike="noStrike" cap="none" normalizeH="0" baseline="0" dirty="0" smtClean="0">
                          <a:ln>
                            <a:noFill/>
                          </a:ln>
                          <a:solidFill>
                            <a:srgbClr val="000099"/>
                          </a:solidFill>
                          <a:effectLst/>
                          <a:latin typeface="Arial" charset="0"/>
                          <a:cs typeface="Times New Roman" charset="0"/>
                          <a:sym typeface="Times New Roman" charset="0"/>
                        </a:rPr>
                        <a:t> de </a:t>
                      </a:r>
                      <a:r>
                        <a:rPr kumimoji="0" lang="en-US" sz="1400" b="1" i="0" u="none" strike="noStrike" cap="none" normalizeH="0" baseline="0" dirty="0" err="1" smtClean="0">
                          <a:ln>
                            <a:noFill/>
                          </a:ln>
                          <a:solidFill>
                            <a:srgbClr val="000099"/>
                          </a:solidFill>
                          <a:effectLst/>
                          <a:latin typeface="Arial" charset="0"/>
                          <a:cs typeface="Times New Roman" charset="0"/>
                          <a:sym typeface="Times New Roman" charset="0"/>
                        </a:rPr>
                        <a:t>pinturas</a:t>
                      </a:r>
                      <a:r>
                        <a:rPr kumimoji="0" lang="en-US" sz="1400" b="1" i="0" u="none" strike="noStrike" cap="none" normalizeH="0" baseline="0" dirty="0" smtClean="0">
                          <a:ln>
                            <a:noFill/>
                          </a:ln>
                          <a:solidFill>
                            <a:srgbClr val="000099"/>
                          </a:solidFill>
                          <a:effectLst/>
                          <a:latin typeface="Arial" charset="0"/>
                          <a:cs typeface="Times New Roman" charset="0"/>
                          <a:sym typeface="Times New Roman" charset="0"/>
                        </a:rPr>
                        <a:t> </a:t>
                      </a:r>
                      <a:r>
                        <a:rPr kumimoji="0" lang="en-US" sz="1400" b="1" i="0" u="none" strike="noStrike" cap="none" normalizeH="0" baseline="0" dirty="0" err="1" smtClean="0">
                          <a:ln>
                            <a:noFill/>
                          </a:ln>
                          <a:solidFill>
                            <a:srgbClr val="000099"/>
                          </a:solidFill>
                          <a:effectLst/>
                          <a:latin typeface="Arial" charset="0"/>
                          <a:cs typeface="Times New Roman" charset="0"/>
                          <a:sym typeface="Times New Roman" charset="0"/>
                        </a:rPr>
                        <a:t>para</a:t>
                      </a:r>
                      <a:r>
                        <a:rPr kumimoji="0" lang="en-US" sz="1400" b="1" i="0" u="none" strike="noStrike" cap="none" normalizeH="0" baseline="0" dirty="0" smtClean="0">
                          <a:ln>
                            <a:noFill/>
                          </a:ln>
                          <a:solidFill>
                            <a:srgbClr val="000099"/>
                          </a:solidFill>
                          <a:effectLst/>
                          <a:latin typeface="Arial" charset="0"/>
                          <a:cs typeface="Times New Roman" charset="0"/>
                          <a:sym typeface="Times New Roman" charset="0"/>
                        </a:rPr>
                        <a:t> </a:t>
                      </a:r>
                      <a:r>
                        <a:rPr kumimoji="0" lang="en-US" sz="1400" b="1" i="0" u="none" strike="noStrike" cap="none" normalizeH="0" baseline="0" dirty="0" err="1" smtClean="0">
                          <a:ln>
                            <a:noFill/>
                          </a:ln>
                          <a:solidFill>
                            <a:srgbClr val="000099"/>
                          </a:solidFill>
                          <a:effectLst/>
                          <a:latin typeface="Arial" charset="0"/>
                          <a:cs typeface="Times New Roman" charset="0"/>
                          <a:sym typeface="Times New Roman" charset="0"/>
                        </a:rPr>
                        <a:t>renovaciones</a:t>
                      </a:r>
                      <a:endParaRPr kumimoji="0" lang="en-US" sz="1400" b="1" i="0" u="none" strike="noStrike" cap="none" normalizeH="0" baseline="0" dirty="0" smtClean="0">
                        <a:ln>
                          <a:noFill/>
                        </a:ln>
                        <a:solidFill>
                          <a:srgbClr val="000099"/>
                        </a:solidFill>
                        <a:effectLst/>
                        <a:latin typeface="Arial" charset="0"/>
                        <a:cs typeface="Times New Roman" charset="0"/>
                        <a:sym typeface="Times New Roman" charset="0"/>
                      </a:endParaRPr>
                    </a:p>
                  </a:txBody>
                  <a:tcPr marL="96649" marR="96649" marT="48316" marB="483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0" fontAlgn="base" latinLnBrk="0" hangingPunct="0">
                        <a:lnSpc>
                          <a:spcPct val="100000"/>
                        </a:lnSpc>
                        <a:spcBef>
                          <a:spcPct val="20000"/>
                        </a:spcBef>
                        <a:spcAft>
                          <a:spcPct val="0"/>
                        </a:spcAft>
                        <a:buClrTx/>
                        <a:buSzPct val="95000"/>
                        <a:buFontTx/>
                        <a:buNone/>
                        <a:tabLst/>
                      </a:pPr>
                      <a:r>
                        <a:rPr kumimoji="0" lang="en-US" sz="1400" b="1" i="0" u="none" strike="noStrike" cap="none" normalizeH="0" baseline="0" smtClean="0">
                          <a:ln>
                            <a:noFill/>
                          </a:ln>
                          <a:solidFill>
                            <a:srgbClr val="000099"/>
                          </a:solidFill>
                          <a:effectLst/>
                          <a:latin typeface="Arial" charset="0"/>
                          <a:cs typeface="Times New Roman" charset="0"/>
                          <a:sym typeface="Times New Roman" charset="0"/>
                        </a:rPr>
                        <a:t>¿Quién puede realizar las pruebas?</a:t>
                      </a:r>
                    </a:p>
                  </a:txBody>
                  <a:tcPr marL="96649" marR="96649" marT="48316" marB="483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479347">
                <a:tc>
                  <a:txBody>
                    <a:bodyPr/>
                    <a:lstStyle/>
                    <a:p>
                      <a:pPr marL="0" marR="0" lvl="0" indent="0" algn="l" defTabSz="914400" rtl="0" eaLnBrk="0" fontAlgn="base" latinLnBrk="0" hangingPunct="0">
                        <a:lnSpc>
                          <a:spcPct val="100000"/>
                        </a:lnSpc>
                        <a:spcBef>
                          <a:spcPct val="20000"/>
                        </a:spcBef>
                        <a:spcAft>
                          <a:spcPct val="0"/>
                        </a:spcAft>
                        <a:buClrTx/>
                        <a:buSzPct val="95000"/>
                        <a:buFontTx/>
                        <a:buNone/>
                        <a:tabLst/>
                      </a:pPr>
                      <a:r>
                        <a:rPr kumimoji="0" lang="en-US" sz="1400" b="1" i="0" u="none" strike="noStrike" cap="none" normalizeH="0" baseline="0" dirty="0" smtClean="0">
                          <a:ln>
                            <a:noFill/>
                          </a:ln>
                          <a:solidFill>
                            <a:srgbClr val="000099"/>
                          </a:solidFill>
                          <a:effectLst/>
                          <a:latin typeface="Arial" charset="0"/>
                          <a:cs typeface="Times New Roman" charset="0"/>
                          <a:sym typeface="Times New Roman" charset="0"/>
                        </a:rPr>
                        <a:t>Kits de </a:t>
                      </a:r>
                      <a:r>
                        <a:rPr kumimoji="0" lang="en-US" sz="1400" b="1" i="0" u="none" strike="noStrike" cap="none" normalizeH="0" baseline="0" dirty="0" err="1" smtClean="0">
                          <a:ln>
                            <a:noFill/>
                          </a:ln>
                          <a:solidFill>
                            <a:srgbClr val="000099"/>
                          </a:solidFill>
                          <a:effectLst/>
                          <a:latin typeface="Arial" charset="0"/>
                          <a:cs typeface="Times New Roman" charset="0"/>
                          <a:sym typeface="Times New Roman" charset="0"/>
                        </a:rPr>
                        <a:t>pruebas</a:t>
                      </a:r>
                      <a:r>
                        <a:rPr kumimoji="0" lang="en-US" sz="1400" b="1" i="0" u="none" strike="noStrike" cap="none" normalizeH="0" baseline="0" dirty="0" smtClean="0">
                          <a:ln>
                            <a:noFill/>
                          </a:ln>
                          <a:solidFill>
                            <a:srgbClr val="000099"/>
                          </a:solidFill>
                          <a:effectLst/>
                          <a:latin typeface="Arial" charset="0"/>
                          <a:cs typeface="Times New Roman" charset="0"/>
                          <a:sym typeface="Times New Roman" charset="0"/>
                        </a:rPr>
                        <a:t> </a:t>
                      </a:r>
                      <a:r>
                        <a:rPr kumimoji="0" lang="en-US" sz="1400" b="1" i="0" u="none" strike="noStrike" cap="none" normalizeH="0" baseline="0" dirty="0" err="1" smtClean="0">
                          <a:ln>
                            <a:noFill/>
                          </a:ln>
                          <a:solidFill>
                            <a:srgbClr val="000099"/>
                          </a:solidFill>
                          <a:effectLst/>
                          <a:latin typeface="Arial" charset="0"/>
                          <a:cs typeface="Times New Roman" charset="0"/>
                          <a:sym typeface="Times New Roman" charset="0"/>
                        </a:rPr>
                        <a:t>reconocidos</a:t>
                      </a:r>
                      <a:r>
                        <a:rPr kumimoji="0" lang="en-US" sz="1400" b="1" i="0" u="none" strike="noStrike" cap="none" normalizeH="0" baseline="0" dirty="0" smtClean="0">
                          <a:ln>
                            <a:noFill/>
                          </a:ln>
                          <a:solidFill>
                            <a:srgbClr val="000099"/>
                          </a:solidFill>
                          <a:effectLst/>
                          <a:latin typeface="Arial" charset="0"/>
                          <a:cs typeface="Times New Roman" charset="0"/>
                          <a:sym typeface="Times New Roman" charset="0"/>
                        </a:rPr>
                        <a:t> </a:t>
                      </a:r>
                      <a:r>
                        <a:rPr kumimoji="0" lang="en-US" sz="1400" b="1" i="0" u="none" strike="noStrike" cap="none" normalizeH="0" baseline="0" dirty="0" err="1" smtClean="0">
                          <a:ln>
                            <a:noFill/>
                          </a:ln>
                          <a:solidFill>
                            <a:srgbClr val="000099"/>
                          </a:solidFill>
                          <a:effectLst/>
                          <a:latin typeface="Arial" charset="0"/>
                          <a:cs typeface="Times New Roman" charset="0"/>
                          <a:sym typeface="Times New Roman" charset="0"/>
                        </a:rPr>
                        <a:t>por</a:t>
                      </a:r>
                      <a:r>
                        <a:rPr kumimoji="0" lang="en-US" sz="1400" b="1" i="0" u="none" strike="noStrike" cap="none" normalizeH="0" baseline="0" dirty="0" smtClean="0">
                          <a:ln>
                            <a:noFill/>
                          </a:ln>
                          <a:solidFill>
                            <a:srgbClr val="000099"/>
                          </a:solidFill>
                          <a:effectLst/>
                          <a:latin typeface="Arial" charset="0"/>
                          <a:cs typeface="Times New Roman" charset="0"/>
                          <a:sym typeface="Times New Roman" charset="0"/>
                        </a:rPr>
                        <a:t> la EPA</a:t>
                      </a:r>
                    </a:p>
                  </a:txBody>
                  <a:tcPr marL="96649" marR="96649" marT="48316" marB="483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95000"/>
                        <a:buFontTx/>
                        <a:buNone/>
                        <a:tabLst/>
                      </a:pPr>
                      <a:r>
                        <a:rPr kumimoji="0" lang="en-US" sz="1400" b="1" i="0" u="none" strike="noStrike" cap="none" normalizeH="0" baseline="0" smtClean="0">
                          <a:ln>
                            <a:noFill/>
                          </a:ln>
                          <a:solidFill>
                            <a:srgbClr val="000099"/>
                          </a:solidFill>
                          <a:effectLst/>
                          <a:latin typeface="Arial" charset="0"/>
                          <a:cs typeface="Times New Roman" charset="0"/>
                          <a:sym typeface="Times New Roman" charset="0"/>
                        </a:rPr>
                        <a:t>Renovadores certificados</a:t>
                      </a:r>
                    </a:p>
                  </a:txBody>
                  <a:tcPr marL="96649" marR="96649" marT="48316" marB="483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705">
                <a:tc>
                  <a:txBody>
                    <a:bodyPr/>
                    <a:lstStyle/>
                    <a:p>
                      <a:pPr marL="0" marR="0" lvl="0" indent="0" algn="l" defTabSz="914400" rtl="0" eaLnBrk="0" fontAlgn="base" latinLnBrk="0" hangingPunct="0">
                        <a:lnSpc>
                          <a:spcPct val="100000"/>
                        </a:lnSpc>
                        <a:spcBef>
                          <a:spcPct val="20000"/>
                        </a:spcBef>
                        <a:spcAft>
                          <a:spcPct val="0"/>
                        </a:spcAft>
                        <a:buClrTx/>
                        <a:buSzPct val="95000"/>
                        <a:buFontTx/>
                        <a:buNone/>
                        <a:tabLst/>
                      </a:pPr>
                      <a:r>
                        <a:rPr kumimoji="0" lang="en-US" sz="1400" b="1" i="0" u="none" strike="noStrike" cap="none" normalizeH="0" baseline="0" smtClean="0">
                          <a:ln>
                            <a:noFill/>
                          </a:ln>
                          <a:solidFill>
                            <a:srgbClr val="000099"/>
                          </a:solidFill>
                          <a:effectLst/>
                          <a:latin typeface="Arial" charset="0"/>
                          <a:cs typeface="Times New Roman" charset="0"/>
                          <a:sym typeface="Times New Roman" charset="0"/>
                        </a:rPr>
                        <a:t>Instrumentos fluorescentes de rayos X (superficie por superficie)</a:t>
                      </a:r>
                    </a:p>
                  </a:txBody>
                  <a:tcPr marL="96649" marR="96649" marT="48316" marB="483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95000"/>
                        <a:buFontTx/>
                        <a:buNone/>
                        <a:tabLst/>
                      </a:pPr>
                      <a:r>
                        <a:rPr kumimoji="0" lang="en-US" sz="1400" b="1" i="0" u="none" strike="noStrike" cap="none" normalizeH="0" baseline="0" smtClean="0">
                          <a:ln>
                            <a:noFill/>
                          </a:ln>
                          <a:solidFill>
                            <a:srgbClr val="000099"/>
                          </a:solidFill>
                          <a:effectLst/>
                          <a:latin typeface="Arial" charset="0"/>
                          <a:cs typeface="Times New Roman" charset="0"/>
                          <a:sym typeface="Times New Roman" charset="0"/>
                        </a:rPr>
                        <a:t>Inspectores de pintura a base de plomo certificados o evaluadores de riesgos de pintura a base de plomo certificados</a:t>
                      </a:r>
                    </a:p>
                  </a:txBody>
                  <a:tcPr marL="96649" marR="96649" marT="48316" marB="483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72">
                <a:tc>
                  <a:txBody>
                    <a:bodyPr/>
                    <a:lstStyle/>
                    <a:p>
                      <a:pPr marL="0" marR="0" lvl="0" indent="0" algn="l" defTabSz="914400" rtl="0" eaLnBrk="0" fontAlgn="base" latinLnBrk="0" hangingPunct="0">
                        <a:lnSpc>
                          <a:spcPct val="100000"/>
                        </a:lnSpc>
                        <a:spcBef>
                          <a:spcPct val="20000"/>
                        </a:spcBef>
                        <a:spcAft>
                          <a:spcPct val="0"/>
                        </a:spcAft>
                        <a:buClrTx/>
                        <a:buSzPct val="95000"/>
                        <a:buFontTx/>
                        <a:buNone/>
                        <a:tabLst/>
                      </a:pPr>
                      <a:r>
                        <a:rPr kumimoji="0" lang="en-US" sz="1400" b="1" i="0" u="none" strike="noStrike" cap="none" normalizeH="0" baseline="0" dirty="0" err="1" smtClean="0">
                          <a:ln>
                            <a:noFill/>
                          </a:ln>
                          <a:solidFill>
                            <a:srgbClr val="000099"/>
                          </a:solidFill>
                          <a:effectLst/>
                          <a:latin typeface="Arial" charset="0"/>
                          <a:cs typeface="Times New Roman" charset="0"/>
                          <a:sym typeface="Times New Roman" charset="0"/>
                        </a:rPr>
                        <a:t>Muestreo</a:t>
                      </a:r>
                      <a:r>
                        <a:rPr kumimoji="0" lang="en-US" sz="1400" b="1" i="0" u="none" strike="noStrike" cap="none" normalizeH="0" baseline="0" dirty="0" smtClean="0">
                          <a:ln>
                            <a:noFill/>
                          </a:ln>
                          <a:solidFill>
                            <a:srgbClr val="000099"/>
                          </a:solidFill>
                          <a:effectLst/>
                          <a:latin typeface="Arial" charset="0"/>
                          <a:cs typeface="Times New Roman" charset="0"/>
                          <a:sym typeface="Times New Roman" charset="0"/>
                        </a:rPr>
                        <a:t> de </a:t>
                      </a:r>
                      <a:r>
                        <a:rPr kumimoji="0" lang="en-US" sz="1400" b="1" i="0" u="none" strike="noStrike" cap="none" normalizeH="0" baseline="0" dirty="0" err="1" smtClean="0">
                          <a:ln>
                            <a:noFill/>
                          </a:ln>
                          <a:solidFill>
                            <a:srgbClr val="000099"/>
                          </a:solidFill>
                          <a:effectLst/>
                          <a:latin typeface="Arial" charset="0"/>
                          <a:cs typeface="Times New Roman" charset="0"/>
                          <a:sym typeface="Times New Roman" charset="0"/>
                        </a:rPr>
                        <a:t>cáscaras</a:t>
                      </a:r>
                      <a:r>
                        <a:rPr kumimoji="0" lang="en-US" sz="1400" b="1" i="0" u="none" strike="noStrike" cap="none" normalizeH="0" baseline="0" dirty="0" smtClean="0">
                          <a:ln>
                            <a:noFill/>
                          </a:ln>
                          <a:solidFill>
                            <a:srgbClr val="000099"/>
                          </a:solidFill>
                          <a:effectLst/>
                          <a:latin typeface="Arial" charset="0"/>
                          <a:cs typeface="Times New Roman" charset="0"/>
                          <a:sym typeface="Times New Roman" charset="0"/>
                        </a:rPr>
                        <a:t> de </a:t>
                      </a:r>
                      <a:r>
                        <a:rPr kumimoji="0" lang="en-US" sz="1400" b="1" i="0" u="none" strike="noStrike" cap="none" normalizeH="0" baseline="0" dirty="0" err="1" smtClean="0">
                          <a:ln>
                            <a:noFill/>
                          </a:ln>
                          <a:solidFill>
                            <a:srgbClr val="000099"/>
                          </a:solidFill>
                          <a:effectLst/>
                          <a:latin typeface="Arial" charset="0"/>
                          <a:cs typeface="Times New Roman" charset="0"/>
                          <a:sym typeface="Times New Roman" charset="0"/>
                        </a:rPr>
                        <a:t>pintura</a:t>
                      </a:r>
                      <a:endParaRPr kumimoji="0" lang="en-US" sz="1400" b="1" i="0" u="none" strike="noStrike" cap="none" normalizeH="0" baseline="0" dirty="0" smtClean="0">
                        <a:ln>
                          <a:noFill/>
                        </a:ln>
                        <a:solidFill>
                          <a:srgbClr val="000099"/>
                        </a:solidFill>
                        <a:effectLst/>
                        <a:latin typeface="Arial" charset="0"/>
                        <a:cs typeface="Times New Roman" charset="0"/>
                        <a:sym typeface="Times New Roman" charset="0"/>
                      </a:endParaRPr>
                    </a:p>
                  </a:txBody>
                  <a:tcPr marL="96649" marR="96649" marT="48316" marB="483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Pct val="95000"/>
                        <a:buFontTx/>
                        <a:buNone/>
                        <a:tabLst/>
                      </a:pPr>
                      <a:r>
                        <a:rPr kumimoji="0" lang="en-US" sz="1400" b="1" i="0" u="none" strike="noStrike" cap="none" normalizeH="0" baseline="0" dirty="0" err="1" smtClean="0">
                          <a:ln>
                            <a:noFill/>
                          </a:ln>
                          <a:solidFill>
                            <a:srgbClr val="000099"/>
                          </a:solidFill>
                          <a:effectLst/>
                          <a:latin typeface="Arial" charset="0"/>
                          <a:cs typeface="Times New Roman" charset="0"/>
                          <a:sym typeface="Times New Roman" charset="0"/>
                        </a:rPr>
                        <a:t>Renovadores</a:t>
                      </a:r>
                      <a:r>
                        <a:rPr kumimoji="0" lang="en-US" sz="1400" b="1" i="0" u="none" strike="noStrike" cap="none" normalizeH="0" baseline="0" dirty="0" smtClean="0">
                          <a:ln>
                            <a:noFill/>
                          </a:ln>
                          <a:solidFill>
                            <a:srgbClr val="000099"/>
                          </a:solidFill>
                          <a:effectLst/>
                          <a:latin typeface="Arial" charset="0"/>
                          <a:cs typeface="Times New Roman" charset="0"/>
                          <a:sym typeface="Times New Roman" charset="0"/>
                        </a:rPr>
                        <a:t> </a:t>
                      </a:r>
                      <a:r>
                        <a:rPr kumimoji="0" lang="en-US" sz="1400" b="1" i="0" u="none" strike="noStrike" cap="none" normalizeH="0" baseline="0" dirty="0" err="1" smtClean="0">
                          <a:ln>
                            <a:noFill/>
                          </a:ln>
                          <a:solidFill>
                            <a:srgbClr val="000099"/>
                          </a:solidFill>
                          <a:effectLst/>
                          <a:latin typeface="Arial" charset="0"/>
                          <a:cs typeface="Times New Roman" charset="0"/>
                          <a:sym typeface="Times New Roman" charset="0"/>
                        </a:rPr>
                        <a:t>certificados</a:t>
                      </a:r>
                      <a:r>
                        <a:rPr kumimoji="0" lang="en-US" sz="1400" b="1" i="0" u="none" strike="noStrike" cap="none" normalizeH="0" baseline="0" dirty="0" smtClean="0">
                          <a:ln>
                            <a:noFill/>
                          </a:ln>
                          <a:solidFill>
                            <a:srgbClr val="000099"/>
                          </a:solidFill>
                          <a:effectLst/>
                          <a:latin typeface="Arial" charset="0"/>
                          <a:cs typeface="Times New Roman" charset="0"/>
                          <a:sym typeface="Times New Roman" charset="0"/>
                        </a:rPr>
                        <a:t>, </a:t>
                      </a:r>
                      <a:r>
                        <a:rPr kumimoji="0" lang="en-US" sz="1400" b="1" i="0" u="none" strike="noStrike" cap="none" normalizeH="0" baseline="0" dirty="0" err="1" smtClean="0">
                          <a:ln>
                            <a:noFill/>
                          </a:ln>
                          <a:solidFill>
                            <a:srgbClr val="000099"/>
                          </a:solidFill>
                          <a:effectLst/>
                          <a:latin typeface="Arial" charset="0"/>
                          <a:cs typeface="Times New Roman" charset="0"/>
                          <a:sym typeface="Times New Roman" charset="0"/>
                        </a:rPr>
                        <a:t>inspectores</a:t>
                      </a:r>
                      <a:r>
                        <a:rPr kumimoji="0" lang="en-US" sz="1400" b="1" i="0" u="none" strike="noStrike" cap="none" normalizeH="0" baseline="0" dirty="0" smtClean="0">
                          <a:ln>
                            <a:noFill/>
                          </a:ln>
                          <a:solidFill>
                            <a:srgbClr val="000099"/>
                          </a:solidFill>
                          <a:effectLst/>
                          <a:latin typeface="Arial" charset="0"/>
                          <a:cs typeface="Times New Roman" charset="0"/>
                          <a:sym typeface="Times New Roman" charset="0"/>
                        </a:rPr>
                        <a:t> o </a:t>
                      </a:r>
                      <a:r>
                        <a:rPr kumimoji="0" lang="en-US" sz="1400" b="1" i="0" u="none" strike="noStrike" cap="none" normalizeH="0" baseline="0" dirty="0" err="1" smtClean="0">
                          <a:ln>
                            <a:noFill/>
                          </a:ln>
                          <a:solidFill>
                            <a:srgbClr val="000099"/>
                          </a:solidFill>
                          <a:effectLst/>
                          <a:latin typeface="Arial" charset="0"/>
                          <a:cs typeface="Times New Roman" charset="0"/>
                          <a:sym typeface="Times New Roman" charset="0"/>
                        </a:rPr>
                        <a:t>evaluadores</a:t>
                      </a:r>
                      <a:r>
                        <a:rPr kumimoji="0" lang="en-US" sz="1400" b="1" i="0" u="none" strike="noStrike" cap="none" normalizeH="0" baseline="0" dirty="0" smtClean="0">
                          <a:ln>
                            <a:noFill/>
                          </a:ln>
                          <a:solidFill>
                            <a:srgbClr val="000099"/>
                          </a:solidFill>
                          <a:effectLst/>
                          <a:latin typeface="Arial" charset="0"/>
                          <a:cs typeface="Times New Roman" charset="0"/>
                          <a:sym typeface="Times New Roman" charset="0"/>
                        </a:rPr>
                        <a:t> de </a:t>
                      </a:r>
                      <a:r>
                        <a:rPr kumimoji="0" lang="en-US" sz="1400" b="1" i="0" u="none" strike="noStrike" cap="none" normalizeH="0" baseline="0" dirty="0" err="1" smtClean="0">
                          <a:ln>
                            <a:noFill/>
                          </a:ln>
                          <a:solidFill>
                            <a:srgbClr val="000099"/>
                          </a:solidFill>
                          <a:effectLst/>
                          <a:latin typeface="Arial" charset="0"/>
                          <a:cs typeface="Times New Roman" charset="0"/>
                          <a:sym typeface="Times New Roman" charset="0"/>
                        </a:rPr>
                        <a:t>riesgos</a:t>
                      </a:r>
                      <a:endParaRPr kumimoji="0" lang="en-US" sz="1400" b="1" i="0" u="none" strike="noStrike" cap="none" normalizeH="0" baseline="0" dirty="0" smtClean="0">
                        <a:ln>
                          <a:noFill/>
                        </a:ln>
                        <a:solidFill>
                          <a:srgbClr val="000099"/>
                        </a:solidFill>
                        <a:effectLst/>
                        <a:latin typeface="Arial" charset="0"/>
                        <a:cs typeface="Times New Roman" charset="0"/>
                        <a:sym typeface="Times New Roman" charset="0"/>
                      </a:endParaRPr>
                    </a:p>
                  </a:txBody>
                  <a:tcPr marL="96649" marR="96649" marT="48316" marB="483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04933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r>
              <a:rPr lang="en-US" smtClean="0"/>
              <a:t>Octubre de 2011</a:t>
            </a:r>
          </a:p>
        </p:txBody>
      </p:sp>
      <p:sp>
        <p:nvSpPr>
          <p:cNvPr id="6147" name="Slide Number Placeholder 5"/>
          <p:cNvSpPr>
            <a:spLocks noGrp="1"/>
          </p:cNvSpPr>
          <p:nvPr>
            <p:ph type="sldNum" sz="quarter" idx="12"/>
          </p:nvPr>
        </p:nvSpPr>
        <p:spPr>
          <a:noFill/>
        </p:spPr>
        <p:txBody>
          <a:bodyPr/>
          <a:lstStyle/>
          <a:p>
            <a:r>
              <a:rPr lang="en-US" smtClean="0"/>
              <a:t>3-</a:t>
            </a:r>
            <a:fld id="{8B2C2B35-CE5F-499A-8F47-95CE41BC8C42}" type="slidenum">
              <a:rPr lang="en-US" smtClean="0"/>
              <a:pPr/>
              <a:t>34</a:t>
            </a:fld>
            <a:endParaRPr lang="en-US" smtClean="0"/>
          </a:p>
        </p:txBody>
      </p:sp>
      <p:sp>
        <p:nvSpPr>
          <p:cNvPr id="6148" name="Rectangle 1026"/>
          <p:cNvSpPr>
            <a:spLocks noGrp="1" noChangeArrowheads="1"/>
          </p:cNvSpPr>
          <p:nvPr>
            <p:ph type="title"/>
          </p:nvPr>
        </p:nvSpPr>
        <p:spPr/>
        <p:txBody>
          <a:bodyPr/>
          <a:lstStyle/>
          <a:p>
            <a:r>
              <a:rPr lang="es-ES" sz="3200" smtClean="0">
                <a:solidFill>
                  <a:srgbClr val="333399"/>
                </a:solidFill>
                <a:cs typeface="Times New Roman" pitchFamily="18" charset="0"/>
                <a:sym typeface="Times New Roman" pitchFamily="18" charset="0"/>
              </a:rPr>
              <a:t>Uso de los kits de pruebas reconocidos por la EPA para verificar la presencia de pintura a base de plomo</a:t>
            </a:r>
          </a:p>
        </p:txBody>
      </p:sp>
      <p:sp>
        <p:nvSpPr>
          <p:cNvPr id="6149" name="Rectangle 1027"/>
          <p:cNvSpPr>
            <a:spLocks noGrp="1" noChangeArrowheads="1"/>
          </p:cNvSpPr>
          <p:nvPr>
            <p:ph type="body" idx="1"/>
          </p:nvPr>
        </p:nvSpPr>
        <p:spPr>
          <a:xfrm>
            <a:off x="304800" y="1752600"/>
            <a:ext cx="8458200" cy="4267200"/>
          </a:xfrm>
        </p:spPr>
        <p:txBody>
          <a:bodyPr/>
          <a:lstStyle/>
          <a:p>
            <a:r>
              <a:rPr lang="es-ES" sz="2000" smtClean="0">
                <a:solidFill>
                  <a:srgbClr val="333399"/>
                </a:solidFill>
                <a:cs typeface="Times New Roman" pitchFamily="18" charset="0"/>
                <a:sym typeface="Times New Roman" pitchFamily="18" charset="0"/>
              </a:rPr>
              <a:t>Use únicamente kits de pruebas reconocidos por la EPA en sustratos probados para el kit.</a:t>
            </a:r>
          </a:p>
          <a:p>
            <a:r>
              <a:rPr lang="es-ES" sz="2000" smtClean="0">
                <a:solidFill>
                  <a:srgbClr val="333399"/>
                </a:solidFill>
                <a:cs typeface="Times New Roman" pitchFamily="18" charset="0"/>
                <a:sym typeface="Times New Roman" pitchFamily="18" charset="0"/>
              </a:rPr>
              <a:t>Envíe lo antes posible al cliente el informe de resultados de las pruebas en las que se usó un kit de pruebas reconocido por la EPA, pero en un plazo que no sea superior a 30 días después de la finalización de la renovación.</a:t>
            </a:r>
          </a:p>
        </p:txBody>
      </p:sp>
    </p:spTree>
    <p:extLst>
      <p:ext uri="{BB962C8B-B14F-4D97-AF65-F5344CB8AC3E}">
        <p14:creationId xmlns:p14="http://schemas.microsoft.com/office/powerpoint/2010/main" val="2529865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smtClean="0"/>
              <a:t>Octubre de 2011</a:t>
            </a:r>
          </a:p>
        </p:txBody>
      </p:sp>
      <p:sp>
        <p:nvSpPr>
          <p:cNvPr id="7171" name="Slide Number Placeholder 5"/>
          <p:cNvSpPr>
            <a:spLocks noGrp="1"/>
          </p:cNvSpPr>
          <p:nvPr>
            <p:ph type="sldNum" sz="quarter" idx="12"/>
          </p:nvPr>
        </p:nvSpPr>
        <p:spPr>
          <a:noFill/>
        </p:spPr>
        <p:txBody>
          <a:bodyPr/>
          <a:lstStyle/>
          <a:p>
            <a:r>
              <a:rPr lang="en-US" smtClean="0"/>
              <a:t>3-</a:t>
            </a:r>
            <a:fld id="{D4D509F4-4601-42F8-AC71-5F91D60EE0A7}" type="slidenum">
              <a:rPr lang="en-US" smtClean="0"/>
              <a:pPr/>
              <a:t>35</a:t>
            </a:fld>
            <a:endParaRPr lang="en-US" smtClean="0"/>
          </a:p>
        </p:txBody>
      </p:sp>
      <p:sp>
        <p:nvSpPr>
          <p:cNvPr id="7172" name="Rectangle 2"/>
          <p:cNvSpPr>
            <a:spLocks noGrp="1" noChangeArrowheads="1"/>
          </p:cNvSpPr>
          <p:nvPr>
            <p:ph type="title"/>
          </p:nvPr>
        </p:nvSpPr>
        <p:spPr>
          <a:xfrm>
            <a:off x="381000" y="304800"/>
            <a:ext cx="8382000" cy="1143000"/>
          </a:xfrm>
        </p:spPr>
        <p:txBody>
          <a:bodyPr/>
          <a:lstStyle/>
          <a:p>
            <a:r>
              <a:rPr lang="es-ES" smtClean="0">
                <a:cs typeface="Times New Roman" pitchFamily="18" charset="0"/>
                <a:sym typeface="Times New Roman" pitchFamily="18" charset="0"/>
              </a:rPr>
              <a:t>Ejercicio pr</a:t>
            </a:r>
            <a:r>
              <a:rPr lang="es-ES" smtClean="0">
                <a:latin typeface="Times New Roman" pitchFamily="18" charset="0"/>
                <a:cs typeface="Times New Roman" pitchFamily="18" charset="0"/>
                <a:sym typeface="Times New Roman" pitchFamily="18" charset="0"/>
              </a:rPr>
              <a:t>á</a:t>
            </a:r>
            <a:r>
              <a:rPr lang="es-ES" smtClean="0">
                <a:cs typeface="Times New Roman" pitchFamily="18" charset="0"/>
                <a:sym typeface="Times New Roman" pitchFamily="18" charset="0"/>
              </a:rPr>
              <a:t>ctico del kit de pruebas</a:t>
            </a:r>
          </a:p>
        </p:txBody>
      </p:sp>
      <p:sp>
        <p:nvSpPr>
          <p:cNvPr id="7173" name="Rectangle 3"/>
          <p:cNvSpPr>
            <a:spLocks noGrp="1" noChangeArrowheads="1"/>
          </p:cNvSpPr>
          <p:nvPr>
            <p:ph type="body" idx="1"/>
          </p:nvPr>
        </p:nvSpPr>
        <p:spPr/>
        <p:txBody>
          <a:bodyPr/>
          <a:lstStyle/>
          <a:p>
            <a:pPr marL="0" indent="0">
              <a:buFontTx/>
              <a:buNone/>
            </a:pPr>
            <a:r>
              <a:rPr lang="es-ES" u="sng" smtClean="0">
                <a:cs typeface="Arial" charset="0"/>
                <a:sym typeface="Times New Roman" pitchFamily="18" charset="0"/>
              </a:rPr>
              <a:t>Propósito: </a:t>
            </a:r>
            <a:r>
              <a:rPr lang="es-ES" smtClean="0">
                <a:cs typeface="Arial" charset="0"/>
                <a:sym typeface="Times New Roman" pitchFamily="18" charset="0"/>
              </a:rPr>
              <a:t>El propósito de este ejercicio práctico es enseñar a los renovadores certificados cómo usar correctamente los kits de pruebas reconocidos por la EPA, a fin de determinar si hay pintura a base de plomo presente en los componentes y las superficies afectadas por el trabajo de renovación.</a:t>
            </a:r>
          </a:p>
        </p:txBody>
      </p:sp>
    </p:spTree>
    <p:extLst>
      <p:ext uri="{BB962C8B-B14F-4D97-AF65-F5344CB8AC3E}">
        <p14:creationId xmlns:p14="http://schemas.microsoft.com/office/powerpoint/2010/main" val="879672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Check Swab</a:t>
            </a:r>
            <a:endParaRPr lang="en-US" dirty="0"/>
          </a:p>
        </p:txBody>
      </p:sp>
      <p:sp>
        <p:nvSpPr>
          <p:cNvPr id="4" name="Date Placeholder 3"/>
          <p:cNvSpPr>
            <a:spLocks noGrp="1"/>
          </p:cNvSpPr>
          <p:nvPr>
            <p:ph type="dt" sz="half" idx="10"/>
          </p:nvPr>
        </p:nvSpPr>
        <p:spPr/>
        <p:txBody>
          <a:bodyPr/>
          <a:lstStyle/>
          <a:p>
            <a:pPr>
              <a:defRPr/>
            </a:pPr>
            <a:r>
              <a:rPr lang="en-US" smtClean="0"/>
              <a:t>Feb 09</a:t>
            </a:r>
            <a:endParaRPr lang="en-US"/>
          </a:p>
        </p:txBody>
      </p:sp>
      <p:sp>
        <p:nvSpPr>
          <p:cNvPr id="5" name="Slide Number Placeholder 4"/>
          <p:cNvSpPr>
            <a:spLocks noGrp="1"/>
          </p:cNvSpPr>
          <p:nvPr>
            <p:ph type="sldNum" sz="quarter" idx="12"/>
          </p:nvPr>
        </p:nvSpPr>
        <p:spPr/>
        <p:txBody>
          <a:bodyPr/>
          <a:lstStyle/>
          <a:p>
            <a:pPr>
              <a:defRPr/>
            </a:pPr>
            <a:r>
              <a:rPr lang="en-US" smtClean="0"/>
              <a:t>3-</a:t>
            </a:r>
            <a:fld id="{67DD200C-2FE3-4C0C-81FA-042A8516A368}" type="slidenum">
              <a:rPr lang="en-US" smtClean="0"/>
              <a:pPr>
                <a:defRPr/>
              </a:pPr>
              <a:t>36</a:t>
            </a:fld>
            <a:endParaRPr lang="en-US"/>
          </a:p>
        </p:txBody>
      </p:sp>
      <p:sp>
        <p:nvSpPr>
          <p:cNvPr id="7" name="Rectangle 6"/>
          <p:cNvSpPr/>
          <p:nvPr/>
        </p:nvSpPr>
        <p:spPr>
          <a:xfrm>
            <a:off x="2442250" y="3198168"/>
            <a:ext cx="4259499" cy="461665"/>
          </a:xfrm>
          <a:prstGeom prst="rect">
            <a:avLst/>
          </a:prstGeom>
        </p:spPr>
        <p:txBody>
          <a:bodyPr wrap="none">
            <a:spAutoFit/>
          </a:bodyPr>
          <a:lstStyle/>
          <a:p>
            <a:r>
              <a:rPr lang="en-US" dirty="0">
                <a:hlinkClick r:id="rId2"/>
              </a:rPr>
              <a:t>https://youtu.be/BWgxU9BSBng</a:t>
            </a:r>
            <a:endParaRPr lang="en-US" dirty="0"/>
          </a:p>
        </p:txBody>
      </p:sp>
    </p:spTree>
    <p:extLst>
      <p:ext uri="{BB962C8B-B14F-4D97-AF65-F5344CB8AC3E}">
        <p14:creationId xmlns:p14="http://schemas.microsoft.com/office/powerpoint/2010/main" val="29751444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r>
              <a:rPr lang="en-US" smtClean="0"/>
              <a:t>Octubre de 2011</a:t>
            </a:r>
          </a:p>
        </p:txBody>
      </p:sp>
      <p:sp>
        <p:nvSpPr>
          <p:cNvPr id="8195" name="Slide Number Placeholder 5"/>
          <p:cNvSpPr>
            <a:spLocks noGrp="1"/>
          </p:cNvSpPr>
          <p:nvPr>
            <p:ph type="sldNum" sz="quarter" idx="12"/>
          </p:nvPr>
        </p:nvSpPr>
        <p:spPr>
          <a:noFill/>
        </p:spPr>
        <p:txBody>
          <a:bodyPr/>
          <a:lstStyle/>
          <a:p>
            <a:r>
              <a:rPr lang="en-US" smtClean="0"/>
              <a:t>3-</a:t>
            </a:r>
            <a:fld id="{E5327DCD-3201-4094-B6B9-5FA05EA03347}" type="slidenum">
              <a:rPr lang="en-US" smtClean="0"/>
              <a:pPr/>
              <a:t>37</a:t>
            </a:fld>
            <a:endParaRPr lang="en-US" smtClean="0"/>
          </a:p>
        </p:txBody>
      </p:sp>
      <p:sp>
        <p:nvSpPr>
          <p:cNvPr id="8196" name="Rectangle 1026"/>
          <p:cNvSpPr>
            <a:spLocks noGrp="1" noChangeArrowheads="1"/>
          </p:cNvSpPr>
          <p:nvPr>
            <p:ph type="title"/>
          </p:nvPr>
        </p:nvSpPr>
        <p:spPr/>
        <p:txBody>
          <a:bodyPr/>
          <a:lstStyle/>
          <a:p>
            <a:r>
              <a:rPr lang="es-ES" sz="3200" smtClean="0">
                <a:solidFill>
                  <a:srgbClr val="333399"/>
                </a:solidFill>
                <a:cs typeface="Times New Roman" pitchFamily="18" charset="0"/>
                <a:sym typeface="Times New Roman" pitchFamily="18" charset="0"/>
              </a:rPr>
              <a:t>Método de recogida de muestra de cáscaras de pintura</a:t>
            </a:r>
          </a:p>
        </p:txBody>
      </p:sp>
      <p:sp>
        <p:nvSpPr>
          <p:cNvPr id="8197" name="Rectangle 1027"/>
          <p:cNvSpPr>
            <a:spLocks noGrp="1" noChangeArrowheads="1"/>
          </p:cNvSpPr>
          <p:nvPr>
            <p:ph type="body" idx="1"/>
          </p:nvPr>
        </p:nvSpPr>
        <p:spPr>
          <a:xfrm>
            <a:off x="304800" y="1752600"/>
            <a:ext cx="8458200" cy="4267200"/>
          </a:xfrm>
        </p:spPr>
        <p:txBody>
          <a:bodyPr/>
          <a:lstStyle/>
          <a:p>
            <a:r>
              <a:rPr lang="es-ES" sz="2000" smtClean="0">
                <a:solidFill>
                  <a:srgbClr val="333399"/>
                </a:solidFill>
                <a:cs typeface="Times New Roman" pitchFamily="18" charset="0"/>
                <a:sym typeface="Times New Roman" pitchFamily="18" charset="0"/>
              </a:rPr>
              <a:t>Esta práctica se utiliza para recoger muestras a fin de determinar si existe la presencia de plomo en un área base (miligramos de plomo) o en una concentración base (porcentaje de masa)</a:t>
            </a:r>
          </a:p>
          <a:p>
            <a:r>
              <a:rPr lang="es-ES" sz="2000" smtClean="0">
                <a:solidFill>
                  <a:srgbClr val="333399"/>
                </a:solidFill>
                <a:cs typeface="Times New Roman" pitchFamily="18" charset="0"/>
                <a:sym typeface="Times New Roman" pitchFamily="18" charset="0"/>
              </a:rPr>
              <a:t>Este es un método alternativo que los renovadores certificados pueden usar para verificar la presencia de pintura a base de plomo. </a:t>
            </a:r>
          </a:p>
          <a:p>
            <a:r>
              <a:rPr lang="es-ES" sz="2000" smtClean="0">
                <a:solidFill>
                  <a:srgbClr val="333399"/>
                </a:solidFill>
                <a:cs typeface="Times New Roman" pitchFamily="18" charset="0"/>
                <a:sym typeface="Times New Roman" pitchFamily="18" charset="0"/>
              </a:rPr>
              <a:t>Una vez recogidas, todas las muestras de cáscaras de pintura se deben enviar a una entidad reconocida por el Programa Nacional de Acreditación de Laboratorios de Plomo (NLLAP) para efectuar un análisis de plomo.</a:t>
            </a:r>
          </a:p>
        </p:txBody>
      </p:sp>
    </p:spTree>
    <p:extLst>
      <p:ext uri="{BB962C8B-B14F-4D97-AF65-F5344CB8AC3E}">
        <p14:creationId xmlns:p14="http://schemas.microsoft.com/office/powerpoint/2010/main" val="27195300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r>
              <a:rPr lang="en-US" smtClean="0"/>
              <a:t>Octubre de 2011</a:t>
            </a:r>
          </a:p>
        </p:txBody>
      </p:sp>
      <p:sp>
        <p:nvSpPr>
          <p:cNvPr id="9219" name="Slide Number Placeholder 5"/>
          <p:cNvSpPr>
            <a:spLocks noGrp="1"/>
          </p:cNvSpPr>
          <p:nvPr>
            <p:ph type="sldNum" sz="quarter" idx="12"/>
          </p:nvPr>
        </p:nvSpPr>
        <p:spPr>
          <a:noFill/>
        </p:spPr>
        <p:txBody>
          <a:bodyPr/>
          <a:lstStyle/>
          <a:p>
            <a:r>
              <a:rPr lang="en-US" smtClean="0"/>
              <a:t>3-</a:t>
            </a:r>
            <a:fld id="{D081D084-1F00-4EF6-89D2-802322B02E14}" type="slidenum">
              <a:rPr lang="en-US" smtClean="0"/>
              <a:pPr/>
              <a:t>38</a:t>
            </a:fld>
            <a:endParaRPr lang="en-US" smtClean="0"/>
          </a:p>
        </p:txBody>
      </p:sp>
      <p:sp>
        <p:nvSpPr>
          <p:cNvPr id="9220" name="Rectangle 1026"/>
          <p:cNvSpPr>
            <a:spLocks noGrp="1" noChangeArrowheads="1"/>
          </p:cNvSpPr>
          <p:nvPr>
            <p:ph type="title"/>
          </p:nvPr>
        </p:nvSpPr>
        <p:spPr/>
        <p:txBody>
          <a:bodyPr/>
          <a:lstStyle/>
          <a:p>
            <a:r>
              <a:rPr lang="es-ES" sz="3200" smtClean="0">
                <a:solidFill>
                  <a:srgbClr val="333399"/>
                </a:solidFill>
                <a:cs typeface="Times New Roman" pitchFamily="18" charset="0"/>
                <a:sym typeface="Times New Roman" pitchFamily="18" charset="0"/>
              </a:rPr>
              <a:t>Pasos para obtener muestras de cáscaras de pintura</a:t>
            </a:r>
          </a:p>
        </p:txBody>
      </p:sp>
      <p:sp>
        <p:nvSpPr>
          <p:cNvPr id="9221" name="Rectangle 1027"/>
          <p:cNvSpPr>
            <a:spLocks noGrp="1" noChangeArrowheads="1"/>
          </p:cNvSpPr>
          <p:nvPr>
            <p:ph type="body" idx="1"/>
          </p:nvPr>
        </p:nvSpPr>
        <p:spPr>
          <a:xfrm>
            <a:off x="304800" y="1752600"/>
            <a:ext cx="8458200" cy="4267200"/>
          </a:xfrm>
        </p:spPr>
        <p:txBody>
          <a:bodyPr/>
          <a:lstStyle/>
          <a:p>
            <a:pPr marL="457200" indent="-457200">
              <a:buFontTx/>
              <a:buAutoNum type="arabicPeriod"/>
            </a:pPr>
            <a:r>
              <a:rPr lang="es-ES" sz="2000" smtClean="0">
                <a:solidFill>
                  <a:srgbClr val="333399"/>
                </a:solidFill>
                <a:cs typeface="Times New Roman" pitchFamily="18" charset="0"/>
                <a:sym typeface="Times New Roman" pitchFamily="18" charset="0"/>
              </a:rPr>
              <a:t>Registre información sobre la ubicación de la prueba</a:t>
            </a:r>
          </a:p>
          <a:p>
            <a:pPr marL="457200" indent="-457200">
              <a:buFontTx/>
              <a:buAutoNum type="arabicPeriod"/>
            </a:pPr>
            <a:r>
              <a:rPr lang="es-ES" sz="2000" smtClean="0">
                <a:solidFill>
                  <a:srgbClr val="333399"/>
                </a:solidFill>
                <a:cs typeface="Times New Roman" pitchFamily="18" charset="0"/>
                <a:sym typeface="Times New Roman" pitchFamily="18" charset="0"/>
              </a:rPr>
              <a:t>Marque el área de recogida de muestras</a:t>
            </a:r>
          </a:p>
          <a:p>
            <a:pPr marL="457200" indent="-457200">
              <a:buFontTx/>
              <a:buAutoNum type="arabicPeriod"/>
            </a:pPr>
            <a:r>
              <a:rPr lang="es-ES" sz="2000" smtClean="0">
                <a:solidFill>
                  <a:srgbClr val="333399"/>
                </a:solidFill>
                <a:cs typeface="Times New Roman" pitchFamily="18" charset="0"/>
                <a:sym typeface="Times New Roman" pitchFamily="18" charset="0"/>
              </a:rPr>
              <a:t>Prepare una bandeja para recoger la pintura</a:t>
            </a:r>
          </a:p>
          <a:p>
            <a:pPr marL="457200" indent="-457200">
              <a:buFontTx/>
              <a:buAutoNum type="arabicPeriod"/>
            </a:pPr>
            <a:r>
              <a:rPr lang="es-ES" sz="2000" smtClean="0">
                <a:solidFill>
                  <a:srgbClr val="333399"/>
                </a:solidFill>
                <a:cs typeface="Times New Roman" pitchFamily="18" charset="0"/>
                <a:sym typeface="Times New Roman" pitchFamily="18" charset="0"/>
              </a:rPr>
              <a:t>Quite la pintura</a:t>
            </a:r>
          </a:p>
          <a:p>
            <a:pPr marL="457200" indent="-457200">
              <a:buFontTx/>
              <a:buAutoNum type="arabicPeriod"/>
            </a:pPr>
            <a:r>
              <a:rPr lang="es-ES" sz="2000" smtClean="0">
                <a:solidFill>
                  <a:srgbClr val="333399"/>
                </a:solidFill>
                <a:cs typeface="Times New Roman" pitchFamily="18" charset="0"/>
                <a:sym typeface="Times New Roman" pitchFamily="18" charset="0"/>
              </a:rPr>
              <a:t>Limpie todas las herramientas de corte</a:t>
            </a:r>
          </a:p>
          <a:p>
            <a:pPr marL="457200" indent="-457200">
              <a:buFontTx/>
              <a:buAutoNum type="arabicPeriod"/>
            </a:pPr>
            <a:r>
              <a:rPr lang="es-ES" sz="2000" smtClean="0">
                <a:solidFill>
                  <a:srgbClr val="333399"/>
                </a:solidFill>
                <a:cs typeface="Times New Roman" pitchFamily="18" charset="0"/>
                <a:sym typeface="Times New Roman" pitchFamily="18" charset="0"/>
              </a:rPr>
              <a:t>Transfiera la muestra al recipiente de recogida</a:t>
            </a:r>
          </a:p>
          <a:p>
            <a:pPr marL="457200" indent="-457200">
              <a:buFontTx/>
              <a:buAutoNum type="arabicPeriod"/>
            </a:pPr>
            <a:r>
              <a:rPr lang="es-ES" sz="2000" smtClean="0">
                <a:solidFill>
                  <a:srgbClr val="333399"/>
                </a:solidFill>
                <a:cs typeface="Times New Roman" pitchFamily="18" charset="0"/>
                <a:sym typeface="Times New Roman" pitchFamily="18" charset="0"/>
              </a:rPr>
              <a:t>Para finalizar, verifique la documentación en el Formulario de Recogida de Muestras de Cáscaras de Pintura.</a:t>
            </a:r>
          </a:p>
        </p:txBody>
      </p:sp>
    </p:spTree>
    <p:extLst>
      <p:ext uri="{BB962C8B-B14F-4D97-AF65-F5344CB8AC3E}">
        <p14:creationId xmlns:p14="http://schemas.microsoft.com/office/powerpoint/2010/main" val="3740645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smtClean="0"/>
              <a:t>Octubre de 2011</a:t>
            </a:r>
          </a:p>
        </p:txBody>
      </p:sp>
      <p:sp>
        <p:nvSpPr>
          <p:cNvPr id="10243" name="Slide Number Placeholder 5"/>
          <p:cNvSpPr>
            <a:spLocks noGrp="1"/>
          </p:cNvSpPr>
          <p:nvPr>
            <p:ph type="sldNum" sz="quarter" idx="12"/>
          </p:nvPr>
        </p:nvSpPr>
        <p:spPr>
          <a:noFill/>
        </p:spPr>
        <p:txBody>
          <a:bodyPr/>
          <a:lstStyle/>
          <a:p>
            <a:r>
              <a:rPr lang="en-US" smtClean="0"/>
              <a:t>3-</a:t>
            </a:r>
            <a:fld id="{D6EEF736-34C3-45EB-9B47-C893CD7254DE}" type="slidenum">
              <a:rPr lang="en-US" smtClean="0"/>
              <a:pPr/>
              <a:t>39</a:t>
            </a:fld>
            <a:endParaRPr lang="en-US" smtClean="0"/>
          </a:p>
        </p:txBody>
      </p:sp>
      <p:sp>
        <p:nvSpPr>
          <p:cNvPr id="10244" name="Rectangle 2"/>
          <p:cNvSpPr>
            <a:spLocks noGrp="1" noChangeArrowheads="1"/>
          </p:cNvSpPr>
          <p:nvPr>
            <p:ph type="title"/>
          </p:nvPr>
        </p:nvSpPr>
        <p:spPr/>
        <p:txBody>
          <a:bodyPr/>
          <a:lstStyle/>
          <a:p>
            <a:r>
              <a:rPr lang="es-ES" sz="3600" smtClean="0">
                <a:cs typeface="Times New Roman" pitchFamily="18" charset="0"/>
                <a:sym typeface="Times New Roman" pitchFamily="18" charset="0"/>
              </a:rPr>
              <a:t>Práctica de recogida de muestras de cáscaras de pintura</a:t>
            </a:r>
          </a:p>
        </p:txBody>
      </p:sp>
      <p:sp>
        <p:nvSpPr>
          <p:cNvPr id="8197" name="Rectangle 3"/>
          <p:cNvSpPr>
            <a:spLocks noGrp="1" noChangeArrowheads="1"/>
          </p:cNvSpPr>
          <p:nvPr>
            <p:ph type="body" idx="1"/>
          </p:nvPr>
        </p:nvSpPr>
        <p:spPr>
          <a:xfrm>
            <a:off x="304800" y="1981200"/>
            <a:ext cx="7772400" cy="4114800"/>
          </a:xfrm>
        </p:spPr>
        <p:txBody>
          <a:bodyPr/>
          <a:lstStyle/>
          <a:p>
            <a:pPr marL="0" indent="0">
              <a:lnSpc>
                <a:spcPct val="90000"/>
              </a:lnSpc>
              <a:buFontTx/>
              <a:buNone/>
              <a:defRPr/>
            </a:pPr>
            <a:r>
              <a:rPr lang="es-US" sz="2400" u="sng" dirty="0" smtClean="0"/>
              <a:t>Propósito</a:t>
            </a:r>
            <a:r>
              <a:rPr lang="es-US" sz="2400" dirty="0" smtClean="0"/>
              <a:t>: El propósito de este ejercicio práctico es enseñar a los renovadores certificados cómo recoger correctamente las muestras de cáscaras de pintura de los componentes afectados por la renovación.</a:t>
            </a:r>
            <a:r>
              <a:rPr lang="es-ES" sz="2200" i="1" dirty="0" smtClean="0">
                <a:cs typeface="Times New Roman" charset="0"/>
                <a:sym typeface="Times New Roman" charset="0"/>
              </a:rPr>
              <a:t> </a:t>
            </a:r>
          </a:p>
          <a:p>
            <a:pPr>
              <a:lnSpc>
                <a:spcPct val="90000"/>
              </a:lnSpc>
              <a:defRPr/>
            </a:pPr>
            <a:endParaRPr lang="es-ES" sz="2200" dirty="0" smtClean="0">
              <a:cs typeface="Times New Roman" charset="0"/>
              <a:sym typeface="Times New Roman" charset="0"/>
            </a:endParaRPr>
          </a:p>
        </p:txBody>
      </p:sp>
    </p:spTree>
    <p:extLst>
      <p:ext uri="{BB962C8B-B14F-4D97-AF65-F5344CB8AC3E}">
        <p14:creationId xmlns:p14="http://schemas.microsoft.com/office/powerpoint/2010/main" val="1561911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p:txBody>
          <a:bodyPr/>
          <a:lstStyle/>
          <a:p>
            <a:pPr>
              <a:defRPr/>
            </a:pPr>
            <a:r>
              <a:rPr lang="es-ES_tradnl" smtClean="0"/>
              <a:t>Octubre de 2011</a:t>
            </a:r>
            <a:endParaRPr lang="en-US" smtClean="0"/>
          </a:p>
        </p:txBody>
      </p:sp>
      <p:sp>
        <p:nvSpPr>
          <p:cNvPr id="5" name="Slide Number Placeholder 5"/>
          <p:cNvSpPr>
            <a:spLocks noGrp="1"/>
          </p:cNvSpPr>
          <p:nvPr>
            <p:ph type="sldNum" sz="quarter" idx="12"/>
          </p:nvPr>
        </p:nvSpPr>
        <p:spPr/>
        <p:txBody>
          <a:bodyPr/>
          <a:lstStyle/>
          <a:p>
            <a:pPr>
              <a:defRPr/>
            </a:pPr>
            <a:fld id="{E4E049AE-F4EB-4BE8-9CD2-CD4EA5D5F524}" type="slidenum">
              <a:rPr lang="en-US"/>
              <a:pPr>
                <a:defRPr/>
              </a:pPr>
              <a:t>4</a:t>
            </a:fld>
            <a:endParaRPr lang="en-US" dirty="0"/>
          </a:p>
        </p:txBody>
      </p:sp>
      <p:sp>
        <p:nvSpPr>
          <p:cNvPr id="5124" name="Rectangle 2"/>
          <p:cNvSpPr>
            <a:spLocks noGrp="1" noChangeArrowheads="1"/>
          </p:cNvSpPr>
          <p:nvPr>
            <p:ph type="title"/>
          </p:nvPr>
        </p:nvSpPr>
        <p:spPr/>
        <p:txBody>
          <a:bodyPr/>
          <a:lstStyle/>
          <a:p>
            <a:r>
              <a:rPr lang="es-ES" sz="3600" smtClean="0">
                <a:cs typeface="Times New Roman" pitchFamily="18" charset="0"/>
                <a:sym typeface="Times New Roman" pitchFamily="18" charset="0"/>
              </a:rPr>
              <a:t>Estudiaremos:</a:t>
            </a:r>
          </a:p>
        </p:txBody>
      </p:sp>
      <p:sp>
        <p:nvSpPr>
          <p:cNvPr id="5125" name="Rectangle 3"/>
          <p:cNvSpPr>
            <a:spLocks noGrp="1" noChangeArrowheads="1"/>
          </p:cNvSpPr>
          <p:nvPr>
            <p:ph type="body" idx="1"/>
          </p:nvPr>
        </p:nvSpPr>
        <p:spPr>
          <a:xfrm>
            <a:off x="304800" y="1752600"/>
            <a:ext cx="8458200" cy="4343400"/>
          </a:xfrm>
        </p:spPr>
        <p:txBody>
          <a:bodyPr/>
          <a:lstStyle/>
          <a:p>
            <a:pPr>
              <a:lnSpc>
                <a:spcPct val="90000"/>
              </a:lnSpc>
            </a:pPr>
            <a:r>
              <a:rPr lang="es-ES" sz="2200" smtClean="0">
                <a:cs typeface="Arial" charset="0"/>
                <a:sym typeface="Times New Roman" pitchFamily="18" charset="0"/>
              </a:rPr>
              <a:t>Por qué la pintura a base de plomo es un problema durante las renovaciones.</a:t>
            </a:r>
          </a:p>
          <a:p>
            <a:pPr>
              <a:lnSpc>
                <a:spcPct val="90000"/>
              </a:lnSpc>
            </a:pPr>
            <a:r>
              <a:rPr lang="es-ES" sz="2200" smtClean="0">
                <a:cs typeface="Arial" charset="0"/>
                <a:sym typeface="Times New Roman" pitchFamily="18" charset="0"/>
              </a:rPr>
              <a:t>Cuáles son las exigencias de los reglamentos de la EPA y HUD para las empresas y los renovadores certificados.</a:t>
            </a:r>
          </a:p>
          <a:p>
            <a:pPr>
              <a:lnSpc>
                <a:spcPct val="90000"/>
              </a:lnSpc>
            </a:pPr>
            <a:r>
              <a:rPr lang="es-ES" sz="2200" smtClean="0">
                <a:cs typeface="Times New Roman" pitchFamily="18" charset="0"/>
                <a:sym typeface="Times New Roman" pitchFamily="18" charset="0"/>
              </a:rPr>
              <a:t>Cómo determinar si la pintura a base plomo afecta al trabajo. </a:t>
            </a:r>
          </a:p>
          <a:p>
            <a:pPr>
              <a:lnSpc>
                <a:spcPct val="90000"/>
              </a:lnSpc>
            </a:pPr>
            <a:r>
              <a:rPr lang="es-ES" sz="2200" smtClean="0">
                <a:cs typeface="Times New Roman" pitchFamily="18" charset="0"/>
                <a:sym typeface="Times New Roman" pitchFamily="18" charset="0"/>
              </a:rPr>
              <a:t>Cómo comenzar el trabajo.</a:t>
            </a:r>
          </a:p>
          <a:p>
            <a:pPr>
              <a:lnSpc>
                <a:spcPct val="90000"/>
              </a:lnSpc>
            </a:pPr>
            <a:r>
              <a:rPr lang="es-ES" sz="2200" smtClean="0">
                <a:cs typeface="Times New Roman" pitchFamily="18" charset="0"/>
                <a:sym typeface="Times New Roman" pitchFamily="18" charset="0"/>
              </a:rPr>
              <a:t>Cómo preparar el área de trabajo para contener el polvo.</a:t>
            </a:r>
          </a:p>
          <a:p>
            <a:pPr>
              <a:lnSpc>
                <a:spcPct val="90000"/>
              </a:lnSpc>
            </a:pPr>
            <a:r>
              <a:rPr lang="es-ES" sz="2200" smtClean="0">
                <a:cs typeface="Times New Roman" pitchFamily="18" charset="0"/>
                <a:sym typeface="Times New Roman" pitchFamily="18" charset="0"/>
              </a:rPr>
              <a:t>Cómo trabajar de una manera segura con el plomo. </a:t>
            </a:r>
          </a:p>
          <a:p>
            <a:pPr>
              <a:lnSpc>
                <a:spcPct val="90000"/>
              </a:lnSpc>
            </a:pPr>
            <a:r>
              <a:rPr lang="es-ES" sz="2200" smtClean="0">
                <a:cs typeface="Times New Roman" pitchFamily="18" charset="0"/>
                <a:sym typeface="Times New Roman" pitchFamily="18" charset="0"/>
              </a:rPr>
              <a:t>Cómo limpiar el área de trabajo y verificar la limpieza.</a:t>
            </a:r>
          </a:p>
          <a:p>
            <a:pPr>
              <a:lnSpc>
                <a:spcPct val="90000"/>
              </a:lnSpc>
            </a:pPr>
            <a:r>
              <a:rPr lang="es-ES" sz="2200" smtClean="0">
                <a:cs typeface="Times New Roman" pitchFamily="18" charset="0"/>
                <a:sym typeface="Times New Roman" pitchFamily="18" charset="0"/>
              </a:rPr>
              <a:t>Cómo eliminar los desechos de manera segura.</a:t>
            </a:r>
          </a:p>
          <a:p>
            <a:pPr>
              <a:lnSpc>
                <a:spcPct val="90000"/>
              </a:lnSpc>
            </a:pPr>
            <a:r>
              <a:rPr lang="es-ES" sz="2200" smtClean="0">
                <a:cs typeface="Times New Roman" pitchFamily="18" charset="0"/>
                <a:sym typeface="Times New Roman" pitchFamily="18" charset="0"/>
              </a:rPr>
              <a:t>Cómo documentar su trabajo.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r>
              <a:rPr lang="en-US" smtClean="0"/>
              <a:t>Octubre de 2011</a:t>
            </a:r>
          </a:p>
        </p:txBody>
      </p:sp>
      <p:sp>
        <p:nvSpPr>
          <p:cNvPr id="11267" name="Slide Number Placeholder 5"/>
          <p:cNvSpPr>
            <a:spLocks noGrp="1"/>
          </p:cNvSpPr>
          <p:nvPr>
            <p:ph type="sldNum" sz="quarter" idx="12"/>
          </p:nvPr>
        </p:nvSpPr>
        <p:spPr>
          <a:noFill/>
        </p:spPr>
        <p:txBody>
          <a:bodyPr/>
          <a:lstStyle/>
          <a:p>
            <a:r>
              <a:rPr lang="en-US" smtClean="0"/>
              <a:t>3-</a:t>
            </a:r>
            <a:fld id="{5D817F61-0C1C-4E0A-93FF-A69214A5FD39}" type="slidenum">
              <a:rPr lang="en-US" smtClean="0"/>
              <a:pPr/>
              <a:t>40</a:t>
            </a:fld>
            <a:endParaRPr lang="en-US" smtClean="0"/>
          </a:p>
        </p:txBody>
      </p:sp>
      <p:sp>
        <p:nvSpPr>
          <p:cNvPr id="11268" name="Rectangle 2"/>
          <p:cNvSpPr>
            <a:spLocks noGrp="1" noChangeArrowheads="1"/>
          </p:cNvSpPr>
          <p:nvPr>
            <p:ph type="title"/>
          </p:nvPr>
        </p:nvSpPr>
        <p:spPr/>
        <p:txBody>
          <a:bodyPr/>
          <a:lstStyle/>
          <a:p>
            <a:r>
              <a:rPr lang="es-ES" sz="3600" smtClean="0">
                <a:cs typeface="Times New Roman" pitchFamily="18" charset="0"/>
                <a:sym typeface="Times New Roman" pitchFamily="18" charset="0"/>
              </a:rPr>
              <a:t>Uso de cuadros lógicos para decidir</a:t>
            </a:r>
          </a:p>
        </p:txBody>
      </p:sp>
      <p:sp>
        <p:nvSpPr>
          <p:cNvPr id="11269" name="Rectangle 3"/>
          <p:cNvSpPr>
            <a:spLocks noGrp="1" noChangeArrowheads="1"/>
          </p:cNvSpPr>
          <p:nvPr>
            <p:ph type="body" idx="1"/>
          </p:nvPr>
        </p:nvSpPr>
        <p:spPr>
          <a:xfrm>
            <a:off x="304800" y="1981200"/>
            <a:ext cx="7772400" cy="4114800"/>
          </a:xfrm>
        </p:spPr>
        <p:txBody>
          <a:bodyPr/>
          <a:lstStyle/>
          <a:p>
            <a:pPr>
              <a:lnSpc>
                <a:spcPct val="90000"/>
              </a:lnSpc>
            </a:pPr>
            <a:r>
              <a:rPr lang="es-ES" sz="2200" smtClean="0">
                <a:cs typeface="Times New Roman" pitchFamily="18" charset="0"/>
                <a:sym typeface="Times New Roman" pitchFamily="18" charset="0"/>
              </a:rPr>
              <a:t>Al usar las siguientes páginas, practicará el uso de los cuadros lógicos para decidir, que se encuentran en la </a:t>
            </a:r>
            <a:r>
              <a:rPr lang="es-ES" sz="2200" i="1" smtClean="0">
                <a:cs typeface="Times New Roman" pitchFamily="18" charset="0"/>
                <a:sym typeface="Times New Roman" pitchFamily="18" charset="0"/>
              </a:rPr>
              <a:t>Guía de cumplimiento destinada a entidades pequeñas para renovar correctamente. </a:t>
            </a:r>
          </a:p>
          <a:p>
            <a:pPr>
              <a:lnSpc>
                <a:spcPct val="90000"/>
              </a:lnSpc>
            </a:pPr>
            <a:r>
              <a:rPr lang="es-ES" sz="2200" smtClean="0">
                <a:cs typeface="Times New Roman" pitchFamily="18" charset="0"/>
                <a:sym typeface="Times New Roman" pitchFamily="18" charset="0"/>
              </a:rPr>
              <a:t>Los cuadros lógicos para decidir le ayudarán al momento de tomar las decisiones relacionadas con la aplicación de la regla RRP de la EPA en su trabajo. </a:t>
            </a:r>
          </a:p>
          <a:p>
            <a:pPr>
              <a:lnSpc>
                <a:spcPct val="90000"/>
              </a:lnSpc>
            </a:pPr>
            <a:r>
              <a:rPr lang="es-ES" sz="2200" smtClean="0">
                <a:cs typeface="Times New Roman" pitchFamily="18" charset="0"/>
                <a:sym typeface="Times New Roman" pitchFamily="18" charset="0"/>
              </a:rPr>
              <a:t>Determine si la propiedad recibe ayuda federal y si ese es el caso, establezca los próximos pasos a seguir.</a:t>
            </a:r>
          </a:p>
        </p:txBody>
      </p:sp>
    </p:spTree>
    <p:extLst>
      <p:ext uri="{BB962C8B-B14F-4D97-AF65-F5344CB8AC3E}">
        <p14:creationId xmlns:p14="http://schemas.microsoft.com/office/powerpoint/2010/main" val="1774950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smtClean="0"/>
              <a:t>Octubre de 2011</a:t>
            </a:r>
          </a:p>
        </p:txBody>
      </p:sp>
      <p:sp>
        <p:nvSpPr>
          <p:cNvPr id="12291" name="Slide Number Placeholder 5"/>
          <p:cNvSpPr>
            <a:spLocks noGrp="1"/>
          </p:cNvSpPr>
          <p:nvPr>
            <p:ph type="sldNum" sz="quarter" idx="12"/>
          </p:nvPr>
        </p:nvSpPr>
        <p:spPr>
          <a:noFill/>
        </p:spPr>
        <p:txBody>
          <a:bodyPr/>
          <a:lstStyle/>
          <a:p>
            <a:r>
              <a:rPr lang="en-US" smtClean="0"/>
              <a:t>3-</a:t>
            </a:r>
            <a:fld id="{DD7514FE-EC30-43E5-AC1A-78A8ACFE9E39}" type="slidenum">
              <a:rPr lang="en-US" smtClean="0"/>
              <a:pPr/>
              <a:t>41</a:t>
            </a:fld>
            <a:endParaRPr lang="en-US" smtClean="0"/>
          </a:p>
        </p:txBody>
      </p:sp>
      <p:sp>
        <p:nvSpPr>
          <p:cNvPr id="12292" name="Rectangle 2"/>
          <p:cNvSpPr>
            <a:spLocks noGrp="1" noChangeArrowheads="1"/>
          </p:cNvSpPr>
          <p:nvPr>
            <p:ph type="title"/>
          </p:nvPr>
        </p:nvSpPr>
        <p:spPr/>
        <p:txBody>
          <a:bodyPr/>
          <a:lstStyle/>
          <a:p>
            <a:r>
              <a:rPr lang="es-ES" smtClean="0">
                <a:cs typeface="Times New Roman" pitchFamily="18" charset="0"/>
                <a:sym typeface="Times New Roman" pitchFamily="18" charset="0"/>
              </a:rPr>
              <a:t>Ahora ya saben...</a:t>
            </a:r>
          </a:p>
        </p:txBody>
      </p:sp>
      <p:sp>
        <p:nvSpPr>
          <p:cNvPr id="12293" name="Rectangle 3"/>
          <p:cNvSpPr>
            <a:spLocks noGrp="1" noChangeArrowheads="1"/>
          </p:cNvSpPr>
          <p:nvPr>
            <p:ph type="body" idx="1"/>
          </p:nvPr>
        </p:nvSpPr>
        <p:spPr/>
        <p:txBody>
          <a:bodyPr/>
          <a:lstStyle/>
          <a:p>
            <a:pPr>
              <a:buFontTx/>
              <a:buNone/>
            </a:pPr>
            <a:r>
              <a:rPr lang="es-ES" smtClean="0">
                <a:cs typeface="Times New Roman" pitchFamily="18" charset="0"/>
                <a:sym typeface="Times New Roman" pitchFamily="18" charset="0"/>
              </a:rPr>
              <a:t>Que para planificar adecuadamente una renovación, deben:</a:t>
            </a:r>
          </a:p>
          <a:p>
            <a:r>
              <a:rPr lang="es-ES" smtClean="0">
                <a:cs typeface="Times New Roman" pitchFamily="18" charset="0"/>
                <a:sym typeface="Times New Roman" pitchFamily="18" charset="0"/>
              </a:rPr>
              <a:t>Educar a los propietarios y residentes.</a:t>
            </a:r>
          </a:p>
          <a:p>
            <a:r>
              <a:rPr lang="es-ES" smtClean="0">
                <a:solidFill>
                  <a:srgbClr val="00009B"/>
                </a:solidFill>
                <a:cs typeface="Times New Roman" pitchFamily="18" charset="0"/>
                <a:sym typeface="Times New Roman" pitchFamily="18" charset="0"/>
              </a:rPr>
              <a:t>Determinar si hay pintura a base de plomo.</a:t>
            </a:r>
          </a:p>
          <a:p>
            <a:r>
              <a:rPr lang="es-ES" smtClean="0">
                <a:solidFill>
                  <a:srgbClr val="00009B"/>
                </a:solidFill>
                <a:cs typeface="Times New Roman" pitchFamily="18" charset="0"/>
                <a:sym typeface="Times New Roman" pitchFamily="18" charset="0"/>
              </a:rPr>
              <a:t>Determinar qué requisitos de las reglas de la EPA y del HUD se aplican a sus actividades de renovación.</a:t>
            </a:r>
          </a:p>
        </p:txBody>
      </p:sp>
    </p:spTree>
    <p:extLst>
      <p:ext uri="{BB962C8B-B14F-4D97-AF65-F5344CB8AC3E}">
        <p14:creationId xmlns:p14="http://schemas.microsoft.com/office/powerpoint/2010/main" val="22882511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p:spPr>
        <p:txBody>
          <a:bodyPr/>
          <a:lstStyle/>
          <a:p>
            <a:r>
              <a:rPr lang="es-ES_tradnl" smtClean="0"/>
              <a:t>Octubre de 2011</a:t>
            </a:r>
            <a:endParaRPr lang="en-US" smtClean="0"/>
          </a:p>
        </p:txBody>
      </p:sp>
      <p:sp>
        <p:nvSpPr>
          <p:cNvPr id="2051" name="Slide Number Placeholder 5"/>
          <p:cNvSpPr>
            <a:spLocks noGrp="1"/>
          </p:cNvSpPr>
          <p:nvPr>
            <p:ph type="sldNum" sz="quarter" idx="12"/>
          </p:nvPr>
        </p:nvSpPr>
        <p:spPr>
          <a:noFill/>
        </p:spPr>
        <p:txBody>
          <a:bodyPr/>
          <a:lstStyle/>
          <a:p>
            <a:r>
              <a:rPr lang="en-US" smtClean="0"/>
              <a:t>4-</a:t>
            </a:r>
            <a:fld id="{7230126C-342B-483A-924E-AF3C37A19057}" type="slidenum">
              <a:rPr lang="en-US" smtClean="0"/>
              <a:pPr/>
              <a:t>42</a:t>
            </a:fld>
            <a:endParaRPr lang="en-US" smtClean="0"/>
          </a:p>
        </p:txBody>
      </p:sp>
      <p:sp>
        <p:nvSpPr>
          <p:cNvPr id="2052" name="Rectangle 4"/>
          <p:cNvSpPr>
            <a:spLocks noGrp="1" noChangeArrowheads="1"/>
          </p:cNvSpPr>
          <p:nvPr>
            <p:ph type="title"/>
          </p:nvPr>
        </p:nvSpPr>
        <p:spPr/>
        <p:txBody>
          <a:bodyPr/>
          <a:lstStyle/>
          <a:p>
            <a:r>
              <a:rPr lang="en-US" sz="3600" smtClean="0">
                <a:cs typeface="Times New Roman" pitchFamily="18" charset="0"/>
                <a:sym typeface="Times New Roman" pitchFamily="18" charset="0"/>
              </a:rPr>
              <a:t>Módulo 4: Contenga el polvo mientras trabaja</a:t>
            </a:r>
          </a:p>
        </p:txBody>
      </p:sp>
      <p:sp>
        <p:nvSpPr>
          <p:cNvPr id="2053" name="Rectangle 5"/>
          <p:cNvSpPr>
            <a:spLocks noGrp="1" noChangeArrowheads="1"/>
          </p:cNvSpPr>
          <p:nvPr>
            <p:ph type="body" idx="1"/>
          </p:nvPr>
        </p:nvSpPr>
        <p:spPr>
          <a:xfrm>
            <a:off x="304800" y="1752600"/>
            <a:ext cx="8458200" cy="4495800"/>
          </a:xfrm>
        </p:spPr>
        <p:txBody>
          <a:bodyPr/>
          <a:lstStyle/>
          <a:p>
            <a:pPr>
              <a:buFontTx/>
              <a:buNone/>
            </a:pPr>
            <a:r>
              <a:rPr lang="en-US" smtClean="0">
                <a:cs typeface="Times New Roman" pitchFamily="18" charset="0"/>
                <a:sym typeface="Times New Roman" pitchFamily="18" charset="0"/>
              </a:rPr>
              <a:t>Descripción general </a:t>
            </a:r>
          </a:p>
          <a:p>
            <a:r>
              <a:rPr lang="en-US" smtClean="0">
                <a:cs typeface="Times New Roman" pitchFamily="18" charset="0"/>
                <a:sym typeface="Times New Roman" pitchFamily="18" charset="0"/>
              </a:rPr>
              <a:t>¿Qué es la contención?</a:t>
            </a:r>
          </a:p>
          <a:p>
            <a:r>
              <a:rPr lang="en-US" smtClean="0">
                <a:cs typeface="Times New Roman" pitchFamily="18" charset="0"/>
                <a:sym typeface="Times New Roman" pitchFamily="18" charset="0"/>
              </a:rPr>
              <a:t>Contener el polvo para actividades interiores.</a:t>
            </a:r>
          </a:p>
          <a:p>
            <a:r>
              <a:rPr lang="en-US" smtClean="0">
                <a:cs typeface="Times New Roman" pitchFamily="18" charset="0"/>
                <a:sym typeface="Times New Roman" pitchFamily="18" charset="0"/>
              </a:rPr>
              <a:t>Contener el polvo para actividades exteriores.</a:t>
            </a:r>
          </a:p>
        </p:txBody>
      </p:sp>
    </p:spTree>
    <p:extLst>
      <p:ext uri="{BB962C8B-B14F-4D97-AF65-F5344CB8AC3E}">
        <p14:creationId xmlns:p14="http://schemas.microsoft.com/office/powerpoint/2010/main" val="26560996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s-ES_tradnl" smtClean="0"/>
              <a:t>Octubre de 2011</a:t>
            </a:r>
            <a:endParaRPr lang="en-US" smtClean="0"/>
          </a:p>
        </p:txBody>
      </p:sp>
      <p:sp>
        <p:nvSpPr>
          <p:cNvPr id="3075" name="Slide Number Placeholder 5"/>
          <p:cNvSpPr>
            <a:spLocks noGrp="1"/>
          </p:cNvSpPr>
          <p:nvPr>
            <p:ph type="sldNum" sz="quarter" idx="12"/>
          </p:nvPr>
        </p:nvSpPr>
        <p:spPr>
          <a:noFill/>
        </p:spPr>
        <p:txBody>
          <a:bodyPr/>
          <a:lstStyle/>
          <a:p>
            <a:r>
              <a:rPr lang="en-US" smtClean="0"/>
              <a:t>4-</a:t>
            </a:r>
            <a:fld id="{DADDE6CD-103F-4222-B968-9FD13E49481A}" type="slidenum">
              <a:rPr lang="en-US" smtClean="0"/>
              <a:pPr/>
              <a:t>43</a:t>
            </a:fld>
            <a:endParaRPr lang="en-US" smtClean="0"/>
          </a:p>
        </p:txBody>
      </p:sp>
      <p:sp>
        <p:nvSpPr>
          <p:cNvPr id="3076" name="Rectangle 4"/>
          <p:cNvSpPr>
            <a:spLocks noGrp="1" noChangeArrowheads="1"/>
          </p:cNvSpPr>
          <p:nvPr>
            <p:ph type="title"/>
          </p:nvPr>
        </p:nvSpPr>
        <p:spPr/>
        <p:txBody>
          <a:bodyPr/>
          <a:lstStyle/>
          <a:p>
            <a:r>
              <a:rPr lang="en-US" smtClean="0">
                <a:cs typeface="Times New Roman" pitchFamily="18" charset="0"/>
                <a:sym typeface="Times New Roman" pitchFamily="18" charset="0"/>
              </a:rPr>
              <a:t>¿Qué es la contención?</a:t>
            </a:r>
          </a:p>
        </p:txBody>
      </p:sp>
      <p:sp>
        <p:nvSpPr>
          <p:cNvPr id="3077" name="Rectangle 5"/>
          <p:cNvSpPr>
            <a:spLocks noGrp="1" noChangeArrowheads="1"/>
          </p:cNvSpPr>
          <p:nvPr>
            <p:ph type="body" idx="1"/>
          </p:nvPr>
        </p:nvSpPr>
        <p:spPr>
          <a:xfrm>
            <a:off x="457200" y="1752600"/>
            <a:ext cx="8305800" cy="4724400"/>
          </a:xfrm>
        </p:spPr>
        <p:txBody>
          <a:bodyPr/>
          <a:lstStyle/>
          <a:p>
            <a:r>
              <a:rPr lang="en-US" sz="2400" smtClean="0">
                <a:solidFill>
                  <a:srgbClr val="00009B"/>
                </a:solidFill>
                <a:cs typeface="Times New Roman" pitchFamily="18" charset="0"/>
                <a:sym typeface="Times New Roman" pitchFamily="18" charset="0"/>
              </a:rPr>
              <a:t>“Contención” es un sistema de barreras temporales que se usa para aislar un área de trabajo, de modo que ni el polvo ni los escombros se escapen mientras se realiza la renovación.</a:t>
            </a:r>
            <a:r>
              <a:rPr lang="en-US" sz="2400" smtClean="0">
                <a:cs typeface="Times New Roman" pitchFamily="18" charset="0"/>
                <a:sym typeface="Times New Roman" pitchFamily="18" charset="0"/>
              </a:rPr>
              <a:t> </a:t>
            </a:r>
          </a:p>
          <a:p>
            <a:r>
              <a:rPr lang="en-US" sz="2400" smtClean="0">
                <a:cs typeface="Times New Roman" pitchFamily="18" charset="0"/>
                <a:sym typeface="Times New Roman" pitchFamily="18" charset="0"/>
              </a:rPr>
              <a:t>Beneficios de la contención:</a:t>
            </a:r>
          </a:p>
          <a:p>
            <a:pPr lvl="1"/>
            <a:r>
              <a:rPr lang="en-US" sz="2000" b="1" smtClean="0">
                <a:cs typeface="Times New Roman" pitchFamily="18" charset="0"/>
                <a:sym typeface="Times New Roman" pitchFamily="18" charset="0"/>
              </a:rPr>
              <a:t>Protege a los residentes y a los trabajadores.</a:t>
            </a:r>
          </a:p>
          <a:p>
            <a:pPr lvl="1"/>
            <a:r>
              <a:rPr lang="en-US" sz="2000" b="1" smtClean="0">
                <a:solidFill>
                  <a:srgbClr val="00009B"/>
                </a:solidFill>
                <a:cs typeface="Arial" charset="0"/>
                <a:sym typeface="Times New Roman" pitchFamily="18" charset="0"/>
              </a:rPr>
              <a:t>Evita la propagación de polvo al resto de la vivienda, construcción o propiedades vecinas.</a:t>
            </a:r>
          </a:p>
          <a:p>
            <a:pPr lvl="1"/>
            <a:r>
              <a:rPr lang="en-US" sz="2000" b="1" smtClean="0">
                <a:cs typeface="Times New Roman" pitchFamily="18" charset="0"/>
                <a:sym typeface="Times New Roman" pitchFamily="18" charset="0"/>
              </a:rPr>
              <a:t>Facilita la limpieza al término del trabajo.</a:t>
            </a:r>
          </a:p>
          <a:p>
            <a:r>
              <a:rPr lang="en-US" sz="2400" smtClean="0">
                <a:cs typeface="Times New Roman" pitchFamily="18" charset="0"/>
                <a:sym typeface="Times New Roman" pitchFamily="18" charset="0"/>
              </a:rPr>
              <a:t>La contención es obligatoria. </a:t>
            </a:r>
          </a:p>
        </p:txBody>
      </p:sp>
    </p:spTree>
    <p:extLst>
      <p:ext uri="{BB962C8B-B14F-4D97-AF65-F5344CB8AC3E}">
        <p14:creationId xmlns:p14="http://schemas.microsoft.com/office/powerpoint/2010/main" val="4003274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s-ES_tradnl" smtClean="0"/>
              <a:t>Octubre de 2011</a:t>
            </a:r>
            <a:endParaRPr lang="en-US" smtClean="0"/>
          </a:p>
        </p:txBody>
      </p:sp>
      <p:sp>
        <p:nvSpPr>
          <p:cNvPr id="4099" name="Slide Number Placeholder 5"/>
          <p:cNvSpPr>
            <a:spLocks noGrp="1"/>
          </p:cNvSpPr>
          <p:nvPr>
            <p:ph type="sldNum" sz="quarter" idx="12"/>
          </p:nvPr>
        </p:nvSpPr>
        <p:spPr>
          <a:noFill/>
        </p:spPr>
        <p:txBody>
          <a:bodyPr/>
          <a:lstStyle/>
          <a:p>
            <a:r>
              <a:rPr lang="en-US" smtClean="0"/>
              <a:t>4-</a:t>
            </a:r>
            <a:fld id="{E7F69BEC-6779-489C-B9D4-3096E4E89AB8}" type="slidenum">
              <a:rPr lang="en-US" smtClean="0"/>
              <a:pPr/>
              <a:t>44</a:t>
            </a:fld>
            <a:endParaRPr lang="en-US" smtClean="0"/>
          </a:p>
        </p:txBody>
      </p:sp>
      <p:sp>
        <p:nvSpPr>
          <p:cNvPr id="4100" name="Rectangle 2"/>
          <p:cNvSpPr>
            <a:spLocks noGrp="1" noChangeArrowheads="1"/>
          </p:cNvSpPr>
          <p:nvPr>
            <p:ph type="title"/>
          </p:nvPr>
        </p:nvSpPr>
        <p:spPr>
          <a:xfrm>
            <a:off x="304800" y="381000"/>
            <a:ext cx="8610600" cy="990600"/>
          </a:xfrm>
        </p:spPr>
        <p:txBody>
          <a:bodyPr/>
          <a:lstStyle/>
          <a:p>
            <a:r>
              <a:rPr lang="en-US" smtClean="0">
                <a:cs typeface="Times New Roman" pitchFamily="18" charset="0"/>
                <a:sym typeface="Times New Roman" pitchFamily="18" charset="0"/>
              </a:rPr>
              <a:t>Mantenga el polvo dentro de la contención</a:t>
            </a:r>
          </a:p>
        </p:txBody>
      </p:sp>
      <p:sp>
        <p:nvSpPr>
          <p:cNvPr id="4101" name="Rectangle 3"/>
          <p:cNvSpPr>
            <a:spLocks noGrp="1" noChangeArrowheads="1"/>
          </p:cNvSpPr>
          <p:nvPr>
            <p:ph type="body" idx="1"/>
          </p:nvPr>
        </p:nvSpPr>
        <p:spPr>
          <a:xfrm>
            <a:off x="304800" y="1676400"/>
            <a:ext cx="8458200" cy="4495800"/>
          </a:xfrm>
        </p:spPr>
        <p:txBody>
          <a:bodyPr/>
          <a:lstStyle/>
          <a:p>
            <a:pPr>
              <a:lnSpc>
                <a:spcPct val="90000"/>
              </a:lnSpc>
            </a:pPr>
            <a:r>
              <a:rPr lang="en-US" sz="2500" smtClean="0">
                <a:cs typeface="Times New Roman" pitchFamily="18" charset="0"/>
                <a:sym typeface="Times New Roman" pitchFamily="18" charset="0"/>
              </a:rPr>
              <a:t>Considere cuánto polvo generará la renovación.</a:t>
            </a:r>
          </a:p>
          <a:p>
            <a:pPr>
              <a:lnSpc>
                <a:spcPct val="90000"/>
              </a:lnSpc>
            </a:pPr>
            <a:r>
              <a:rPr lang="en-US" sz="2500" smtClean="0">
                <a:cs typeface="Times New Roman" pitchFamily="18" charset="0"/>
                <a:sym typeface="Times New Roman" pitchFamily="18" charset="0"/>
              </a:rPr>
              <a:t>El diseño de la contención es una función de las prácticas laborales que debe</a:t>
            </a:r>
            <a:r>
              <a:rPr lang="es-ES_tradnl" sz="2500" smtClean="0">
                <a:cs typeface="Times New Roman" pitchFamily="18" charset="0"/>
                <a:sym typeface="Times New Roman" pitchFamily="18" charset="0"/>
              </a:rPr>
              <a:t>n</a:t>
            </a:r>
            <a:r>
              <a:rPr lang="en-US" sz="2500" smtClean="0">
                <a:cs typeface="Times New Roman" pitchFamily="18" charset="0"/>
                <a:sym typeface="Times New Roman" pitchFamily="18" charset="0"/>
              </a:rPr>
              <a:t> usarse y la cantidad de polvo calculada que se va a generar durante la renovación.</a:t>
            </a:r>
          </a:p>
          <a:p>
            <a:pPr>
              <a:lnSpc>
                <a:spcPct val="90000"/>
              </a:lnSpc>
            </a:pPr>
            <a:r>
              <a:rPr lang="en-US" sz="2500" smtClean="0">
                <a:cs typeface="Times New Roman" pitchFamily="18" charset="0"/>
                <a:sym typeface="Times New Roman" pitchFamily="18" charset="0"/>
              </a:rPr>
              <a:t>Planifique el tamaño y la configuración de la contención para mantener el polvo generado dentro de ésta.</a:t>
            </a:r>
          </a:p>
          <a:p>
            <a:pPr>
              <a:lnSpc>
                <a:spcPct val="90000"/>
              </a:lnSpc>
            </a:pPr>
            <a:r>
              <a:rPr lang="en-US" sz="2500" smtClean="0">
                <a:cs typeface="Times New Roman" pitchFamily="18" charset="0"/>
                <a:sym typeface="Times New Roman" pitchFamily="18" charset="0"/>
              </a:rPr>
              <a:t>Usted es responsable de asegurarse de que el polvo no salga fuera de la contención.</a:t>
            </a:r>
          </a:p>
        </p:txBody>
      </p:sp>
    </p:spTree>
    <p:extLst>
      <p:ext uri="{BB962C8B-B14F-4D97-AF65-F5344CB8AC3E}">
        <p14:creationId xmlns:p14="http://schemas.microsoft.com/office/powerpoint/2010/main" val="16828527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r>
              <a:rPr lang="es-ES_tradnl" smtClean="0"/>
              <a:t>Contención v</a:t>
            </a:r>
            <a:r>
              <a:rPr lang="en-US" smtClean="0"/>
              <a:t>ertical </a:t>
            </a:r>
          </a:p>
        </p:txBody>
      </p:sp>
      <p:sp>
        <p:nvSpPr>
          <p:cNvPr id="5123" name="Text Placeholder 7"/>
          <p:cNvSpPr>
            <a:spLocks noGrp="1"/>
          </p:cNvSpPr>
          <p:nvPr>
            <p:ph type="body" sz="half" idx="4294967295"/>
          </p:nvPr>
        </p:nvSpPr>
        <p:spPr>
          <a:xfrm>
            <a:off x="304800" y="2133600"/>
            <a:ext cx="4152900" cy="4114800"/>
          </a:xfrm>
        </p:spPr>
        <p:txBody>
          <a:bodyPr/>
          <a:lstStyle/>
          <a:p>
            <a:pPr>
              <a:lnSpc>
                <a:spcPct val="90000"/>
              </a:lnSpc>
            </a:pPr>
            <a:r>
              <a:rPr lang="es-ES_tradnl" sz="2400" smtClean="0"/>
              <a:t>Barrera o lámina de plástico vertical sobre un marco rígido</a:t>
            </a:r>
            <a:r>
              <a:rPr lang="en-US" sz="2400" smtClean="0"/>
              <a:t>.</a:t>
            </a:r>
          </a:p>
          <a:p>
            <a:pPr>
              <a:lnSpc>
                <a:spcPct val="90000"/>
              </a:lnSpc>
            </a:pPr>
            <a:r>
              <a:rPr lang="es-ES_tradnl" sz="2400" smtClean="0"/>
              <a:t>Es necesaria para trabajos exteriores cerca de las líneas de la propiedad</a:t>
            </a:r>
            <a:r>
              <a:rPr lang="en-US" sz="2400" smtClean="0"/>
              <a:t>.</a:t>
            </a:r>
          </a:p>
          <a:p>
            <a:pPr>
              <a:lnSpc>
                <a:spcPct val="90000"/>
              </a:lnSpc>
            </a:pPr>
            <a:r>
              <a:rPr lang="es-ES_tradnl" sz="2400" smtClean="0"/>
              <a:t>Se puede usar para minimizar la contención necesaria del piso o del terreno</a:t>
            </a:r>
            <a:r>
              <a:rPr lang="en-US" sz="2400" smtClean="0"/>
              <a:t>.</a:t>
            </a:r>
          </a:p>
        </p:txBody>
      </p:sp>
      <p:sp>
        <p:nvSpPr>
          <p:cNvPr id="5124" name="Date Placeholder 3"/>
          <p:cNvSpPr txBox="1">
            <a:spLocks noGrp="1"/>
          </p:cNvSpPr>
          <p:nvPr/>
        </p:nvSpPr>
        <p:spPr bwMode="auto">
          <a:xfrm>
            <a:off x="304800" y="6400800"/>
            <a:ext cx="1905000" cy="457200"/>
          </a:xfrm>
          <a:prstGeom prst="rect">
            <a:avLst/>
          </a:prstGeom>
          <a:noFill/>
          <a:ln w="9525">
            <a:noFill/>
            <a:miter lim="800000"/>
            <a:headEnd/>
            <a:tailEnd/>
          </a:ln>
        </p:spPr>
        <p:txBody>
          <a:bodyPr/>
          <a:lstStyle/>
          <a:p>
            <a:pPr>
              <a:lnSpc>
                <a:spcPct val="160000"/>
              </a:lnSpc>
              <a:spcBef>
                <a:spcPct val="0"/>
              </a:spcBef>
              <a:buFontTx/>
              <a:buNone/>
            </a:pPr>
            <a:r>
              <a:rPr lang="en-US" sz="1200">
                <a:solidFill>
                  <a:srgbClr val="000099"/>
                </a:solidFill>
              </a:rPr>
              <a:t>Oct</a:t>
            </a:r>
            <a:r>
              <a:rPr lang="es-ES_tradnl" sz="1200">
                <a:solidFill>
                  <a:srgbClr val="000099"/>
                </a:solidFill>
              </a:rPr>
              <a:t>ubre de</a:t>
            </a:r>
            <a:r>
              <a:rPr lang="en-US" sz="1200">
                <a:solidFill>
                  <a:srgbClr val="000099"/>
                </a:solidFill>
              </a:rPr>
              <a:t> 2011</a:t>
            </a:r>
          </a:p>
        </p:txBody>
      </p:sp>
      <p:sp>
        <p:nvSpPr>
          <p:cNvPr id="5125" name="Slide Number Placeholder 4"/>
          <p:cNvSpPr txBox="1">
            <a:spLocks noGrp="1"/>
          </p:cNvSpPr>
          <p:nvPr/>
        </p:nvSpPr>
        <p:spPr bwMode="auto">
          <a:xfrm>
            <a:off x="6858000" y="6400800"/>
            <a:ext cx="1905000" cy="457200"/>
          </a:xfrm>
          <a:prstGeom prst="rect">
            <a:avLst/>
          </a:prstGeom>
          <a:noFill/>
          <a:ln w="9525">
            <a:noFill/>
            <a:miter lim="800000"/>
            <a:headEnd/>
            <a:tailEnd/>
          </a:ln>
        </p:spPr>
        <p:txBody>
          <a:bodyPr/>
          <a:lstStyle/>
          <a:p>
            <a:pPr algn="r">
              <a:lnSpc>
                <a:spcPct val="170000"/>
              </a:lnSpc>
              <a:spcBef>
                <a:spcPct val="0"/>
              </a:spcBef>
              <a:buFontTx/>
              <a:buNone/>
            </a:pPr>
            <a:r>
              <a:rPr lang="en-US" sz="1200">
                <a:solidFill>
                  <a:srgbClr val="000099"/>
                </a:solidFill>
              </a:rPr>
              <a:t>4-</a:t>
            </a:r>
            <a:fld id="{58E3657E-B16F-4F5A-85F1-09953666EFC7}" type="slidenum">
              <a:rPr lang="en-US" sz="1200">
                <a:solidFill>
                  <a:srgbClr val="000099"/>
                </a:solidFill>
              </a:rPr>
              <a:pPr algn="r">
                <a:lnSpc>
                  <a:spcPct val="170000"/>
                </a:lnSpc>
                <a:spcBef>
                  <a:spcPct val="0"/>
                </a:spcBef>
                <a:buFontTx/>
                <a:buNone/>
              </a:pPr>
              <a:t>45</a:t>
            </a:fld>
            <a:endParaRPr lang="en-US" sz="1200">
              <a:solidFill>
                <a:srgbClr val="000099"/>
              </a:solidFill>
            </a:endParaRPr>
          </a:p>
        </p:txBody>
      </p:sp>
      <p:pic>
        <p:nvPicPr>
          <p:cNvPr id="5126" name="Picture 9" descr="Imagen de contención Vertical al lado del edificio"/>
          <p:cNvPicPr>
            <a:picLocks noChangeAspect="1"/>
          </p:cNvPicPr>
          <p:nvPr/>
        </p:nvPicPr>
        <p:blipFill>
          <a:blip r:embed="rId3" cstate="print"/>
          <a:srcRect/>
          <a:stretch>
            <a:fillRect/>
          </a:stretch>
        </p:blipFill>
        <p:spPr bwMode="auto">
          <a:xfrm>
            <a:off x="5181600" y="1828800"/>
            <a:ext cx="2743200" cy="3657600"/>
          </a:xfrm>
          <a:prstGeom prst="rect">
            <a:avLst/>
          </a:prstGeom>
          <a:noFill/>
          <a:ln w="9525">
            <a:noFill/>
            <a:miter lim="800000"/>
            <a:headEnd/>
            <a:tailEnd/>
          </a:ln>
        </p:spPr>
      </p:pic>
    </p:spTree>
    <p:extLst>
      <p:ext uri="{BB962C8B-B14F-4D97-AF65-F5344CB8AC3E}">
        <p14:creationId xmlns:p14="http://schemas.microsoft.com/office/powerpoint/2010/main" val="40799990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r>
              <a:rPr lang="es-ES_tradnl" smtClean="0"/>
              <a:t>Octubre de 2011</a:t>
            </a:r>
            <a:endParaRPr lang="en-US" smtClean="0"/>
          </a:p>
        </p:txBody>
      </p:sp>
      <p:sp>
        <p:nvSpPr>
          <p:cNvPr id="6147" name="Slide Number Placeholder 5"/>
          <p:cNvSpPr>
            <a:spLocks noGrp="1"/>
          </p:cNvSpPr>
          <p:nvPr>
            <p:ph type="sldNum" sz="quarter" idx="12"/>
          </p:nvPr>
        </p:nvSpPr>
        <p:spPr>
          <a:noFill/>
        </p:spPr>
        <p:txBody>
          <a:bodyPr/>
          <a:lstStyle/>
          <a:p>
            <a:r>
              <a:rPr lang="en-US" smtClean="0"/>
              <a:t>4-</a:t>
            </a:r>
            <a:fld id="{C32171F7-CECD-4B7F-9C6C-2612F3B8BE3B}" type="slidenum">
              <a:rPr lang="en-US" smtClean="0"/>
              <a:pPr/>
              <a:t>46</a:t>
            </a:fld>
            <a:endParaRPr lang="en-US" smtClean="0"/>
          </a:p>
        </p:txBody>
      </p:sp>
      <p:sp>
        <p:nvSpPr>
          <p:cNvPr id="6148" name="Rectangle 6"/>
          <p:cNvSpPr>
            <a:spLocks noGrp="1" noChangeArrowheads="1"/>
          </p:cNvSpPr>
          <p:nvPr>
            <p:ph type="title"/>
          </p:nvPr>
        </p:nvSpPr>
        <p:spPr/>
        <p:txBody>
          <a:bodyPr/>
          <a:lstStyle/>
          <a:p>
            <a:r>
              <a:rPr lang="en-US" smtClean="0">
                <a:cs typeface="Times New Roman" pitchFamily="18" charset="0"/>
                <a:sym typeface="Times New Roman" pitchFamily="18" charset="0"/>
              </a:rPr>
              <a:t>Contención interior: Limite el acceso y coloque letreros</a:t>
            </a:r>
          </a:p>
        </p:txBody>
      </p:sp>
      <p:sp>
        <p:nvSpPr>
          <p:cNvPr id="6149" name="Rectangle 7"/>
          <p:cNvSpPr>
            <a:spLocks noGrp="1" noChangeArrowheads="1"/>
          </p:cNvSpPr>
          <p:nvPr>
            <p:ph type="body" idx="1"/>
          </p:nvPr>
        </p:nvSpPr>
        <p:spPr>
          <a:xfrm>
            <a:off x="2971800" y="1828800"/>
            <a:ext cx="5791200" cy="3886200"/>
          </a:xfrm>
        </p:spPr>
        <p:txBody>
          <a:bodyPr/>
          <a:lstStyle/>
          <a:p>
            <a:r>
              <a:rPr lang="en-US" sz="2400" smtClean="0">
                <a:cs typeface="Times New Roman" pitchFamily="18" charset="0"/>
                <a:sym typeface="Times New Roman" pitchFamily="18" charset="0"/>
              </a:rPr>
              <a:t>Notifique a los residentes que permanezcan lejos del área de trabajo.</a:t>
            </a:r>
          </a:p>
          <a:p>
            <a:r>
              <a:rPr lang="en-US" sz="2400" smtClean="0">
                <a:cs typeface="Times New Roman" pitchFamily="18" charset="0"/>
                <a:sym typeface="Times New Roman" pitchFamily="18" charset="0"/>
              </a:rPr>
              <a:t>No permita </a:t>
            </a:r>
            <a:r>
              <a:rPr lang="es-ES_tradnl" sz="2400" smtClean="0">
                <a:cs typeface="Times New Roman" pitchFamily="18" charset="0"/>
                <a:sym typeface="Times New Roman" pitchFamily="18" charset="0"/>
              </a:rPr>
              <a:t>a </a:t>
            </a:r>
            <a:r>
              <a:rPr lang="en-US" sz="2400" smtClean="0">
                <a:cs typeface="Times New Roman" pitchFamily="18" charset="0"/>
                <a:sym typeface="Times New Roman" pitchFamily="18" charset="0"/>
              </a:rPr>
              <a:t>residentes ni mascotas cerca del área de trabajo.</a:t>
            </a:r>
          </a:p>
          <a:p>
            <a:r>
              <a:rPr lang="en-US" sz="2400" smtClean="0">
                <a:cs typeface="Times New Roman" pitchFamily="18" charset="0"/>
                <a:sym typeface="Times New Roman" pitchFamily="18" charset="0"/>
              </a:rPr>
              <a:t>No permita comer, beber ni fumar en el área de trabajo.</a:t>
            </a:r>
          </a:p>
          <a:p>
            <a:r>
              <a:rPr lang="en-US" sz="2400" smtClean="0">
                <a:cs typeface="Times New Roman" pitchFamily="18" charset="0"/>
                <a:sym typeface="Times New Roman" pitchFamily="18" charset="0"/>
              </a:rPr>
              <a:t>Coloque letreros de advertencia.</a:t>
            </a:r>
          </a:p>
        </p:txBody>
      </p:sp>
      <p:sp>
        <p:nvSpPr>
          <p:cNvPr id="6150" name="Rectangle 11"/>
          <p:cNvSpPr>
            <a:spLocks noChangeArrowheads="1"/>
          </p:cNvSpPr>
          <p:nvPr/>
        </p:nvSpPr>
        <p:spPr bwMode="auto">
          <a:xfrm>
            <a:off x="4572000" y="2057400"/>
            <a:ext cx="4267200" cy="1600200"/>
          </a:xfrm>
          <a:prstGeom prst="rect">
            <a:avLst/>
          </a:prstGeom>
          <a:noFill/>
          <a:ln w="9525">
            <a:noFill/>
            <a:miter lim="800000"/>
            <a:headEnd/>
            <a:tailEnd/>
          </a:ln>
        </p:spPr>
        <p:txBody>
          <a:bodyPr/>
          <a:lstStyle/>
          <a:p>
            <a:pPr marL="342900" indent="-342900">
              <a:spcBef>
                <a:spcPct val="20000"/>
              </a:spcBef>
            </a:pPr>
            <a:endParaRPr lang="es-ES" sz="2600" b="1">
              <a:solidFill>
                <a:srgbClr val="000099"/>
              </a:solidFill>
            </a:endParaRPr>
          </a:p>
        </p:txBody>
      </p:sp>
      <p:grpSp>
        <p:nvGrpSpPr>
          <p:cNvPr id="6151" name="Group 23" descr="Imagen de un letrero de advertencia indicando “Precaución: Trabajo de renovación. No ingrese al área de trabajo a menos que tenga autorización. Prohibido fumar, comer o beber”."/>
          <p:cNvGrpSpPr>
            <a:grpSpLocks/>
          </p:cNvGrpSpPr>
          <p:nvPr/>
        </p:nvGrpSpPr>
        <p:grpSpPr bwMode="auto">
          <a:xfrm>
            <a:off x="381000" y="2971800"/>
            <a:ext cx="2400300" cy="1828800"/>
            <a:chOff x="240" y="1872"/>
            <a:chExt cx="1512" cy="1152"/>
          </a:xfrm>
        </p:grpSpPr>
        <p:sp>
          <p:nvSpPr>
            <p:cNvPr id="6152" name="Text Box 20"/>
            <p:cNvSpPr txBox="1">
              <a:spLocks noChangeArrowheads="1"/>
            </p:cNvSpPr>
            <p:nvPr/>
          </p:nvSpPr>
          <p:spPr bwMode="auto">
            <a:xfrm>
              <a:off x="240" y="1872"/>
              <a:ext cx="1512" cy="1152"/>
            </a:xfrm>
            <a:prstGeom prst="rect">
              <a:avLst/>
            </a:prstGeom>
            <a:solidFill>
              <a:srgbClr val="F8EC00"/>
            </a:solidFill>
            <a:ln w="9525">
              <a:solidFill>
                <a:srgbClr val="000000"/>
              </a:solidFill>
              <a:miter lim="800000"/>
              <a:headEnd/>
              <a:tailEnd/>
            </a:ln>
          </p:spPr>
          <p:txBody>
            <a:bodyPr/>
            <a:lstStyle/>
            <a:p>
              <a:pPr>
                <a:spcBef>
                  <a:spcPct val="0"/>
                </a:spcBef>
                <a:buFontTx/>
                <a:buNone/>
              </a:pPr>
              <a:endParaRPr lang="es-ES" sz="1200">
                <a:solidFill>
                  <a:schemeClr val="tx1"/>
                </a:solidFill>
                <a:latin typeface="Times New Roman" pitchFamily="18" charset="0"/>
              </a:endParaRPr>
            </a:p>
          </p:txBody>
        </p:sp>
        <p:sp>
          <p:nvSpPr>
            <p:cNvPr id="6153" name="Text Box 21"/>
            <p:cNvSpPr txBox="1">
              <a:spLocks noChangeArrowheads="1"/>
            </p:cNvSpPr>
            <p:nvPr/>
          </p:nvSpPr>
          <p:spPr bwMode="auto">
            <a:xfrm>
              <a:off x="312" y="1944"/>
              <a:ext cx="1368" cy="264"/>
            </a:xfrm>
            <a:prstGeom prst="rect">
              <a:avLst/>
            </a:prstGeom>
            <a:solidFill>
              <a:srgbClr val="000000"/>
            </a:solidFill>
            <a:ln w="9525">
              <a:solidFill>
                <a:srgbClr val="F8EC00"/>
              </a:solidFill>
              <a:miter lim="800000"/>
              <a:headEnd/>
              <a:tailEnd/>
            </a:ln>
          </p:spPr>
          <p:txBody>
            <a:bodyPr/>
            <a:lstStyle/>
            <a:p>
              <a:pPr algn="ctr">
                <a:spcBef>
                  <a:spcPct val="0"/>
                </a:spcBef>
                <a:buSzPct val="100000"/>
                <a:buFontTx/>
                <a:buNone/>
              </a:pPr>
              <a:r>
                <a:rPr lang="en-US" sz="2000" b="1">
                  <a:solidFill>
                    <a:srgbClr val="FFF901"/>
                  </a:solidFill>
                  <a:cs typeface="Times New Roman" pitchFamily="18" charset="0"/>
                  <a:sym typeface="Times New Roman" pitchFamily="18" charset="0"/>
                </a:rPr>
                <a:t>PRECAUCIÓN</a:t>
              </a:r>
            </a:p>
          </p:txBody>
        </p:sp>
        <p:sp>
          <p:nvSpPr>
            <p:cNvPr id="6154" name="Text Box 22"/>
            <p:cNvSpPr txBox="1">
              <a:spLocks noChangeArrowheads="1"/>
            </p:cNvSpPr>
            <p:nvPr/>
          </p:nvSpPr>
          <p:spPr bwMode="auto">
            <a:xfrm>
              <a:off x="312" y="2304"/>
              <a:ext cx="1368" cy="648"/>
            </a:xfrm>
            <a:prstGeom prst="rect">
              <a:avLst/>
            </a:prstGeom>
            <a:solidFill>
              <a:srgbClr val="F8EC00"/>
            </a:solidFill>
            <a:ln w="9525">
              <a:noFill/>
              <a:miter lim="800000"/>
              <a:headEnd/>
              <a:tailEnd/>
            </a:ln>
          </p:spPr>
          <p:txBody>
            <a:bodyPr/>
            <a:lstStyle/>
            <a:p>
              <a:pPr algn="ctr">
                <a:spcBef>
                  <a:spcPct val="0"/>
                </a:spcBef>
                <a:buSzPct val="100000"/>
                <a:buFontTx/>
                <a:buNone/>
              </a:pPr>
              <a:r>
                <a:rPr lang="en-US" b="1">
                  <a:latin typeface="Franklin Gothic Medium" pitchFamily="34" charset="0"/>
                  <a:cs typeface="Times New Roman" pitchFamily="18" charset="0"/>
                  <a:sym typeface="Times New Roman" pitchFamily="18" charset="0"/>
                </a:rPr>
                <a:t>TRABAJO DE RENOVACI</a:t>
              </a:r>
              <a:r>
                <a:rPr lang="en-US" b="1">
                  <a:latin typeface="Times New Roman" pitchFamily="18" charset="0"/>
                  <a:cs typeface="Times New Roman" pitchFamily="18" charset="0"/>
                  <a:sym typeface="Times New Roman" pitchFamily="18" charset="0"/>
                </a:rPr>
                <a:t>Ó</a:t>
              </a:r>
              <a:r>
                <a:rPr lang="en-US" b="1">
                  <a:latin typeface="Franklin Gothic Medium" pitchFamily="34" charset="0"/>
                  <a:cs typeface="Times New Roman" pitchFamily="18" charset="0"/>
                  <a:sym typeface="Times New Roman" pitchFamily="18" charset="0"/>
                </a:rPr>
                <a:t>N</a:t>
              </a:r>
            </a:p>
            <a:p>
              <a:pPr algn="ctr">
                <a:spcBef>
                  <a:spcPct val="0"/>
                </a:spcBef>
                <a:buSzPct val="100000"/>
                <a:buFontTx/>
                <a:buNone/>
              </a:pPr>
              <a:r>
                <a:rPr lang="en-US">
                  <a:latin typeface="Franklin Gothic Medium" pitchFamily="34" charset="0"/>
                  <a:cs typeface="Times New Roman" pitchFamily="18" charset="0"/>
                  <a:sym typeface="Times New Roman" pitchFamily="18" charset="0"/>
                </a:rPr>
                <a:t>NO INGRESE AL ÁREA DE TRABAJO</a:t>
              </a:r>
            </a:p>
            <a:p>
              <a:pPr algn="ctr">
                <a:spcBef>
                  <a:spcPct val="0"/>
                </a:spcBef>
                <a:buSzPct val="100000"/>
                <a:buFontTx/>
                <a:buNone/>
              </a:pPr>
              <a:r>
                <a:rPr lang="en-US">
                  <a:latin typeface="Franklin Gothic Medium" pitchFamily="34" charset="0"/>
                  <a:cs typeface="Times New Roman" pitchFamily="18" charset="0"/>
                  <a:sym typeface="Times New Roman" pitchFamily="18" charset="0"/>
                </a:rPr>
                <a:t>A MENOS QUE TENGA AUTORIZACI</a:t>
              </a:r>
              <a:r>
                <a:rPr lang="en-US">
                  <a:latin typeface="Times New Roman" pitchFamily="18" charset="0"/>
                  <a:cs typeface="Times New Roman" pitchFamily="18" charset="0"/>
                  <a:sym typeface="Times New Roman" pitchFamily="18" charset="0"/>
                </a:rPr>
                <a:t>Ó</a:t>
              </a:r>
              <a:r>
                <a:rPr lang="en-US">
                  <a:latin typeface="Franklin Gothic Medium" pitchFamily="34" charset="0"/>
                  <a:cs typeface="Times New Roman" pitchFamily="18" charset="0"/>
                  <a:sym typeface="Times New Roman" pitchFamily="18" charset="0"/>
                </a:rPr>
                <a:t>N</a:t>
              </a:r>
            </a:p>
            <a:p>
              <a:pPr algn="ctr">
                <a:spcBef>
                  <a:spcPct val="0"/>
                </a:spcBef>
                <a:buSzPct val="100000"/>
                <a:buFontTx/>
                <a:buNone/>
              </a:pPr>
              <a:r>
                <a:rPr lang="en-US">
                  <a:latin typeface="Franklin Gothic Medium" pitchFamily="34" charset="0"/>
                  <a:cs typeface="Times New Roman" pitchFamily="18" charset="0"/>
                  <a:sym typeface="Times New Roman" pitchFamily="18" charset="0"/>
                </a:rPr>
                <a:t>PROHIBIDO FUMAR, COMER O BEBER</a:t>
              </a:r>
            </a:p>
          </p:txBody>
        </p:sp>
      </p:grpSp>
    </p:spTree>
    <p:extLst>
      <p:ext uri="{BB962C8B-B14F-4D97-AF65-F5344CB8AC3E}">
        <p14:creationId xmlns:p14="http://schemas.microsoft.com/office/powerpoint/2010/main" val="348254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4"/>
          <p:cNvSpPr>
            <a:spLocks noGrp="1"/>
          </p:cNvSpPr>
          <p:nvPr>
            <p:ph type="dt" sz="quarter" idx="10"/>
          </p:nvPr>
        </p:nvSpPr>
        <p:spPr>
          <a:noFill/>
        </p:spPr>
        <p:txBody>
          <a:bodyPr/>
          <a:lstStyle/>
          <a:p>
            <a:r>
              <a:rPr lang="es-ES_tradnl" smtClean="0"/>
              <a:t>Octubre de 2011</a:t>
            </a:r>
            <a:endParaRPr lang="en-US" smtClean="0"/>
          </a:p>
        </p:txBody>
      </p:sp>
      <p:sp>
        <p:nvSpPr>
          <p:cNvPr id="7171" name="Slide Number Placeholder 6"/>
          <p:cNvSpPr>
            <a:spLocks noGrp="1"/>
          </p:cNvSpPr>
          <p:nvPr>
            <p:ph type="sldNum" sz="quarter" idx="12"/>
          </p:nvPr>
        </p:nvSpPr>
        <p:spPr>
          <a:noFill/>
        </p:spPr>
        <p:txBody>
          <a:bodyPr/>
          <a:lstStyle/>
          <a:p>
            <a:r>
              <a:rPr lang="en-US" smtClean="0"/>
              <a:t>4-</a:t>
            </a:r>
            <a:fld id="{ADE606B7-AEF6-41AF-A7B4-09AE34D466DC}" type="slidenum">
              <a:rPr lang="en-US" smtClean="0"/>
              <a:pPr/>
              <a:t>47</a:t>
            </a:fld>
            <a:endParaRPr lang="en-US" smtClean="0"/>
          </a:p>
        </p:txBody>
      </p:sp>
      <p:sp>
        <p:nvSpPr>
          <p:cNvPr id="7172" name="Text Box 5"/>
          <p:cNvSpPr txBox="1">
            <a:spLocks noChangeArrowheads="1"/>
          </p:cNvSpPr>
          <p:nvPr/>
        </p:nvSpPr>
        <p:spPr bwMode="auto">
          <a:xfrm>
            <a:off x="838200" y="2209800"/>
            <a:ext cx="2971800" cy="457200"/>
          </a:xfrm>
          <a:prstGeom prst="rect">
            <a:avLst/>
          </a:prstGeom>
          <a:noFill/>
          <a:ln w="9525">
            <a:noFill/>
            <a:miter lim="800000"/>
            <a:headEnd/>
            <a:tailEnd/>
          </a:ln>
        </p:spPr>
        <p:txBody>
          <a:bodyPr>
            <a:spAutoFit/>
          </a:bodyPr>
          <a:lstStyle/>
          <a:p>
            <a:pPr>
              <a:spcBef>
                <a:spcPct val="50000"/>
              </a:spcBef>
              <a:buSzPct val="100000"/>
              <a:buFontTx/>
              <a:buNone/>
            </a:pPr>
            <a:r>
              <a:rPr lang="en-US" sz="2400">
                <a:latin typeface="Times New Roman" pitchFamily="18" charset="0"/>
                <a:cs typeface="Times New Roman" pitchFamily="18" charset="0"/>
                <a:sym typeface="Times New Roman" pitchFamily="18" charset="0"/>
              </a:rPr>
              <a:t>Insertar ilustración</a:t>
            </a:r>
          </a:p>
        </p:txBody>
      </p:sp>
      <p:sp>
        <p:nvSpPr>
          <p:cNvPr id="7173" name="Rectangle 10"/>
          <p:cNvSpPr>
            <a:spLocks noGrp="1" noChangeArrowheads="1"/>
          </p:cNvSpPr>
          <p:nvPr>
            <p:ph type="title"/>
          </p:nvPr>
        </p:nvSpPr>
        <p:spPr>
          <a:xfrm>
            <a:off x="381000" y="381000"/>
            <a:ext cx="8763000" cy="990600"/>
          </a:xfrm>
        </p:spPr>
        <p:txBody>
          <a:bodyPr/>
          <a:lstStyle/>
          <a:p>
            <a:r>
              <a:rPr lang="en-US" smtClean="0">
                <a:cs typeface="Times New Roman" pitchFamily="18" charset="0"/>
                <a:sym typeface="Times New Roman" pitchFamily="18" charset="0"/>
              </a:rPr>
              <a:t>Contención interior: Retire o cubra las pertenencias</a:t>
            </a:r>
          </a:p>
        </p:txBody>
      </p:sp>
      <p:sp>
        <p:nvSpPr>
          <p:cNvPr id="7174" name="Rectangle 12"/>
          <p:cNvSpPr>
            <a:spLocks noGrp="1" noChangeArrowheads="1"/>
          </p:cNvSpPr>
          <p:nvPr>
            <p:ph type="body" sz="half" idx="2"/>
          </p:nvPr>
        </p:nvSpPr>
        <p:spPr>
          <a:xfrm>
            <a:off x="4114800" y="1676400"/>
            <a:ext cx="4648200" cy="4114800"/>
          </a:xfrm>
        </p:spPr>
        <p:txBody>
          <a:bodyPr/>
          <a:lstStyle/>
          <a:p>
            <a:pPr>
              <a:buFont typeface="Wingdings" pitchFamily="2" charset="2"/>
              <a:buChar char="§"/>
            </a:pPr>
            <a:r>
              <a:rPr lang="en-US" sz="2400" u="sng" smtClean="0">
                <a:cs typeface="Times New Roman" pitchFamily="18" charset="0"/>
                <a:sym typeface="Times New Roman" pitchFamily="18" charset="0"/>
              </a:rPr>
              <a:t>Retire</a:t>
            </a:r>
            <a:r>
              <a:rPr lang="en-US" sz="2400" smtClean="0">
                <a:cs typeface="Times New Roman" pitchFamily="18" charset="0"/>
                <a:sym typeface="Times New Roman" pitchFamily="18" charset="0"/>
              </a:rPr>
              <a:t> las pertenencias.</a:t>
            </a:r>
          </a:p>
          <a:p>
            <a:pPr>
              <a:buFont typeface="Wingdings" pitchFamily="2" charset="2"/>
              <a:buChar char="§"/>
            </a:pPr>
            <a:r>
              <a:rPr lang="en-US" sz="2400" u="sng" smtClean="0">
                <a:cs typeface="Times New Roman" pitchFamily="18" charset="0"/>
                <a:sym typeface="Times New Roman" pitchFamily="18" charset="0"/>
              </a:rPr>
              <a:t>Cubra </a:t>
            </a:r>
            <a:r>
              <a:rPr lang="es-ES_tradnl" sz="2400" u="sng" smtClean="0">
                <a:cs typeface="Times New Roman" pitchFamily="18" charset="0"/>
                <a:sym typeface="Times New Roman" pitchFamily="18" charset="0"/>
              </a:rPr>
              <a:t>los </a:t>
            </a:r>
            <a:r>
              <a:rPr lang="en-US" sz="2400" u="sng" smtClean="0">
                <a:cs typeface="Times New Roman" pitchFamily="18" charset="0"/>
                <a:sym typeface="Times New Roman" pitchFamily="18" charset="0"/>
              </a:rPr>
              <a:t>objetos inmóviles</a:t>
            </a:r>
            <a:r>
              <a:rPr lang="en-US" sz="2400" smtClean="0">
                <a:cs typeface="Times New Roman" pitchFamily="18" charset="0"/>
                <a:sym typeface="Times New Roman" pitchFamily="18" charset="0"/>
              </a:rPr>
              <a:t> con láminas protectoras, como por ejemplo:</a:t>
            </a:r>
          </a:p>
          <a:p>
            <a:pPr lvl="1"/>
            <a:r>
              <a:rPr lang="en-US" sz="2000" b="1" smtClean="0">
                <a:cs typeface="Times New Roman" pitchFamily="18" charset="0"/>
                <a:sym typeface="Times New Roman" pitchFamily="18" charset="0"/>
              </a:rPr>
              <a:t>Muebles;</a:t>
            </a:r>
          </a:p>
          <a:p>
            <a:pPr lvl="1"/>
            <a:r>
              <a:rPr lang="en-US" sz="2000" b="1" smtClean="0">
                <a:cs typeface="Times New Roman" pitchFamily="18" charset="0"/>
                <a:sym typeface="Times New Roman" pitchFamily="18" charset="0"/>
              </a:rPr>
              <a:t>Alfombras y</a:t>
            </a:r>
          </a:p>
          <a:p>
            <a:pPr lvl="1"/>
            <a:r>
              <a:rPr lang="es-ES_tradnl" sz="2000" b="1" smtClean="0">
                <a:cs typeface="Times New Roman" pitchFamily="18" charset="0"/>
                <a:sym typeface="Times New Roman" pitchFamily="18" charset="0"/>
              </a:rPr>
              <a:t>Lámparas</a:t>
            </a:r>
            <a:r>
              <a:rPr lang="en-US" sz="2000" b="1" smtClean="0">
                <a:cs typeface="Times New Roman" pitchFamily="18" charset="0"/>
                <a:sym typeface="Times New Roman" pitchFamily="18" charset="0"/>
              </a:rPr>
              <a:t>.</a:t>
            </a:r>
          </a:p>
          <a:p>
            <a:pPr>
              <a:buFont typeface="Wingdings" pitchFamily="2" charset="2"/>
              <a:buChar char="§"/>
            </a:pPr>
            <a:r>
              <a:rPr lang="en-US" sz="2400" u="sng" smtClean="0">
                <a:cs typeface="Times New Roman" pitchFamily="18" charset="0"/>
                <a:sym typeface="Times New Roman" pitchFamily="18" charset="0"/>
              </a:rPr>
              <a:t>Selle los bordes y las juntas.</a:t>
            </a:r>
          </a:p>
        </p:txBody>
      </p:sp>
      <p:pic>
        <p:nvPicPr>
          <p:cNvPr id="7175" name="Picture 13" descr="En este dibujo se ven muebles cubiertos por láminas protectoras."/>
          <p:cNvPicPr>
            <a:picLocks noGrp="1" noChangeAspect="1" noChangeArrowheads="1"/>
          </p:cNvPicPr>
          <p:nvPr>
            <p:ph type="clipArt" sz="half" idx="1"/>
          </p:nvPr>
        </p:nvPicPr>
        <p:blipFill>
          <a:blip r:embed="rId3" cstate="print"/>
          <a:srcRect/>
          <a:stretch>
            <a:fillRect/>
          </a:stretch>
        </p:blipFill>
        <p:spPr>
          <a:xfrm>
            <a:off x="392113" y="2133600"/>
            <a:ext cx="3646487" cy="4114800"/>
          </a:xfrm>
        </p:spPr>
      </p:pic>
    </p:spTree>
    <p:extLst>
      <p:ext uri="{BB962C8B-B14F-4D97-AF65-F5344CB8AC3E}">
        <p14:creationId xmlns:p14="http://schemas.microsoft.com/office/powerpoint/2010/main" val="4107357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4"/>
          <p:cNvSpPr>
            <a:spLocks noGrp="1"/>
          </p:cNvSpPr>
          <p:nvPr>
            <p:ph type="dt" sz="quarter" idx="10"/>
          </p:nvPr>
        </p:nvSpPr>
        <p:spPr>
          <a:noFill/>
        </p:spPr>
        <p:txBody>
          <a:bodyPr/>
          <a:lstStyle/>
          <a:p>
            <a:r>
              <a:rPr lang="es-ES_tradnl" smtClean="0"/>
              <a:t>Octubre de 2011</a:t>
            </a:r>
            <a:endParaRPr lang="en-US" smtClean="0"/>
          </a:p>
        </p:txBody>
      </p:sp>
      <p:sp>
        <p:nvSpPr>
          <p:cNvPr id="8195" name="Slide Number Placeholder 6"/>
          <p:cNvSpPr>
            <a:spLocks noGrp="1"/>
          </p:cNvSpPr>
          <p:nvPr>
            <p:ph type="sldNum" sz="quarter" idx="12"/>
          </p:nvPr>
        </p:nvSpPr>
        <p:spPr>
          <a:noFill/>
        </p:spPr>
        <p:txBody>
          <a:bodyPr/>
          <a:lstStyle/>
          <a:p>
            <a:r>
              <a:rPr lang="en-US" smtClean="0"/>
              <a:t>4-</a:t>
            </a:r>
            <a:fld id="{D6676625-60EF-4480-9F3F-800CDBEE56BD}" type="slidenum">
              <a:rPr lang="en-US" smtClean="0"/>
              <a:pPr/>
              <a:t>48</a:t>
            </a:fld>
            <a:endParaRPr lang="en-US" smtClean="0"/>
          </a:p>
        </p:txBody>
      </p:sp>
      <p:pic>
        <p:nvPicPr>
          <p:cNvPr id="8196" name="Picture 11" descr="En este dibujo se ve el piso de un área de trabajo cubierta con plástico que se extiende hasta seis pies desde una ventana en la que se está trabajando. Todas las herramientas están colocadas sobre el plástico.  "/>
          <p:cNvPicPr>
            <a:picLocks noChangeAspect="1" noChangeArrowheads="1"/>
          </p:cNvPicPr>
          <p:nvPr/>
        </p:nvPicPr>
        <p:blipFill>
          <a:blip r:embed="rId3" cstate="print"/>
          <a:srcRect/>
          <a:stretch>
            <a:fillRect/>
          </a:stretch>
        </p:blipFill>
        <p:spPr bwMode="auto">
          <a:xfrm>
            <a:off x="6680200" y="2057400"/>
            <a:ext cx="2463800" cy="2971800"/>
          </a:xfrm>
          <a:prstGeom prst="rect">
            <a:avLst/>
          </a:prstGeom>
          <a:noFill/>
          <a:ln w="9525">
            <a:noFill/>
            <a:miter lim="800000"/>
            <a:headEnd/>
            <a:tailEnd/>
          </a:ln>
        </p:spPr>
      </p:pic>
      <p:sp>
        <p:nvSpPr>
          <p:cNvPr id="8197" name="Rectangle 6"/>
          <p:cNvSpPr>
            <a:spLocks noGrp="1" noChangeArrowheads="1"/>
          </p:cNvSpPr>
          <p:nvPr>
            <p:ph type="title"/>
          </p:nvPr>
        </p:nvSpPr>
        <p:spPr>
          <a:xfrm>
            <a:off x="381000" y="228600"/>
            <a:ext cx="8382000" cy="990600"/>
          </a:xfrm>
        </p:spPr>
        <p:txBody>
          <a:bodyPr/>
          <a:lstStyle/>
          <a:p>
            <a:r>
              <a:rPr lang="en-US" sz="3600" smtClean="0">
                <a:cs typeface="Times New Roman" pitchFamily="18" charset="0"/>
                <a:sym typeface="Times New Roman" pitchFamily="18" charset="0"/>
              </a:rPr>
              <a:t>Contención interior: Cubra los pisos</a:t>
            </a:r>
          </a:p>
        </p:txBody>
      </p:sp>
      <p:sp>
        <p:nvSpPr>
          <p:cNvPr id="8198" name="Rectangle 8"/>
          <p:cNvSpPr>
            <a:spLocks noGrp="1" noChangeArrowheads="1"/>
          </p:cNvSpPr>
          <p:nvPr>
            <p:ph type="body" sz="half" idx="2"/>
          </p:nvPr>
        </p:nvSpPr>
        <p:spPr>
          <a:xfrm>
            <a:off x="304800" y="1676400"/>
            <a:ext cx="6553200" cy="4724400"/>
          </a:xfrm>
        </p:spPr>
        <p:txBody>
          <a:bodyPr/>
          <a:lstStyle/>
          <a:p>
            <a:pPr>
              <a:lnSpc>
                <a:spcPct val="90000"/>
              </a:lnSpc>
              <a:buFontTx/>
              <a:buNone/>
            </a:pPr>
            <a:r>
              <a:rPr lang="en-US" sz="2000" u="sng" smtClean="0">
                <a:cs typeface="Times New Roman" pitchFamily="18" charset="0"/>
                <a:sym typeface="Times New Roman" pitchFamily="18" charset="0"/>
              </a:rPr>
              <a:t>Se requiere</a:t>
            </a:r>
            <a:r>
              <a:rPr lang="en-US" sz="2000" smtClean="0">
                <a:cs typeface="Times New Roman" pitchFamily="18" charset="0"/>
                <a:sym typeface="Times New Roman" pitchFamily="18" charset="0"/>
              </a:rPr>
              <a:t>:</a:t>
            </a:r>
          </a:p>
          <a:p>
            <a:pPr>
              <a:lnSpc>
                <a:spcPct val="90000"/>
              </a:lnSpc>
            </a:pPr>
            <a:r>
              <a:rPr lang="en-US" sz="2000" smtClean="0">
                <a:cs typeface="Times New Roman" pitchFamily="18" charset="0"/>
                <a:sym typeface="Times New Roman" pitchFamily="18" charset="0"/>
              </a:rPr>
              <a:t>Cubrir todo el piso del área de trabajo con láminas plásticas. </a:t>
            </a:r>
          </a:p>
          <a:p>
            <a:pPr>
              <a:lnSpc>
                <a:spcPct val="90000"/>
              </a:lnSpc>
            </a:pPr>
            <a:r>
              <a:rPr lang="en-US" sz="2000" smtClean="0">
                <a:cs typeface="Times New Roman" pitchFamily="18" charset="0"/>
                <a:sym typeface="Times New Roman" pitchFamily="18" charset="0"/>
              </a:rPr>
              <a:t>Cubrir los pisos un mínimo de 6 pies en todas las direcciones alrededor de donde se altere la pintura. </a:t>
            </a:r>
          </a:p>
          <a:p>
            <a:pPr>
              <a:lnSpc>
                <a:spcPct val="90000"/>
              </a:lnSpc>
              <a:buFontTx/>
              <a:buNone/>
            </a:pPr>
            <a:r>
              <a:rPr lang="en-US" sz="2000" u="sng" smtClean="0">
                <a:cs typeface="Times New Roman" pitchFamily="18" charset="0"/>
                <a:sym typeface="Times New Roman" pitchFamily="18" charset="0"/>
              </a:rPr>
              <a:t>Se recomienda</a:t>
            </a:r>
            <a:r>
              <a:rPr lang="en-US" sz="2000" smtClean="0">
                <a:cs typeface="Times New Roman" pitchFamily="18" charset="0"/>
                <a:sym typeface="Times New Roman" pitchFamily="18" charset="0"/>
              </a:rPr>
              <a:t>:</a:t>
            </a:r>
          </a:p>
          <a:p>
            <a:pPr>
              <a:lnSpc>
                <a:spcPct val="90000"/>
              </a:lnSpc>
            </a:pPr>
            <a:r>
              <a:rPr lang="en-US" sz="2000" smtClean="0">
                <a:cs typeface="Times New Roman" pitchFamily="18" charset="0"/>
                <a:sym typeface="Times New Roman" pitchFamily="18" charset="0"/>
              </a:rPr>
              <a:t>Extender láminas plásticas en áreas de </a:t>
            </a:r>
            <a:r>
              <a:rPr lang="es-ES_tradnl" sz="2000" smtClean="0">
                <a:cs typeface="Times New Roman" pitchFamily="18" charset="0"/>
                <a:sym typeface="Times New Roman" pitchFamily="18" charset="0"/>
              </a:rPr>
              <a:t>mucho</a:t>
            </a:r>
            <a:r>
              <a:rPr lang="en-US" sz="2000" smtClean="0">
                <a:cs typeface="Times New Roman" pitchFamily="18" charset="0"/>
                <a:sym typeface="Times New Roman" pitchFamily="18" charset="0"/>
              </a:rPr>
              <a:t> tráfico.</a:t>
            </a:r>
          </a:p>
          <a:p>
            <a:pPr>
              <a:lnSpc>
                <a:spcPct val="90000"/>
              </a:lnSpc>
            </a:pPr>
            <a:r>
              <a:rPr lang="en-US" sz="2000" smtClean="0">
                <a:solidFill>
                  <a:srgbClr val="00009B"/>
                </a:solidFill>
                <a:cs typeface="Times New Roman" pitchFamily="18" charset="0"/>
                <a:sym typeface="Times New Roman" pitchFamily="18" charset="0"/>
              </a:rPr>
              <a:t>Tomar precauciones especiales para las alfombras.</a:t>
            </a:r>
          </a:p>
          <a:p>
            <a:pPr>
              <a:lnSpc>
                <a:spcPct val="90000"/>
              </a:lnSpc>
            </a:pPr>
            <a:r>
              <a:rPr lang="en-US" sz="2000" smtClean="0">
                <a:cs typeface="Times New Roman" pitchFamily="18" charset="0"/>
                <a:sym typeface="Times New Roman" pitchFamily="18" charset="0"/>
              </a:rPr>
              <a:t>Usar almohadilla adhesiva desechable al borde de la lámina protectora. </a:t>
            </a:r>
          </a:p>
          <a:p>
            <a:pPr>
              <a:lnSpc>
                <a:spcPct val="90000"/>
              </a:lnSpc>
            </a:pPr>
            <a:r>
              <a:rPr lang="en-US" sz="2000" smtClean="0">
                <a:cs typeface="Times New Roman" pitchFamily="18" charset="0"/>
                <a:sym typeface="Times New Roman" pitchFamily="18" charset="0"/>
              </a:rPr>
              <a:t>Si usa decapantes químicos, agregue una segunda capa plástica.</a:t>
            </a:r>
          </a:p>
        </p:txBody>
      </p:sp>
      <p:sp>
        <p:nvSpPr>
          <p:cNvPr id="8199" name="Text Box 12"/>
          <p:cNvSpPr txBox="1">
            <a:spLocks noChangeArrowheads="1"/>
          </p:cNvSpPr>
          <p:nvPr/>
        </p:nvSpPr>
        <p:spPr bwMode="auto">
          <a:xfrm rot="10800000" flipV="1">
            <a:off x="8685213" y="4495800"/>
            <a:ext cx="458787" cy="304800"/>
          </a:xfrm>
          <a:prstGeom prst="rect">
            <a:avLst/>
          </a:prstGeom>
          <a:noFill/>
          <a:ln w="9525">
            <a:noFill/>
            <a:miter lim="800000"/>
            <a:headEnd/>
            <a:tailEnd/>
          </a:ln>
        </p:spPr>
        <p:txBody>
          <a:bodyPr>
            <a:spAutoFit/>
          </a:bodyPr>
          <a:lstStyle/>
          <a:p>
            <a:pPr>
              <a:spcBef>
                <a:spcPct val="50000"/>
              </a:spcBef>
              <a:buSzPct val="100000"/>
              <a:buFontTx/>
              <a:buNone/>
            </a:pPr>
            <a:r>
              <a:rPr lang="en-US" sz="1400" b="1">
                <a:latin typeface="Times New Roman" pitchFamily="18" charset="0"/>
                <a:cs typeface="Times New Roman" pitchFamily="18" charset="0"/>
                <a:sym typeface="Times New Roman" pitchFamily="18" charset="0"/>
              </a:rPr>
              <a:t>6’</a:t>
            </a:r>
          </a:p>
        </p:txBody>
      </p:sp>
      <p:sp>
        <p:nvSpPr>
          <p:cNvPr id="8200" name="Text Box 14"/>
          <p:cNvSpPr txBox="1">
            <a:spLocks noChangeArrowheads="1"/>
          </p:cNvSpPr>
          <p:nvPr/>
        </p:nvSpPr>
        <p:spPr bwMode="auto">
          <a:xfrm rot="10800000" flipV="1">
            <a:off x="7086600" y="4419600"/>
            <a:ext cx="458788" cy="304800"/>
          </a:xfrm>
          <a:prstGeom prst="rect">
            <a:avLst/>
          </a:prstGeom>
          <a:noFill/>
          <a:ln w="9525">
            <a:noFill/>
            <a:miter lim="800000"/>
            <a:headEnd/>
            <a:tailEnd/>
          </a:ln>
        </p:spPr>
        <p:txBody>
          <a:bodyPr>
            <a:spAutoFit/>
          </a:bodyPr>
          <a:lstStyle/>
          <a:p>
            <a:pPr>
              <a:spcBef>
                <a:spcPct val="50000"/>
              </a:spcBef>
              <a:buSzPct val="100000"/>
              <a:buFontTx/>
              <a:buNone/>
            </a:pPr>
            <a:r>
              <a:rPr lang="en-US" sz="1400" b="1">
                <a:latin typeface="Times New Roman" pitchFamily="18" charset="0"/>
                <a:cs typeface="Times New Roman" pitchFamily="18" charset="0"/>
                <a:sym typeface="Times New Roman" pitchFamily="18" charset="0"/>
              </a:rPr>
              <a:t>6’</a:t>
            </a:r>
          </a:p>
        </p:txBody>
      </p:sp>
    </p:spTree>
    <p:extLst>
      <p:ext uri="{BB962C8B-B14F-4D97-AF65-F5344CB8AC3E}">
        <p14:creationId xmlns:p14="http://schemas.microsoft.com/office/powerpoint/2010/main" val="934776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4"/>
          <p:cNvSpPr>
            <a:spLocks noGrp="1"/>
          </p:cNvSpPr>
          <p:nvPr>
            <p:ph type="dt" sz="quarter" idx="10"/>
          </p:nvPr>
        </p:nvSpPr>
        <p:spPr>
          <a:noFill/>
        </p:spPr>
        <p:txBody>
          <a:bodyPr/>
          <a:lstStyle/>
          <a:p>
            <a:r>
              <a:rPr lang="es-ES_tradnl" smtClean="0"/>
              <a:t>Octubre de 2011</a:t>
            </a:r>
            <a:endParaRPr lang="en-US" smtClean="0"/>
          </a:p>
        </p:txBody>
      </p:sp>
      <p:sp>
        <p:nvSpPr>
          <p:cNvPr id="9219" name="Slide Number Placeholder 6"/>
          <p:cNvSpPr>
            <a:spLocks noGrp="1"/>
          </p:cNvSpPr>
          <p:nvPr>
            <p:ph type="sldNum" sz="quarter" idx="12"/>
          </p:nvPr>
        </p:nvSpPr>
        <p:spPr>
          <a:noFill/>
        </p:spPr>
        <p:txBody>
          <a:bodyPr/>
          <a:lstStyle/>
          <a:p>
            <a:r>
              <a:rPr lang="en-US" smtClean="0"/>
              <a:t>4-</a:t>
            </a:r>
            <a:fld id="{F1D5A38E-66CE-458A-B6AD-2D8F107B7293}" type="slidenum">
              <a:rPr lang="en-US" smtClean="0"/>
              <a:pPr/>
              <a:t>49</a:t>
            </a:fld>
            <a:endParaRPr lang="en-US" smtClean="0"/>
          </a:p>
        </p:txBody>
      </p:sp>
      <p:sp>
        <p:nvSpPr>
          <p:cNvPr id="9220" name="Rectangle 6"/>
          <p:cNvSpPr>
            <a:spLocks noGrp="1" noChangeArrowheads="1"/>
          </p:cNvSpPr>
          <p:nvPr>
            <p:ph type="title"/>
          </p:nvPr>
        </p:nvSpPr>
        <p:spPr>
          <a:xfrm>
            <a:off x="381000" y="381000"/>
            <a:ext cx="8763000" cy="990600"/>
          </a:xfrm>
        </p:spPr>
        <p:txBody>
          <a:bodyPr/>
          <a:lstStyle/>
          <a:p>
            <a:r>
              <a:rPr lang="en-US" sz="3600" smtClean="0">
                <a:cs typeface="Times New Roman" pitchFamily="18" charset="0"/>
                <a:sym typeface="Times New Roman" pitchFamily="18" charset="0"/>
              </a:rPr>
              <a:t>Contención interior: Cierre ventanas, puertas, sistemas de climatización</a:t>
            </a:r>
          </a:p>
        </p:txBody>
      </p:sp>
      <p:sp>
        <p:nvSpPr>
          <p:cNvPr id="9221" name="Rectangle 8"/>
          <p:cNvSpPr>
            <a:spLocks noGrp="1" noChangeArrowheads="1"/>
          </p:cNvSpPr>
          <p:nvPr>
            <p:ph type="body" sz="half" idx="2"/>
          </p:nvPr>
        </p:nvSpPr>
        <p:spPr>
          <a:xfrm>
            <a:off x="381000" y="2133600"/>
            <a:ext cx="8382000" cy="3429000"/>
          </a:xfrm>
        </p:spPr>
        <p:txBody>
          <a:bodyPr/>
          <a:lstStyle/>
          <a:p>
            <a:pPr>
              <a:buFontTx/>
              <a:buNone/>
            </a:pPr>
            <a:r>
              <a:rPr lang="en-US" sz="2400" smtClean="0">
                <a:cs typeface="Times New Roman" pitchFamily="18" charset="0"/>
                <a:sym typeface="Times New Roman" pitchFamily="18" charset="0"/>
              </a:rPr>
              <a:t>Dependiendo del trabajo a realizar:</a:t>
            </a:r>
          </a:p>
          <a:p>
            <a:r>
              <a:rPr lang="en-US" sz="2400" smtClean="0">
                <a:cs typeface="Times New Roman" pitchFamily="18" charset="0"/>
                <a:sym typeface="Times New Roman" pitchFamily="18" charset="0"/>
              </a:rPr>
              <a:t>Cierre todas las ventanas del área de trabajo. </a:t>
            </a:r>
          </a:p>
          <a:p>
            <a:r>
              <a:rPr lang="en-US" sz="2400" smtClean="0">
                <a:cs typeface="Times New Roman" pitchFamily="18" charset="0"/>
                <a:sym typeface="Times New Roman" pitchFamily="18" charset="0"/>
              </a:rPr>
              <a:t>Cierre y selle todas las puertas del área de trabajo.</a:t>
            </a:r>
          </a:p>
          <a:p>
            <a:r>
              <a:rPr lang="en-US" sz="2400" smtClean="0">
                <a:cs typeface="Times New Roman" pitchFamily="18" charset="0"/>
                <a:sym typeface="Times New Roman" pitchFamily="18" charset="0"/>
              </a:rPr>
              <a:t>Cierre y selle todos los sistemas de climatización del área de trabajo. </a:t>
            </a:r>
          </a:p>
          <a:p>
            <a:r>
              <a:rPr lang="en-US" sz="2400" smtClean="0">
                <a:cs typeface="Times New Roman" pitchFamily="18" charset="0"/>
                <a:sym typeface="Times New Roman" pitchFamily="18" charset="0"/>
              </a:rPr>
              <a:t>Apague la unidad </a:t>
            </a:r>
            <a:r>
              <a:rPr lang="es-ES_tradnl" sz="2400" smtClean="0">
                <a:cs typeface="Times New Roman" pitchFamily="18" charset="0"/>
                <a:sym typeface="Times New Roman" pitchFamily="18" charset="0"/>
              </a:rPr>
              <a:t>de climatización </a:t>
            </a:r>
            <a:r>
              <a:rPr lang="en-US" sz="2400" smtClean="0">
                <a:cs typeface="Times New Roman" pitchFamily="18" charset="0"/>
                <a:sym typeface="Times New Roman" pitchFamily="18" charset="0"/>
              </a:rPr>
              <a:t>(recomendado).</a:t>
            </a:r>
          </a:p>
        </p:txBody>
      </p:sp>
    </p:spTree>
    <p:extLst>
      <p:ext uri="{BB962C8B-B14F-4D97-AF65-F5344CB8AC3E}">
        <p14:creationId xmlns:p14="http://schemas.microsoft.com/office/powerpoint/2010/main" val="1100579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p:txBody>
          <a:bodyPr/>
          <a:lstStyle/>
          <a:p>
            <a:pPr>
              <a:defRPr/>
            </a:pPr>
            <a:r>
              <a:rPr lang="es-ES_tradnl" smtClean="0"/>
              <a:t>Octubre de 2011</a:t>
            </a:r>
            <a:endParaRPr lang="en-US" smtClean="0"/>
          </a:p>
        </p:txBody>
      </p:sp>
      <p:sp>
        <p:nvSpPr>
          <p:cNvPr id="5" name="Slide Number Placeholder 5"/>
          <p:cNvSpPr>
            <a:spLocks noGrp="1"/>
          </p:cNvSpPr>
          <p:nvPr>
            <p:ph type="sldNum" sz="quarter" idx="12"/>
          </p:nvPr>
        </p:nvSpPr>
        <p:spPr/>
        <p:txBody>
          <a:bodyPr/>
          <a:lstStyle/>
          <a:p>
            <a:pPr>
              <a:defRPr/>
            </a:pPr>
            <a:fld id="{34D4320E-1B6E-4ABE-A2CF-EBEDA6D2DA52}" type="slidenum">
              <a:rPr lang="en-US"/>
              <a:pPr>
                <a:defRPr/>
              </a:pPr>
              <a:t>5</a:t>
            </a:fld>
            <a:endParaRPr lang="en-US"/>
          </a:p>
        </p:txBody>
      </p:sp>
      <p:sp>
        <p:nvSpPr>
          <p:cNvPr id="6148" name="Rectangle 2"/>
          <p:cNvSpPr>
            <a:spLocks noGrp="1" noChangeArrowheads="1"/>
          </p:cNvSpPr>
          <p:nvPr>
            <p:ph type="title"/>
          </p:nvPr>
        </p:nvSpPr>
        <p:spPr/>
        <p:txBody>
          <a:bodyPr/>
          <a:lstStyle/>
          <a:p>
            <a:r>
              <a:rPr lang="es-ES" sz="3600" smtClean="0">
                <a:cs typeface="Times New Roman" pitchFamily="18" charset="0"/>
                <a:sym typeface="Times New Roman" pitchFamily="18" charset="0"/>
              </a:rPr>
              <a:t>Este curso...</a:t>
            </a:r>
            <a:r>
              <a:rPr lang="es-ES" smtClean="0">
                <a:cs typeface="Times New Roman" pitchFamily="18" charset="0"/>
                <a:sym typeface="Times New Roman" pitchFamily="18" charset="0"/>
              </a:rPr>
              <a:t>	</a:t>
            </a:r>
          </a:p>
        </p:txBody>
      </p:sp>
      <p:sp>
        <p:nvSpPr>
          <p:cNvPr id="6149" name="Rectangle 3"/>
          <p:cNvSpPr>
            <a:spLocks noGrp="1" noChangeArrowheads="1"/>
          </p:cNvSpPr>
          <p:nvPr>
            <p:ph type="body" idx="1"/>
          </p:nvPr>
        </p:nvSpPr>
        <p:spPr>
          <a:xfrm>
            <a:off x="304800" y="1814513"/>
            <a:ext cx="8458200" cy="4114800"/>
          </a:xfrm>
        </p:spPr>
        <p:txBody>
          <a:bodyPr/>
          <a:lstStyle/>
          <a:p>
            <a:pPr marL="533400" indent="-533400"/>
            <a:r>
              <a:rPr lang="es-ES" sz="2000" smtClean="0">
                <a:cs typeface="Times New Roman" pitchFamily="18" charset="0"/>
                <a:sym typeface="Times New Roman" pitchFamily="18" charset="0"/>
              </a:rPr>
              <a:t>Cumple con los requisitos de la </a:t>
            </a:r>
            <a:r>
              <a:rPr lang="es-ES" sz="2000" smtClean="0">
                <a:solidFill>
                  <a:srgbClr val="00009B"/>
                </a:solidFill>
                <a:cs typeface="Times New Roman" pitchFamily="18" charset="0"/>
                <a:sym typeface="Times New Roman" pitchFamily="18" charset="0"/>
              </a:rPr>
              <a:t>EPA y el HUD.</a:t>
            </a:r>
          </a:p>
          <a:p>
            <a:pPr marL="533400" indent="-533400"/>
            <a:r>
              <a:rPr lang="es-ES" sz="2000" smtClean="0">
                <a:solidFill>
                  <a:srgbClr val="00009B"/>
                </a:solidFill>
                <a:cs typeface="Times New Roman" pitchFamily="18" charset="0"/>
                <a:sym typeface="Times New Roman" pitchFamily="18" charset="0"/>
              </a:rPr>
              <a:t>Forma renovadores certificados por la EPA.</a:t>
            </a:r>
          </a:p>
          <a:p>
            <a:pPr marL="533400" indent="-533400"/>
            <a:r>
              <a:rPr lang="es-ES" sz="2000" smtClean="0">
                <a:cs typeface="Times New Roman" pitchFamily="18" charset="0"/>
                <a:sym typeface="Times New Roman" pitchFamily="18" charset="0"/>
              </a:rPr>
              <a:t>Demuestra su compromiso con la seguridad. </a:t>
            </a:r>
          </a:p>
          <a:p>
            <a:pPr marL="533400" indent="-533400">
              <a:buFontTx/>
              <a:buNone/>
            </a:pPr>
            <a:endParaRPr lang="es-ES" sz="2000" smtClean="0">
              <a:cs typeface="Times New Roman" pitchFamily="18" charset="0"/>
              <a:sym typeface="Times New Roman" pitchFamily="18" charset="0"/>
            </a:endParaRPr>
          </a:p>
          <a:p>
            <a:pPr marL="533400" indent="-533400">
              <a:buFontTx/>
              <a:buNone/>
            </a:pPr>
            <a:r>
              <a:rPr lang="es-ES" sz="2000" smtClean="0">
                <a:cs typeface="Times New Roman" pitchFamily="18" charset="0"/>
                <a:sym typeface="Times New Roman" pitchFamily="18" charset="0"/>
              </a:rPr>
              <a:t>PERO, </a:t>
            </a:r>
          </a:p>
          <a:p>
            <a:pPr marL="533400" indent="-533400"/>
            <a:r>
              <a:rPr lang="es-ES" sz="2000" smtClean="0">
                <a:cs typeface="Times New Roman" pitchFamily="18" charset="0"/>
                <a:sym typeface="Times New Roman" pitchFamily="18" charset="0"/>
              </a:rPr>
              <a:t>No es un curso de reducción de plomo.</a:t>
            </a:r>
          </a:p>
          <a:p>
            <a:pPr marL="533400" indent="-533400"/>
            <a:r>
              <a:rPr lang="es-ES" sz="2000" smtClean="0">
                <a:cs typeface="Times New Roman" pitchFamily="18" charset="0"/>
                <a:sym typeface="Times New Roman" pitchFamily="18" charset="0"/>
              </a:rPr>
              <a:t>No cumple con los requisitos de capacitación de la Administración de Seguridad y Salud Ocupacional (OSHA, por sus siglas en inglés).</a:t>
            </a:r>
          </a:p>
          <a:p>
            <a:pPr marL="533400" indent="-533400"/>
            <a:r>
              <a:rPr lang="es-ES" sz="2000" smtClean="0">
                <a:cs typeface="Times New Roman" pitchFamily="18" charset="0"/>
                <a:sym typeface="Times New Roman" pitchFamily="18" charset="0"/>
              </a:rPr>
              <a:t>Puede que no cumpla los requisitos de capacitación estatales, locales o tribales.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4"/>
          <p:cNvSpPr>
            <a:spLocks noGrp="1"/>
          </p:cNvSpPr>
          <p:nvPr>
            <p:ph type="dt" sz="quarter" idx="10"/>
          </p:nvPr>
        </p:nvSpPr>
        <p:spPr>
          <a:noFill/>
        </p:spPr>
        <p:txBody>
          <a:bodyPr/>
          <a:lstStyle/>
          <a:p>
            <a:r>
              <a:rPr lang="es-ES_tradnl" smtClean="0"/>
              <a:t>Octubre de 2011</a:t>
            </a:r>
            <a:endParaRPr lang="en-US" smtClean="0"/>
          </a:p>
        </p:txBody>
      </p:sp>
      <p:sp>
        <p:nvSpPr>
          <p:cNvPr id="10243" name="Slide Number Placeholder 6"/>
          <p:cNvSpPr>
            <a:spLocks noGrp="1"/>
          </p:cNvSpPr>
          <p:nvPr>
            <p:ph type="sldNum" sz="quarter" idx="12"/>
          </p:nvPr>
        </p:nvSpPr>
        <p:spPr>
          <a:noFill/>
        </p:spPr>
        <p:txBody>
          <a:bodyPr/>
          <a:lstStyle/>
          <a:p>
            <a:r>
              <a:rPr lang="en-US" smtClean="0"/>
              <a:t>4-</a:t>
            </a:r>
            <a:fld id="{11B46A1B-474D-4AA2-A5D3-4085B06B0C68}" type="slidenum">
              <a:rPr lang="en-US" smtClean="0"/>
              <a:pPr/>
              <a:t>50</a:t>
            </a:fld>
            <a:endParaRPr lang="en-US" smtClean="0"/>
          </a:p>
        </p:txBody>
      </p:sp>
      <p:pic>
        <p:nvPicPr>
          <p:cNvPr id="10244" name="Picture 5" descr="Esta serie de dibujos muestra cómo colocar láminas protectoras en una puerta del área de trabajo cubriendo primero la puerta con láminas plásticas, cortando después una rendija vertical larga para servir como puerta, y sujetando después otra lámina en la parte superior de la puerta para cubrir la rendija."/>
          <p:cNvPicPr>
            <a:picLocks noGrp="1" noChangeAspect="1" noChangeArrowheads="1"/>
          </p:cNvPicPr>
          <p:nvPr>
            <p:ph type="clipArt" sz="half" idx="2"/>
          </p:nvPr>
        </p:nvPicPr>
        <p:blipFill>
          <a:blip r:embed="rId3" cstate="print"/>
          <a:srcRect/>
          <a:stretch>
            <a:fillRect/>
          </a:stretch>
        </p:blipFill>
        <p:spPr>
          <a:xfrm>
            <a:off x="457200" y="1905000"/>
            <a:ext cx="4492625" cy="4572000"/>
          </a:xfrm>
          <a:noFill/>
        </p:spPr>
      </p:pic>
      <p:sp>
        <p:nvSpPr>
          <p:cNvPr id="10245" name="Rectangle 2"/>
          <p:cNvSpPr>
            <a:spLocks noGrp="1" noChangeArrowheads="1"/>
          </p:cNvSpPr>
          <p:nvPr>
            <p:ph type="title"/>
          </p:nvPr>
        </p:nvSpPr>
        <p:spPr/>
        <p:txBody>
          <a:bodyPr/>
          <a:lstStyle/>
          <a:p>
            <a:r>
              <a:rPr lang="en-US" sz="3600" smtClean="0">
                <a:cs typeface="Times New Roman" pitchFamily="18" charset="0"/>
                <a:sym typeface="Times New Roman" pitchFamily="18" charset="0"/>
              </a:rPr>
              <a:t>Contención interior: </a:t>
            </a:r>
            <a:r>
              <a:rPr lang="en-US" sz="3600" smtClean="0">
                <a:solidFill>
                  <a:srgbClr val="00009B"/>
                </a:solidFill>
                <a:cs typeface="Times New Roman" pitchFamily="18" charset="0"/>
                <a:sym typeface="Times New Roman" pitchFamily="18" charset="0"/>
              </a:rPr>
              <a:t>Puerta de ingreso al área de trabajo</a:t>
            </a:r>
          </a:p>
        </p:txBody>
      </p:sp>
      <p:sp>
        <p:nvSpPr>
          <p:cNvPr id="10246" name="Rectangle 3"/>
          <p:cNvSpPr>
            <a:spLocks noGrp="1" noChangeArrowheads="1"/>
          </p:cNvSpPr>
          <p:nvPr>
            <p:ph type="body" sz="half" idx="1"/>
          </p:nvPr>
        </p:nvSpPr>
        <p:spPr>
          <a:xfrm>
            <a:off x="4191000" y="1981200"/>
            <a:ext cx="4648200" cy="3124200"/>
          </a:xfrm>
        </p:spPr>
        <p:txBody>
          <a:bodyPr/>
          <a:lstStyle/>
          <a:p>
            <a:r>
              <a:rPr lang="en-US" sz="3200" smtClean="0">
                <a:cs typeface="Times New Roman" pitchFamily="18" charset="0"/>
                <a:sym typeface="Times New Roman" pitchFamily="18" charset="0"/>
              </a:rPr>
              <a:t>Cubra las puertas de ingreso al área de trabajo con dos capas de láminas protectoras. </a:t>
            </a:r>
          </a:p>
        </p:txBody>
      </p:sp>
    </p:spTree>
    <p:extLst>
      <p:ext uri="{BB962C8B-B14F-4D97-AF65-F5344CB8AC3E}">
        <p14:creationId xmlns:p14="http://schemas.microsoft.com/office/powerpoint/2010/main" val="1473885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r>
              <a:rPr lang="es-ES_tradnl" smtClean="0"/>
              <a:t>Octubre de 2011</a:t>
            </a:r>
            <a:endParaRPr lang="en-US" smtClean="0"/>
          </a:p>
        </p:txBody>
      </p:sp>
      <p:sp>
        <p:nvSpPr>
          <p:cNvPr id="11267" name="Slide Number Placeholder 5"/>
          <p:cNvSpPr>
            <a:spLocks noGrp="1"/>
          </p:cNvSpPr>
          <p:nvPr>
            <p:ph type="sldNum" sz="quarter" idx="12"/>
          </p:nvPr>
        </p:nvSpPr>
        <p:spPr>
          <a:noFill/>
        </p:spPr>
        <p:txBody>
          <a:bodyPr/>
          <a:lstStyle/>
          <a:p>
            <a:r>
              <a:rPr lang="en-US" smtClean="0"/>
              <a:t>4-</a:t>
            </a:r>
            <a:fld id="{67562F25-17EC-4801-AA34-C06953075B84}" type="slidenum">
              <a:rPr lang="en-US" smtClean="0"/>
              <a:pPr/>
              <a:t>51</a:t>
            </a:fld>
            <a:endParaRPr lang="en-US" smtClean="0"/>
          </a:p>
        </p:txBody>
      </p:sp>
      <p:sp>
        <p:nvSpPr>
          <p:cNvPr id="11268" name="Rectangle 2"/>
          <p:cNvSpPr>
            <a:spLocks noGrp="1" noChangeArrowheads="1"/>
          </p:cNvSpPr>
          <p:nvPr>
            <p:ph type="title"/>
          </p:nvPr>
        </p:nvSpPr>
        <p:spPr/>
        <p:txBody>
          <a:bodyPr/>
          <a:lstStyle/>
          <a:p>
            <a:r>
              <a:rPr lang="en-US" sz="3600" smtClean="0">
                <a:cs typeface="Times New Roman" pitchFamily="18" charset="0"/>
                <a:sym typeface="Times New Roman" pitchFamily="18" charset="0"/>
              </a:rPr>
              <a:t>Descripción general de los pasos para la contención interior</a:t>
            </a:r>
          </a:p>
        </p:txBody>
      </p:sp>
      <p:sp>
        <p:nvSpPr>
          <p:cNvPr id="11269" name="Rectangle 3"/>
          <p:cNvSpPr>
            <a:spLocks noGrp="1" noChangeArrowheads="1"/>
          </p:cNvSpPr>
          <p:nvPr>
            <p:ph type="body" idx="1"/>
          </p:nvPr>
        </p:nvSpPr>
        <p:spPr>
          <a:xfrm>
            <a:off x="304800" y="1752600"/>
            <a:ext cx="8458200" cy="4495800"/>
          </a:xfrm>
        </p:spPr>
        <p:txBody>
          <a:bodyPr/>
          <a:lstStyle/>
          <a:p>
            <a:pPr marL="57150" indent="0">
              <a:buFontTx/>
              <a:buNone/>
            </a:pPr>
            <a:r>
              <a:rPr lang="en-US" sz="2400" smtClean="0">
                <a:cs typeface="Times New Roman" pitchFamily="18" charset="0"/>
                <a:sym typeface="Times New Roman" pitchFamily="18" charset="0"/>
              </a:rPr>
              <a:t>El objetivo de estas prácticas de contención interior es evitar que el polvo y los escombros </a:t>
            </a:r>
            <a:r>
              <a:rPr lang="es-ES_tradnl" sz="2400" smtClean="0">
                <a:cs typeface="Times New Roman" pitchFamily="18" charset="0"/>
                <a:sym typeface="Times New Roman" pitchFamily="18" charset="0"/>
              </a:rPr>
              <a:t>se </a:t>
            </a:r>
            <a:r>
              <a:rPr lang="en-US" sz="2400" smtClean="0">
                <a:cs typeface="Times New Roman" pitchFamily="18" charset="0"/>
                <a:sym typeface="Times New Roman" pitchFamily="18" charset="0"/>
              </a:rPr>
              <a:t>escapen del área de trabajo.</a:t>
            </a:r>
          </a:p>
          <a:p>
            <a:pPr marL="857250" lvl="1"/>
            <a:r>
              <a:rPr lang="en-US" sz="2000" b="1" smtClean="0">
                <a:cs typeface="Times New Roman" pitchFamily="18" charset="0"/>
                <a:sym typeface="Times New Roman" pitchFamily="18" charset="0"/>
              </a:rPr>
              <a:t>Limite el acceso y coloque letreros.</a:t>
            </a:r>
          </a:p>
          <a:p>
            <a:pPr marL="857250" lvl="1"/>
            <a:r>
              <a:rPr lang="en-US" sz="2000" b="1" smtClean="0">
                <a:cs typeface="Times New Roman" pitchFamily="18" charset="0"/>
                <a:sym typeface="Times New Roman" pitchFamily="18" charset="0"/>
              </a:rPr>
              <a:t>Retire las pertenencias (prefer</a:t>
            </a:r>
            <a:r>
              <a:rPr lang="es-ES_tradnl" sz="2000" b="1" smtClean="0">
                <a:cs typeface="Times New Roman" pitchFamily="18" charset="0"/>
                <a:sym typeface="Times New Roman" pitchFamily="18" charset="0"/>
              </a:rPr>
              <a:t>iblemente</a:t>
            </a:r>
            <a:r>
              <a:rPr lang="en-US" sz="2000" b="1" smtClean="0">
                <a:cs typeface="Times New Roman" pitchFamily="18" charset="0"/>
                <a:sym typeface="Times New Roman" pitchFamily="18" charset="0"/>
              </a:rPr>
              <a:t>) o cúbralas. </a:t>
            </a:r>
          </a:p>
          <a:p>
            <a:pPr marL="857250" lvl="1"/>
            <a:r>
              <a:rPr lang="en-US" sz="2000" b="1" smtClean="0">
                <a:cs typeface="Times New Roman" pitchFamily="18" charset="0"/>
                <a:sym typeface="Times New Roman" pitchFamily="18" charset="0"/>
              </a:rPr>
              <a:t>Cubra los pisos.</a:t>
            </a:r>
          </a:p>
          <a:p>
            <a:pPr marL="857250" lvl="1"/>
            <a:r>
              <a:rPr lang="en-US" sz="2000" b="1" smtClean="0">
                <a:cs typeface="Times New Roman" pitchFamily="18" charset="0"/>
                <a:sym typeface="Times New Roman" pitchFamily="18" charset="0"/>
              </a:rPr>
              <a:t>Cierre y selle ventanas, puertas y el sistema de climatización.</a:t>
            </a:r>
          </a:p>
          <a:p>
            <a:pPr marL="857250" lvl="1"/>
            <a:r>
              <a:rPr lang="en-US" sz="2000" b="1" smtClean="0">
                <a:cs typeface="Times New Roman" pitchFamily="18" charset="0"/>
                <a:sym typeface="Times New Roman" pitchFamily="18" charset="0"/>
              </a:rPr>
              <a:t>Construya una puerta de ingreso al área de trabajo.</a:t>
            </a:r>
          </a:p>
          <a:p>
            <a:pPr marL="57150" indent="0"/>
            <a:endParaRPr lang="en-US" sz="2000" b="0" smtClean="0">
              <a:cs typeface="Times New Roman" pitchFamily="18" charset="0"/>
              <a:sym typeface="Times New Roman" pitchFamily="18" charset="0"/>
            </a:endParaRPr>
          </a:p>
          <a:p>
            <a:pPr marL="57150" indent="0">
              <a:buFontTx/>
              <a:buNone/>
            </a:pPr>
            <a:r>
              <a:rPr lang="en-US" sz="2000" smtClean="0">
                <a:cs typeface="Times New Roman" pitchFamily="18" charset="0"/>
                <a:sym typeface="Times New Roman" pitchFamily="18" charset="0"/>
              </a:rPr>
              <a:t>	</a:t>
            </a:r>
          </a:p>
        </p:txBody>
      </p:sp>
    </p:spTree>
    <p:extLst>
      <p:ext uri="{BB962C8B-B14F-4D97-AF65-F5344CB8AC3E}">
        <p14:creationId xmlns:p14="http://schemas.microsoft.com/office/powerpoint/2010/main" val="32644903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4"/>
          <p:cNvSpPr>
            <a:spLocks noGrp="1"/>
          </p:cNvSpPr>
          <p:nvPr>
            <p:ph type="dt" sz="quarter" idx="10"/>
          </p:nvPr>
        </p:nvSpPr>
        <p:spPr>
          <a:noFill/>
        </p:spPr>
        <p:txBody>
          <a:bodyPr/>
          <a:lstStyle/>
          <a:p>
            <a:r>
              <a:rPr lang="es-ES_tradnl" smtClean="0"/>
              <a:t>Octubre de 2011</a:t>
            </a:r>
            <a:endParaRPr lang="en-US" smtClean="0"/>
          </a:p>
        </p:txBody>
      </p:sp>
      <p:sp>
        <p:nvSpPr>
          <p:cNvPr id="12291" name="Slide Number Placeholder 6"/>
          <p:cNvSpPr>
            <a:spLocks noGrp="1"/>
          </p:cNvSpPr>
          <p:nvPr>
            <p:ph type="sldNum" sz="quarter" idx="12"/>
          </p:nvPr>
        </p:nvSpPr>
        <p:spPr>
          <a:noFill/>
        </p:spPr>
        <p:txBody>
          <a:bodyPr/>
          <a:lstStyle/>
          <a:p>
            <a:r>
              <a:rPr lang="en-US" smtClean="0"/>
              <a:t>4-</a:t>
            </a:r>
            <a:fld id="{A958EAAE-3741-4650-8F4B-D74592680F6D}" type="slidenum">
              <a:rPr lang="en-US" smtClean="0"/>
              <a:pPr/>
              <a:t>52</a:t>
            </a:fld>
            <a:endParaRPr lang="en-US" smtClean="0"/>
          </a:p>
        </p:txBody>
      </p:sp>
      <p:pic>
        <p:nvPicPr>
          <p:cNvPr id="12292" name="Picture 9" descr="En esta ilustración se muestra una contención alrededor del área de trabajo exterior con láminas plásticas en el suelo sujetas por ladrillos.  "/>
          <p:cNvPicPr>
            <a:picLocks noChangeAspect="1" noChangeArrowheads="1"/>
          </p:cNvPicPr>
          <p:nvPr/>
        </p:nvPicPr>
        <p:blipFill>
          <a:blip r:embed="rId3" cstate="print"/>
          <a:srcRect/>
          <a:stretch>
            <a:fillRect/>
          </a:stretch>
        </p:blipFill>
        <p:spPr bwMode="auto">
          <a:xfrm>
            <a:off x="107950" y="2062163"/>
            <a:ext cx="4114800" cy="3267075"/>
          </a:xfrm>
          <a:prstGeom prst="rect">
            <a:avLst/>
          </a:prstGeom>
          <a:noFill/>
          <a:ln w="9525">
            <a:noFill/>
            <a:miter lim="800000"/>
            <a:headEnd/>
            <a:tailEnd/>
          </a:ln>
        </p:spPr>
      </p:pic>
      <p:sp>
        <p:nvSpPr>
          <p:cNvPr id="12293" name="Rectangle 4"/>
          <p:cNvSpPr>
            <a:spLocks noGrp="1" noChangeArrowheads="1"/>
          </p:cNvSpPr>
          <p:nvPr>
            <p:ph type="title"/>
          </p:nvPr>
        </p:nvSpPr>
        <p:spPr/>
        <p:txBody>
          <a:bodyPr/>
          <a:lstStyle/>
          <a:p>
            <a:r>
              <a:rPr lang="en-US" smtClean="0">
                <a:cs typeface="Times New Roman" pitchFamily="18" charset="0"/>
                <a:sym typeface="Times New Roman" pitchFamily="18" charset="0"/>
              </a:rPr>
              <a:t>Contención exterior: Defina un área de trabajo</a:t>
            </a:r>
          </a:p>
        </p:txBody>
      </p:sp>
      <p:sp>
        <p:nvSpPr>
          <p:cNvPr id="12294" name="Rectangle 5"/>
          <p:cNvSpPr>
            <a:spLocks noGrp="1" noChangeArrowheads="1"/>
          </p:cNvSpPr>
          <p:nvPr>
            <p:ph type="body" sz="half" idx="2"/>
          </p:nvPr>
        </p:nvSpPr>
        <p:spPr>
          <a:xfrm>
            <a:off x="4097338" y="1895475"/>
            <a:ext cx="5046662" cy="4114800"/>
          </a:xfrm>
        </p:spPr>
        <p:txBody>
          <a:bodyPr/>
          <a:lstStyle/>
          <a:p>
            <a:pPr>
              <a:lnSpc>
                <a:spcPct val="90000"/>
              </a:lnSpc>
            </a:pPr>
            <a:r>
              <a:rPr lang="en-US" sz="2000" smtClean="0">
                <a:cs typeface="Times New Roman" pitchFamily="18" charset="0"/>
                <a:sym typeface="Times New Roman" pitchFamily="18" charset="0"/>
              </a:rPr>
              <a:t>Cubra el piso con láminas protectoras.</a:t>
            </a:r>
          </a:p>
          <a:p>
            <a:pPr lvl="1">
              <a:lnSpc>
                <a:spcPct val="90000"/>
              </a:lnSpc>
            </a:pPr>
            <a:r>
              <a:rPr lang="en-US" sz="1800" b="1" smtClean="0">
                <a:cs typeface="Times New Roman" pitchFamily="18" charset="0"/>
                <a:sym typeface="Times New Roman" pitchFamily="18" charset="0"/>
              </a:rPr>
              <a:t>Si el espacio lo permite, exti</a:t>
            </a:r>
            <a:r>
              <a:rPr lang="es-ES_tradnl" sz="1800" b="1" smtClean="0">
                <a:cs typeface="Times New Roman" pitchFamily="18" charset="0"/>
                <a:sym typeface="Times New Roman" pitchFamily="18" charset="0"/>
              </a:rPr>
              <a:t>é</a:t>
            </a:r>
            <a:r>
              <a:rPr lang="en-US" sz="1800" b="1" smtClean="0">
                <a:cs typeface="Times New Roman" pitchFamily="18" charset="0"/>
                <a:sym typeface="Times New Roman" pitchFamily="18" charset="0"/>
              </a:rPr>
              <a:t>nda</a:t>
            </a:r>
            <a:r>
              <a:rPr lang="es-ES_tradnl" sz="1800" b="1" smtClean="0">
                <a:cs typeface="Times New Roman" pitchFamily="18" charset="0"/>
                <a:sym typeface="Times New Roman" pitchFamily="18" charset="0"/>
              </a:rPr>
              <a:t>se</a:t>
            </a:r>
            <a:r>
              <a:rPr lang="en-US" sz="1800" b="1" smtClean="0">
                <a:cs typeface="Times New Roman" pitchFamily="18" charset="0"/>
                <a:sym typeface="Times New Roman" pitchFamily="18" charset="0"/>
              </a:rPr>
              <a:t> un mínimo de 10 pies alrededor del área de trabajo.</a:t>
            </a:r>
          </a:p>
          <a:p>
            <a:pPr lvl="1">
              <a:lnSpc>
                <a:spcPct val="90000"/>
              </a:lnSpc>
            </a:pPr>
            <a:r>
              <a:rPr lang="en-US" sz="1800" b="1" smtClean="0">
                <a:cs typeface="Times New Roman" pitchFamily="18" charset="0"/>
                <a:sym typeface="Times New Roman" pitchFamily="18" charset="0"/>
              </a:rPr>
              <a:t>Ponga atención especial y cubra tod</a:t>
            </a:r>
            <a:r>
              <a:rPr lang="es-ES_tradnl" sz="1800" b="1" smtClean="0">
                <a:cs typeface="Times New Roman" pitchFamily="18" charset="0"/>
                <a:sym typeface="Times New Roman" pitchFamily="18" charset="0"/>
              </a:rPr>
              <a:t>a</a:t>
            </a:r>
            <a:r>
              <a:rPr lang="en-US" sz="1800" b="1" smtClean="0">
                <a:cs typeface="Times New Roman" pitchFamily="18" charset="0"/>
                <a:sym typeface="Times New Roman" pitchFamily="18" charset="0"/>
              </a:rPr>
              <a:t>s l</a:t>
            </a:r>
            <a:r>
              <a:rPr lang="es-ES_tradnl" sz="1800" b="1" smtClean="0">
                <a:cs typeface="Times New Roman" pitchFamily="18" charset="0"/>
                <a:sym typeface="Times New Roman" pitchFamily="18" charset="0"/>
              </a:rPr>
              <a:t>a</a:t>
            </a:r>
            <a:r>
              <a:rPr lang="en-US" sz="1800" b="1" smtClean="0">
                <a:cs typeface="Times New Roman" pitchFamily="18" charset="0"/>
                <a:sym typeface="Times New Roman" pitchFamily="18" charset="0"/>
              </a:rPr>
              <a:t>s huert</a:t>
            </a:r>
            <a:r>
              <a:rPr lang="es-ES_tradnl" sz="1800" b="1" smtClean="0">
                <a:cs typeface="Times New Roman" pitchFamily="18" charset="0"/>
                <a:sym typeface="Times New Roman" pitchFamily="18" charset="0"/>
              </a:rPr>
              <a:t>a</a:t>
            </a:r>
            <a:r>
              <a:rPr lang="en-US" sz="1800" b="1" smtClean="0">
                <a:cs typeface="Times New Roman" pitchFamily="18" charset="0"/>
                <a:sym typeface="Times New Roman" pitchFamily="18" charset="0"/>
              </a:rPr>
              <a:t>s y áreas de juego de niños cercanas.</a:t>
            </a:r>
          </a:p>
          <a:p>
            <a:pPr>
              <a:lnSpc>
                <a:spcPct val="90000"/>
              </a:lnSpc>
            </a:pPr>
            <a:r>
              <a:rPr lang="en-US" sz="2000" smtClean="0">
                <a:cs typeface="Times New Roman" pitchFamily="18" charset="0"/>
                <a:sym typeface="Times New Roman" pitchFamily="18" charset="0"/>
              </a:rPr>
              <a:t>Limite el acceso, coloque letreros.</a:t>
            </a:r>
          </a:p>
          <a:p>
            <a:pPr lvl="1">
              <a:lnSpc>
                <a:spcPct val="90000"/>
              </a:lnSpc>
            </a:pPr>
            <a:r>
              <a:rPr lang="en-US" sz="1800" b="1" smtClean="0">
                <a:cs typeface="Times New Roman" pitchFamily="18" charset="0"/>
                <a:sym typeface="Times New Roman" pitchFamily="18" charset="0"/>
              </a:rPr>
              <a:t>Establezca un perímetro de 20 pies alrededor del área de trabajo si </a:t>
            </a:r>
            <a:r>
              <a:rPr lang="es-ES_tradnl" sz="1800" b="1" smtClean="0">
                <a:cs typeface="Times New Roman" pitchFamily="18" charset="0"/>
                <a:sym typeface="Times New Roman" pitchFamily="18" charset="0"/>
              </a:rPr>
              <a:t>hay espacio suficiente</a:t>
            </a:r>
            <a:r>
              <a:rPr lang="en-US" sz="1800" b="1" smtClean="0">
                <a:cs typeface="Times New Roman" pitchFamily="18" charset="0"/>
                <a:sym typeface="Times New Roman" pitchFamily="18" charset="0"/>
              </a:rPr>
              <a:t>.</a:t>
            </a:r>
          </a:p>
        </p:txBody>
      </p:sp>
      <p:sp>
        <p:nvSpPr>
          <p:cNvPr id="7" name="Rectangle 5"/>
          <p:cNvSpPr txBox="1">
            <a:spLocks noChangeArrowheads="1"/>
          </p:cNvSpPr>
          <p:nvPr/>
        </p:nvSpPr>
        <p:spPr bwMode="auto">
          <a:xfrm>
            <a:off x="439738" y="5356225"/>
            <a:ext cx="6100762" cy="990600"/>
          </a:xfrm>
          <a:prstGeom prst="rect">
            <a:avLst/>
          </a:prstGeom>
          <a:noFill/>
          <a:ln w="9525">
            <a:noFill/>
            <a:miter lim="800000"/>
            <a:headEnd/>
            <a:tailEnd/>
          </a:ln>
        </p:spPr>
        <p:txBody>
          <a:bodyPr/>
          <a:lstStyle/>
          <a:p>
            <a:pPr marL="342900" indent="-342900">
              <a:lnSpc>
                <a:spcPct val="90000"/>
              </a:lnSpc>
              <a:spcBef>
                <a:spcPct val="20000"/>
              </a:spcBef>
              <a:defRPr/>
            </a:pPr>
            <a:r>
              <a:rPr lang="en-US" sz="2000" b="1" kern="0" dirty="0" err="1">
                <a:solidFill>
                  <a:schemeClr val="accent2">
                    <a:lumMod val="75000"/>
                  </a:schemeClr>
                </a:solidFill>
                <a:latin typeface="+mn-lt"/>
                <a:cs typeface="Times New Roman" pitchFamily="18" charset="0"/>
                <a:sym typeface="Times New Roman" pitchFamily="18" charset="0"/>
              </a:rPr>
              <a:t>Instala</a:t>
            </a:r>
            <a:r>
              <a:rPr lang="en-US" sz="2000" b="1" kern="0" dirty="0" err="1">
                <a:solidFill>
                  <a:schemeClr val="accent2">
                    <a:lumMod val="75000"/>
                  </a:schemeClr>
                </a:solidFill>
                <a:latin typeface="+mn-lt"/>
                <a:cs typeface="Arial" pitchFamily="34" charset="0"/>
              </a:rPr>
              <a:t>ción</a:t>
            </a:r>
            <a:r>
              <a:rPr lang="en-US" sz="2000" b="1" kern="0" dirty="0">
                <a:solidFill>
                  <a:schemeClr val="accent2">
                    <a:lumMod val="75000"/>
                  </a:schemeClr>
                </a:solidFill>
                <a:latin typeface="+mn-lt"/>
                <a:cs typeface="Arial" pitchFamily="34" charset="0"/>
              </a:rPr>
              <a:t> de </a:t>
            </a:r>
            <a:r>
              <a:rPr lang="en-US" sz="2000" b="1" kern="0" dirty="0" err="1">
                <a:solidFill>
                  <a:schemeClr val="accent2">
                    <a:lumMod val="75000"/>
                  </a:schemeClr>
                </a:solidFill>
                <a:latin typeface="+mn-lt"/>
                <a:cs typeface="Arial" pitchFamily="34" charset="0"/>
              </a:rPr>
              <a:t>una</a:t>
            </a:r>
            <a:r>
              <a:rPr lang="en-US" sz="2000" b="1" kern="0" dirty="0">
                <a:solidFill>
                  <a:schemeClr val="accent2">
                    <a:lumMod val="75000"/>
                  </a:schemeClr>
                </a:solidFill>
                <a:latin typeface="+mn-lt"/>
                <a:cs typeface="Arial" pitchFamily="34" charset="0"/>
              </a:rPr>
              <a:t> </a:t>
            </a:r>
            <a:r>
              <a:rPr lang="en-US" sz="2000" b="1" kern="0" dirty="0" err="1">
                <a:solidFill>
                  <a:schemeClr val="accent2">
                    <a:lumMod val="75000"/>
                  </a:schemeClr>
                </a:solidFill>
                <a:latin typeface="+mn-lt"/>
                <a:cs typeface="Arial" pitchFamily="34" charset="0"/>
              </a:rPr>
              <a:t>contención</a:t>
            </a:r>
            <a:r>
              <a:rPr lang="en-US" sz="2000" b="1" kern="0" dirty="0">
                <a:solidFill>
                  <a:schemeClr val="accent2">
                    <a:lumMod val="75000"/>
                  </a:schemeClr>
                </a:solidFill>
                <a:latin typeface="+mn-lt"/>
                <a:cs typeface="Arial" pitchFamily="34" charset="0"/>
              </a:rPr>
              <a:t> vertical</a:t>
            </a:r>
          </a:p>
          <a:p>
            <a:pPr marL="742950" lvl="1" indent="-285750">
              <a:lnSpc>
                <a:spcPct val="90000"/>
              </a:lnSpc>
              <a:spcBef>
                <a:spcPct val="20000"/>
              </a:spcBef>
              <a:defRPr/>
            </a:pPr>
            <a:r>
              <a:rPr lang="en-US" sz="1800" b="1" kern="0" dirty="0">
                <a:solidFill>
                  <a:schemeClr val="accent2">
                    <a:lumMod val="75000"/>
                  </a:schemeClr>
                </a:solidFill>
                <a:latin typeface="+mn-lt"/>
              </a:rPr>
              <a:t>S</a:t>
            </a:r>
            <a:r>
              <a:rPr lang="es-US" sz="1800" b="1" dirty="0">
                <a:solidFill>
                  <a:schemeClr val="accent2">
                    <a:lumMod val="75000"/>
                  </a:schemeClr>
                </a:solidFill>
                <a:latin typeface="+mn-lt"/>
                <a:cs typeface="Arial" pitchFamily="34" charset="0"/>
              </a:rPr>
              <a:t>i la renovación se realiza dentro de los 10 pies de la línea de la propiedad, se debe utilizar c</a:t>
            </a:r>
            <a:r>
              <a:rPr lang="en-US" sz="1800" b="1" kern="0" dirty="0" err="1">
                <a:solidFill>
                  <a:schemeClr val="accent2">
                    <a:lumMod val="75000"/>
                  </a:schemeClr>
                </a:solidFill>
                <a:latin typeface="+mn-lt"/>
                <a:cs typeface="Arial" pitchFamily="34" charset="0"/>
              </a:rPr>
              <a:t>ontención</a:t>
            </a:r>
            <a:r>
              <a:rPr lang="en-US" sz="1800" b="1" kern="0" dirty="0">
                <a:solidFill>
                  <a:schemeClr val="accent2">
                    <a:lumMod val="75000"/>
                  </a:schemeClr>
                </a:solidFill>
                <a:latin typeface="+mn-lt"/>
                <a:cs typeface="Arial" pitchFamily="34" charset="0"/>
              </a:rPr>
              <a:t> vertical</a:t>
            </a:r>
            <a:endParaRPr lang="en-US" sz="1800" b="1" kern="0" dirty="0">
              <a:solidFill>
                <a:schemeClr val="accent2">
                  <a:lumMod val="75000"/>
                </a:schemeClr>
              </a:solidFill>
              <a:latin typeface="+mn-lt"/>
            </a:endParaRPr>
          </a:p>
          <a:p>
            <a:pPr marL="742950" lvl="1" indent="-285750">
              <a:lnSpc>
                <a:spcPct val="90000"/>
              </a:lnSpc>
              <a:spcBef>
                <a:spcPct val="20000"/>
              </a:spcBef>
              <a:defRPr/>
            </a:pPr>
            <a:endParaRPr lang="en-US" sz="1600" b="1" kern="0" dirty="0">
              <a:solidFill>
                <a:schemeClr val="accent2">
                  <a:lumMod val="75000"/>
                </a:schemeClr>
              </a:solidFill>
              <a:latin typeface="+mn-lt"/>
              <a:cs typeface="Arial" pitchFamily="34" charset="0"/>
            </a:endParaRPr>
          </a:p>
          <a:p>
            <a:pPr marL="342900" indent="-342900">
              <a:lnSpc>
                <a:spcPct val="90000"/>
              </a:lnSpc>
              <a:spcBef>
                <a:spcPct val="20000"/>
              </a:spcBef>
              <a:defRPr/>
            </a:pPr>
            <a:endParaRPr lang="en-US" sz="2200" b="1" kern="0" dirty="0">
              <a:solidFill>
                <a:srgbClr val="000099"/>
              </a:solidFill>
              <a:latin typeface="+mn-lt"/>
              <a:cs typeface="Times New Roman" pitchFamily="18" charset="0"/>
              <a:sym typeface="Times New Roman" pitchFamily="18" charset="0"/>
            </a:endParaRPr>
          </a:p>
        </p:txBody>
      </p:sp>
    </p:spTree>
    <p:extLst>
      <p:ext uri="{BB962C8B-B14F-4D97-AF65-F5344CB8AC3E}">
        <p14:creationId xmlns:p14="http://schemas.microsoft.com/office/powerpoint/2010/main" val="4082198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4"/>
          <p:cNvSpPr>
            <a:spLocks noGrp="1"/>
          </p:cNvSpPr>
          <p:nvPr>
            <p:ph type="dt" sz="quarter" idx="10"/>
          </p:nvPr>
        </p:nvSpPr>
        <p:spPr>
          <a:noFill/>
        </p:spPr>
        <p:txBody>
          <a:bodyPr/>
          <a:lstStyle/>
          <a:p>
            <a:r>
              <a:rPr lang="es-ES_tradnl" smtClean="0"/>
              <a:t>Octubre de 2011</a:t>
            </a:r>
            <a:endParaRPr lang="en-US" smtClean="0"/>
          </a:p>
        </p:txBody>
      </p:sp>
      <p:sp>
        <p:nvSpPr>
          <p:cNvPr id="13315" name="Slide Number Placeholder 6"/>
          <p:cNvSpPr>
            <a:spLocks noGrp="1"/>
          </p:cNvSpPr>
          <p:nvPr>
            <p:ph type="sldNum" sz="quarter" idx="12"/>
          </p:nvPr>
        </p:nvSpPr>
        <p:spPr>
          <a:noFill/>
        </p:spPr>
        <p:txBody>
          <a:bodyPr/>
          <a:lstStyle/>
          <a:p>
            <a:r>
              <a:rPr lang="en-US" smtClean="0"/>
              <a:t>4-</a:t>
            </a:r>
            <a:fld id="{20D1DBDF-F6C1-4A64-80B6-657B759D0D7A}" type="slidenum">
              <a:rPr lang="en-US" smtClean="0"/>
              <a:pPr/>
              <a:t>53</a:t>
            </a:fld>
            <a:endParaRPr lang="en-US" smtClean="0"/>
          </a:p>
        </p:txBody>
      </p:sp>
      <p:sp>
        <p:nvSpPr>
          <p:cNvPr id="13316" name="Rectangle 5"/>
          <p:cNvSpPr>
            <a:spLocks noGrp="1" noChangeArrowheads="1"/>
          </p:cNvSpPr>
          <p:nvPr>
            <p:ph type="title"/>
          </p:nvPr>
        </p:nvSpPr>
        <p:spPr>
          <a:xfrm>
            <a:off x="228600" y="381000"/>
            <a:ext cx="8915400" cy="990600"/>
          </a:xfrm>
        </p:spPr>
        <p:txBody>
          <a:bodyPr/>
          <a:lstStyle/>
          <a:p>
            <a:r>
              <a:rPr lang="en-US" sz="3600" smtClean="0">
                <a:cs typeface="Times New Roman" pitchFamily="18" charset="0"/>
                <a:sym typeface="Times New Roman" pitchFamily="18" charset="0"/>
              </a:rPr>
              <a:t>Contención exterior: </a:t>
            </a:r>
            <a:r>
              <a:rPr lang="en-US" sz="3900" smtClean="0">
                <a:cs typeface="Times New Roman" pitchFamily="18" charset="0"/>
                <a:sym typeface="Times New Roman" pitchFamily="18" charset="0"/>
              </a:rPr>
              <a:t>Cierre ventanas y puertas</a:t>
            </a:r>
          </a:p>
        </p:txBody>
      </p:sp>
      <p:sp>
        <p:nvSpPr>
          <p:cNvPr id="13317" name="Rectangle 7"/>
          <p:cNvSpPr>
            <a:spLocks noGrp="1" noChangeArrowheads="1"/>
          </p:cNvSpPr>
          <p:nvPr>
            <p:ph type="body" sz="half" idx="2"/>
          </p:nvPr>
        </p:nvSpPr>
        <p:spPr>
          <a:xfrm>
            <a:off x="4572000" y="1676400"/>
            <a:ext cx="4152900" cy="4114800"/>
          </a:xfrm>
        </p:spPr>
        <p:txBody>
          <a:bodyPr/>
          <a:lstStyle/>
          <a:p>
            <a:pPr>
              <a:buFontTx/>
              <a:buNone/>
            </a:pPr>
            <a:endParaRPr lang="en-US" sz="2400" smtClean="0">
              <a:solidFill>
                <a:srgbClr val="00009B"/>
              </a:solidFill>
              <a:cs typeface="Times New Roman" pitchFamily="18" charset="0"/>
              <a:sym typeface="Times New Roman" pitchFamily="18" charset="0"/>
            </a:endParaRPr>
          </a:p>
          <a:p>
            <a:r>
              <a:rPr lang="en-US" sz="2400" smtClean="0">
                <a:solidFill>
                  <a:srgbClr val="00009B"/>
                </a:solidFill>
                <a:cs typeface="Times New Roman" pitchFamily="18" charset="0"/>
                <a:sym typeface="Times New Roman" pitchFamily="18" charset="0"/>
              </a:rPr>
              <a:t>Cierre todas las puertas y ventanas cercanas que se encuentren a 20 pies del área de trabajo.</a:t>
            </a:r>
          </a:p>
          <a:p>
            <a:r>
              <a:rPr lang="en-US" sz="2400" smtClean="0">
                <a:solidFill>
                  <a:srgbClr val="00009B"/>
                </a:solidFill>
                <a:cs typeface="Times New Roman" pitchFamily="18" charset="0"/>
                <a:sym typeface="Times New Roman" pitchFamily="18" charset="0"/>
              </a:rPr>
              <a:t>Use dos capas de láminas plásticas sobre las puertas del área de trabajo que </a:t>
            </a:r>
            <a:r>
              <a:rPr lang="en-US" sz="2400" smtClean="0">
                <a:cs typeface="Arial" charset="0"/>
                <a:sym typeface="Times New Roman" pitchFamily="18" charset="0"/>
              </a:rPr>
              <a:t>se usen durante el proceso</a:t>
            </a:r>
            <a:r>
              <a:rPr lang="en-US" sz="2400" smtClean="0">
                <a:solidFill>
                  <a:srgbClr val="00009B"/>
                </a:solidFill>
                <a:cs typeface="Times New Roman" pitchFamily="18" charset="0"/>
                <a:sym typeface="Times New Roman" pitchFamily="18" charset="0"/>
              </a:rPr>
              <a:t>.</a:t>
            </a:r>
          </a:p>
        </p:txBody>
      </p:sp>
      <p:pic>
        <p:nvPicPr>
          <p:cNvPr id="13318" name="Picture 13" descr="En este dibujo se muestra a una persona trabajando en el exterior de una casa con indicaciones de que se deben cerrar las puertas y ventanas a 20 pies en cada sentido del área de trabajo.   "/>
          <p:cNvPicPr>
            <a:picLocks noGrp="1" noChangeAspect="1" noChangeArrowheads="1"/>
          </p:cNvPicPr>
          <p:nvPr>
            <p:ph type="clipArt" sz="half" idx="1"/>
          </p:nvPr>
        </p:nvPicPr>
        <p:blipFill>
          <a:blip r:embed="rId3" cstate="print"/>
          <a:srcRect/>
          <a:stretch>
            <a:fillRect/>
          </a:stretch>
        </p:blipFill>
        <p:spPr>
          <a:xfrm>
            <a:off x="304800" y="2286000"/>
            <a:ext cx="4152900" cy="3733800"/>
          </a:xfrm>
        </p:spPr>
      </p:pic>
    </p:spTree>
    <p:extLst>
      <p:ext uri="{BB962C8B-B14F-4D97-AF65-F5344CB8AC3E}">
        <p14:creationId xmlns:p14="http://schemas.microsoft.com/office/powerpoint/2010/main" val="2315103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4"/>
          <p:cNvSpPr>
            <a:spLocks noGrp="1"/>
          </p:cNvSpPr>
          <p:nvPr>
            <p:ph type="dt" sz="quarter" idx="10"/>
          </p:nvPr>
        </p:nvSpPr>
        <p:spPr>
          <a:noFill/>
        </p:spPr>
        <p:txBody>
          <a:bodyPr/>
          <a:lstStyle/>
          <a:p>
            <a:r>
              <a:rPr lang="en-US" smtClean="0"/>
              <a:t>October 2011</a:t>
            </a:r>
          </a:p>
        </p:txBody>
      </p:sp>
      <p:sp>
        <p:nvSpPr>
          <p:cNvPr id="14339" name="Slide Number Placeholder 6"/>
          <p:cNvSpPr>
            <a:spLocks noGrp="1"/>
          </p:cNvSpPr>
          <p:nvPr>
            <p:ph type="sldNum" sz="quarter" idx="12"/>
          </p:nvPr>
        </p:nvSpPr>
        <p:spPr>
          <a:noFill/>
        </p:spPr>
        <p:txBody>
          <a:bodyPr/>
          <a:lstStyle/>
          <a:p>
            <a:r>
              <a:rPr lang="en-US" smtClean="0"/>
              <a:t>4-</a:t>
            </a:r>
            <a:fld id="{E19DDC52-FBB4-4ED3-9B6B-DCBF81162A62}" type="slidenum">
              <a:rPr lang="en-US" smtClean="0"/>
              <a:pPr/>
              <a:t>54</a:t>
            </a:fld>
            <a:endParaRPr lang="en-US" smtClean="0"/>
          </a:p>
        </p:txBody>
      </p:sp>
      <p:sp>
        <p:nvSpPr>
          <p:cNvPr id="14340" name="Rectangle 2"/>
          <p:cNvSpPr>
            <a:spLocks noGrp="1" noChangeArrowheads="1"/>
          </p:cNvSpPr>
          <p:nvPr>
            <p:ph type="title"/>
          </p:nvPr>
        </p:nvSpPr>
        <p:spPr>
          <a:xfrm>
            <a:off x="381000" y="685800"/>
            <a:ext cx="8382000" cy="914400"/>
          </a:xfrm>
        </p:spPr>
        <p:txBody>
          <a:bodyPr/>
          <a:lstStyle/>
          <a:p>
            <a:r>
              <a:rPr lang="en-US" smtClean="0">
                <a:cs typeface="Times New Roman" pitchFamily="18" charset="0"/>
                <a:sym typeface="Times New Roman" pitchFamily="18" charset="0"/>
              </a:rPr>
              <a:t>Contención exterior: Aspectos que se deben considerar</a:t>
            </a:r>
            <a:r>
              <a:rPr lang="en-US" smtClean="0">
                <a:cs typeface="Times New Roman" pitchFamily="18" charset="0"/>
              </a:rPr>
              <a:t/>
            </a:r>
            <a:br>
              <a:rPr lang="en-US" smtClean="0">
                <a:cs typeface="Times New Roman" pitchFamily="18" charset="0"/>
              </a:rPr>
            </a:br>
            <a:endParaRPr lang="en-US" smtClean="0">
              <a:cs typeface="Times New Roman" pitchFamily="18" charset="0"/>
            </a:endParaRPr>
          </a:p>
        </p:txBody>
      </p:sp>
      <p:sp>
        <p:nvSpPr>
          <p:cNvPr id="14341" name="Rectangle 3"/>
          <p:cNvSpPr>
            <a:spLocks noGrp="1" noChangeArrowheads="1"/>
          </p:cNvSpPr>
          <p:nvPr>
            <p:ph type="body" sz="half" idx="1"/>
          </p:nvPr>
        </p:nvSpPr>
        <p:spPr>
          <a:xfrm>
            <a:off x="304800" y="2133600"/>
            <a:ext cx="7772400" cy="4114800"/>
          </a:xfrm>
        </p:spPr>
        <p:txBody>
          <a:bodyPr/>
          <a:lstStyle/>
          <a:p>
            <a:r>
              <a:rPr lang="en-US" smtClean="0">
                <a:solidFill>
                  <a:srgbClr val="00009B"/>
                </a:solidFill>
                <a:cs typeface="Times New Roman" pitchFamily="18" charset="0"/>
                <a:sym typeface="Times New Roman" pitchFamily="18" charset="0"/>
              </a:rPr>
              <a:t>En algunos trabajos se debe tomar precauciones adicionales para prevenir la propagación de polvo</a:t>
            </a:r>
            <a:r>
              <a:rPr lang="en-US" smtClean="0">
                <a:solidFill>
                  <a:srgbClr val="00009B"/>
                </a:solidFill>
              </a:rPr>
              <a:t>.</a:t>
            </a:r>
            <a:endParaRPr lang="en-US" smtClean="0">
              <a:cs typeface="Times New Roman" pitchFamily="18" charset="0"/>
            </a:endParaRPr>
          </a:p>
          <a:p>
            <a:pPr lvl="1"/>
            <a:r>
              <a:rPr lang="en-US" smtClean="0">
                <a:solidFill>
                  <a:srgbClr val="00009B"/>
                </a:solidFill>
                <a:cs typeface="Times New Roman" pitchFamily="18" charset="0"/>
                <a:sym typeface="Times New Roman" pitchFamily="18" charset="0"/>
              </a:rPr>
              <a:t>Extender el área de trabajo</a:t>
            </a:r>
            <a:r>
              <a:rPr lang="en-US" smtClean="0">
                <a:solidFill>
                  <a:srgbClr val="00009B"/>
                </a:solidFill>
              </a:rPr>
              <a:t>.</a:t>
            </a:r>
            <a:endParaRPr lang="en-US" smtClean="0">
              <a:cs typeface="Times New Roman" pitchFamily="18" charset="0"/>
            </a:endParaRPr>
          </a:p>
          <a:p>
            <a:pPr lvl="1"/>
            <a:r>
              <a:rPr lang="en-US" smtClean="0">
                <a:solidFill>
                  <a:srgbClr val="00009B"/>
                </a:solidFill>
                <a:cs typeface="Times New Roman" pitchFamily="18" charset="0"/>
                <a:sym typeface="Times New Roman" pitchFamily="18" charset="0"/>
              </a:rPr>
              <a:t>Evitar trabajar </a:t>
            </a:r>
            <a:r>
              <a:rPr lang="es-ES_tradnl" smtClean="0">
                <a:solidFill>
                  <a:srgbClr val="00009B"/>
                </a:solidFill>
                <a:cs typeface="Times New Roman" pitchFamily="18" charset="0"/>
                <a:sym typeface="Times New Roman" pitchFamily="18" charset="0"/>
              </a:rPr>
              <a:t>en </a:t>
            </a:r>
            <a:r>
              <a:rPr lang="en-US" smtClean="0">
                <a:solidFill>
                  <a:srgbClr val="00009B"/>
                </a:solidFill>
                <a:cs typeface="Times New Roman" pitchFamily="18" charset="0"/>
                <a:sym typeface="Times New Roman" pitchFamily="18" charset="0"/>
              </a:rPr>
              <a:t>condiciones de exposición al viento, </a:t>
            </a:r>
            <a:r>
              <a:rPr lang="es-ES_tradnl" smtClean="0">
                <a:solidFill>
                  <a:srgbClr val="00009B"/>
                </a:solidFill>
                <a:cs typeface="Times New Roman" pitchFamily="18" charset="0"/>
                <a:sym typeface="Times New Roman" pitchFamily="18" charset="0"/>
              </a:rPr>
              <a:t>siempre que</a:t>
            </a:r>
            <a:r>
              <a:rPr lang="en-US" smtClean="0">
                <a:solidFill>
                  <a:srgbClr val="00009B"/>
                </a:solidFill>
                <a:cs typeface="Times New Roman" pitchFamily="18" charset="0"/>
                <a:sym typeface="Times New Roman" pitchFamily="18" charset="0"/>
              </a:rPr>
              <a:t> sea posible</a:t>
            </a:r>
            <a:r>
              <a:rPr lang="en-US" smtClean="0">
                <a:solidFill>
                  <a:srgbClr val="00009B"/>
                </a:solidFill>
              </a:rPr>
              <a:t>.</a:t>
            </a:r>
          </a:p>
          <a:p>
            <a:pPr lvl="1"/>
            <a:r>
              <a:rPr lang="en-US" smtClean="0">
                <a:solidFill>
                  <a:srgbClr val="00009B"/>
                </a:solidFill>
              </a:rPr>
              <a:t>Limpiar con mayor frecuencia el área de trabajo.</a:t>
            </a:r>
          </a:p>
          <a:p>
            <a:pPr lvl="1"/>
            <a:r>
              <a:rPr lang="en-US" smtClean="0">
                <a:solidFill>
                  <a:srgbClr val="00009B"/>
                </a:solidFill>
              </a:rPr>
              <a:t>Reparar de inmediato cualquier daño en la contención.</a:t>
            </a:r>
            <a:endParaRPr lang="en-US" smtClean="0"/>
          </a:p>
        </p:txBody>
      </p:sp>
    </p:spTree>
    <p:extLst>
      <p:ext uri="{BB962C8B-B14F-4D97-AF65-F5344CB8AC3E}">
        <p14:creationId xmlns:p14="http://schemas.microsoft.com/office/powerpoint/2010/main" val="1359446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s-ES_tradnl" smtClean="0"/>
              <a:t>Octubre de 2011</a:t>
            </a:r>
            <a:endParaRPr lang="en-US" smtClean="0"/>
          </a:p>
        </p:txBody>
      </p:sp>
      <p:sp>
        <p:nvSpPr>
          <p:cNvPr id="15363" name="Slide Number Placeholder 5"/>
          <p:cNvSpPr>
            <a:spLocks noGrp="1"/>
          </p:cNvSpPr>
          <p:nvPr>
            <p:ph type="sldNum" sz="quarter" idx="12"/>
          </p:nvPr>
        </p:nvSpPr>
        <p:spPr>
          <a:noFill/>
        </p:spPr>
        <p:txBody>
          <a:bodyPr/>
          <a:lstStyle/>
          <a:p>
            <a:r>
              <a:rPr lang="en-US" smtClean="0"/>
              <a:t>4-</a:t>
            </a:r>
            <a:fld id="{28006147-AC08-40BA-B782-12DB2CDDBE2F}" type="slidenum">
              <a:rPr lang="en-US" smtClean="0"/>
              <a:pPr/>
              <a:t>55</a:t>
            </a:fld>
            <a:endParaRPr lang="en-US" smtClean="0"/>
          </a:p>
        </p:txBody>
      </p:sp>
      <p:sp>
        <p:nvSpPr>
          <p:cNvPr id="15364" name="Rectangle 2"/>
          <p:cNvSpPr>
            <a:spLocks noGrp="1" noChangeArrowheads="1"/>
          </p:cNvSpPr>
          <p:nvPr>
            <p:ph type="title"/>
          </p:nvPr>
        </p:nvSpPr>
        <p:spPr>
          <a:xfrm>
            <a:off x="304800" y="381000"/>
            <a:ext cx="8382000" cy="990600"/>
          </a:xfrm>
        </p:spPr>
        <p:txBody>
          <a:bodyPr/>
          <a:lstStyle/>
          <a:p>
            <a:r>
              <a:rPr lang="en-US" sz="3600" smtClean="0">
                <a:cs typeface="Times New Roman" pitchFamily="18" charset="0"/>
                <a:sym typeface="Times New Roman" pitchFamily="18" charset="0"/>
              </a:rPr>
              <a:t>Descripción general de los pasos para la contención exterior</a:t>
            </a:r>
          </a:p>
        </p:txBody>
      </p:sp>
      <p:sp>
        <p:nvSpPr>
          <p:cNvPr id="15365" name="Rectangle 3"/>
          <p:cNvSpPr>
            <a:spLocks noGrp="1" noChangeArrowheads="1"/>
          </p:cNvSpPr>
          <p:nvPr>
            <p:ph type="body" idx="1"/>
          </p:nvPr>
        </p:nvSpPr>
        <p:spPr/>
        <p:txBody>
          <a:bodyPr/>
          <a:lstStyle/>
          <a:p>
            <a:pPr>
              <a:defRPr/>
            </a:pPr>
            <a:r>
              <a:rPr lang="en-US" dirty="0" err="1" smtClean="0">
                <a:cs typeface="Times New Roman" pitchFamily="18" charset="0"/>
                <a:sym typeface="Times New Roman" pitchFamily="18" charset="0"/>
              </a:rPr>
              <a:t>Defina</a:t>
            </a:r>
            <a:r>
              <a:rPr lang="en-US" dirty="0" smtClean="0">
                <a:cs typeface="Times New Roman" pitchFamily="18" charset="0"/>
                <a:sym typeface="Times New Roman" pitchFamily="18" charset="0"/>
              </a:rPr>
              <a:t> un </a:t>
            </a:r>
            <a:r>
              <a:rPr lang="en-US" dirty="0" err="1" smtClean="0">
                <a:cs typeface="Times New Roman" pitchFamily="18" charset="0"/>
                <a:sym typeface="Times New Roman" pitchFamily="18" charset="0"/>
              </a:rPr>
              <a:t>área</a:t>
            </a:r>
            <a:r>
              <a:rPr lang="en-US" dirty="0" smtClean="0">
                <a:cs typeface="Times New Roman" pitchFamily="18" charset="0"/>
                <a:sym typeface="Times New Roman" pitchFamily="18" charset="0"/>
              </a:rPr>
              <a:t> de </a:t>
            </a:r>
            <a:r>
              <a:rPr lang="en-US" dirty="0" err="1" smtClean="0">
                <a:cs typeface="Times New Roman" pitchFamily="18" charset="0"/>
                <a:sym typeface="Times New Roman" pitchFamily="18" charset="0"/>
              </a:rPr>
              <a:t>trabajo</a:t>
            </a:r>
            <a:r>
              <a:rPr lang="en-US" dirty="0" smtClean="0">
                <a:cs typeface="Times New Roman" pitchFamily="18" charset="0"/>
                <a:sym typeface="Times New Roman" pitchFamily="18" charset="0"/>
              </a:rPr>
              <a:t>.</a:t>
            </a:r>
          </a:p>
          <a:p>
            <a:pPr>
              <a:defRPr/>
            </a:pPr>
            <a:r>
              <a:rPr lang="en-US" dirty="0" err="1" smtClean="0">
                <a:cs typeface="Times New Roman" pitchFamily="18" charset="0"/>
                <a:sym typeface="Times New Roman" pitchFamily="18" charset="0"/>
              </a:rPr>
              <a:t>Cierre</a:t>
            </a:r>
            <a:r>
              <a:rPr lang="en-US" dirty="0" smtClean="0">
                <a:cs typeface="Times New Roman" pitchFamily="18" charset="0"/>
                <a:sym typeface="Times New Roman" pitchFamily="18" charset="0"/>
              </a:rPr>
              <a:t> </a:t>
            </a:r>
            <a:r>
              <a:rPr lang="en-US" dirty="0" err="1" smtClean="0">
                <a:cs typeface="Times New Roman" pitchFamily="18" charset="0"/>
                <a:sym typeface="Times New Roman" pitchFamily="18" charset="0"/>
              </a:rPr>
              <a:t>todas</a:t>
            </a:r>
            <a:r>
              <a:rPr lang="en-US" dirty="0" smtClean="0">
                <a:cs typeface="Times New Roman" pitchFamily="18" charset="0"/>
                <a:sym typeface="Times New Roman" pitchFamily="18" charset="0"/>
              </a:rPr>
              <a:t> </a:t>
            </a:r>
            <a:r>
              <a:rPr lang="en-US" dirty="0" err="1" smtClean="0">
                <a:cs typeface="Times New Roman" pitchFamily="18" charset="0"/>
                <a:sym typeface="Times New Roman" pitchFamily="18" charset="0"/>
              </a:rPr>
              <a:t>las</a:t>
            </a:r>
            <a:r>
              <a:rPr lang="en-US" dirty="0" smtClean="0">
                <a:cs typeface="Times New Roman" pitchFamily="18" charset="0"/>
                <a:sym typeface="Times New Roman" pitchFamily="18" charset="0"/>
              </a:rPr>
              <a:t> </a:t>
            </a:r>
            <a:r>
              <a:rPr lang="en-US" dirty="0" err="1" smtClean="0">
                <a:cs typeface="Times New Roman" pitchFamily="18" charset="0"/>
                <a:sym typeface="Times New Roman" pitchFamily="18" charset="0"/>
              </a:rPr>
              <a:t>ventanas</a:t>
            </a:r>
            <a:r>
              <a:rPr lang="en-US" dirty="0" smtClean="0">
                <a:cs typeface="Times New Roman" pitchFamily="18" charset="0"/>
                <a:sym typeface="Times New Roman" pitchFamily="18" charset="0"/>
              </a:rPr>
              <a:t> y </a:t>
            </a:r>
            <a:r>
              <a:rPr lang="en-US" dirty="0" err="1" smtClean="0">
                <a:cs typeface="Times New Roman" pitchFamily="18" charset="0"/>
                <a:sym typeface="Times New Roman" pitchFamily="18" charset="0"/>
              </a:rPr>
              <a:t>puertas</a:t>
            </a:r>
            <a:r>
              <a:rPr lang="en-US" dirty="0" smtClean="0">
                <a:cs typeface="Times New Roman" pitchFamily="18" charset="0"/>
                <a:sym typeface="Times New Roman" pitchFamily="18" charset="0"/>
              </a:rPr>
              <a:t>.</a:t>
            </a:r>
          </a:p>
          <a:p>
            <a:pPr>
              <a:defRPr/>
            </a:pPr>
            <a:r>
              <a:rPr lang="en-US" dirty="0" err="1" smtClean="0">
                <a:solidFill>
                  <a:srgbClr val="00009B"/>
                </a:solidFill>
                <a:cs typeface="Times New Roman" pitchFamily="18" charset="0"/>
                <a:sym typeface="Times New Roman" pitchFamily="18" charset="0"/>
              </a:rPr>
              <a:t>Defina</a:t>
            </a:r>
            <a:r>
              <a:rPr lang="en-US" dirty="0" smtClean="0">
                <a:solidFill>
                  <a:srgbClr val="00009B"/>
                </a:solidFill>
                <a:cs typeface="Times New Roman" pitchFamily="18" charset="0"/>
                <a:sym typeface="Times New Roman" pitchFamily="18" charset="0"/>
              </a:rPr>
              <a:t>, </a:t>
            </a:r>
            <a:r>
              <a:rPr lang="en-US" dirty="0" err="1" smtClean="0">
                <a:solidFill>
                  <a:srgbClr val="00009B"/>
                </a:solidFill>
                <a:cs typeface="Times New Roman" pitchFamily="18" charset="0"/>
                <a:sym typeface="Times New Roman" pitchFamily="18" charset="0"/>
              </a:rPr>
              <a:t>según</a:t>
            </a:r>
            <a:r>
              <a:rPr lang="en-US" dirty="0" smtClean="0">
                <a:solidFill>
                  <a:srgbClr val="00009B"/>
                </a:solidFill>
                <a:cs typeface="Times New Roman" pitchFamily="18" charset="0"/>
                <a:sym typeface="Times New Roman" pitchFamily="18" charset="0"/>
              </a:rPr>
              <a:t> sea </a:t>
            </a:r>
            <a:r>
              <a:rPr lang="en-US" dirty="0" err="1" smtClean="0">
                <a:solidFill>
                  <a:srgbClr val="00009B"/>
                </a:solidFill>
                <a:cs typeface="Times New Roman" pitchFamily="18" charset="0"/>
                <a:sym typeface="Times New Roman" pitchFamily="18" charset="0"/>
              </a:rPr>
              <a:t>necesario</a:t>
            </a:r>
            <a:r>
              <a:rPr lang="en-US" dirty="0" smtClean="0">
                <a:solidFill>
                  <a:srgbClr val="00009B"/>
                </a:solidFill>
                <a:cs typeface="Times New Roman" pitchFamily="18" charset="0"/>
                <a:sym typeface="Times New Roman" pitchFamily="18" charset="0"/>
              </a:rPr>
              <a:t>, </a:t>
            </a:r>
            <a:r>
              <a:rPr lang="es-ES_tradnl" dirty="0" smtClean="0">
                <a:solidFill>
                  <a:srgbClr val="00009B"/>
                </a:solidFill>
                <a:cs typeface="Times New Roman" pitchFamily="18" charset="0"/>
                <a:sym typeface="Times New Roman" pitchFamily="18" charset="0"/>
              </a:rPr>
              <a:t>una </a:t>
            </a:r>
            <a:r>
              <a:rPr lang="en-US" dirty="0" err="1" smtClean="0">
                <a:solidFill>
                  <a:srgbClr val="00009B"/>
                </a:solidFill>
                <a:cs typeface="Times New Roman" pitchFamily="18" charset="0"/>
                <a:sym typeface="Times New Roman" pitchFamily="18" charset="0"/>
              </a:rPr>
              <a:t>contención</a:t>
            </a:r>
            <a:r>
              <a:rPr lang="en-US" dirty="0" smtClean="0">
                <a:solidFill>
                  <a:srgbClr val="00009B"/>
                </a:solidFill>
                <a:cs typeface="Times New Roman" pitchFamily="18" charset="0"/>
                <a:sym typeface="Times New Roman" pitchFamily="18" charset="0"/>
              </a:rPr>
              <a:t> </a:t>
            </a:r>
            <a:r>
              <a:rPr lang="en-US" dirty="0" err="1" smtClean="0">
                <a:solidFill>
                  <a:srgbClr val="00009B"/>
                </a:solidFill>
                <a:cs typeface="Times New Roman" pitchFamily="18" charset="0"/>
                <a:sym typeface="Times New Roman" pitchFamily="18" charset="0"/>
              </a:rPr>
              <a:t>adicional</a:t>
            </a:r>
            <a:r>
              <a:rPr lang="en-US" dirty="0" smtClean="0">
                <a:solidFill>
                  <a:srgbClr val="00009B"/>
                </a:solidFill>
                <a:cs typeface="Times New Roman" pitchFamily="18" charset="0"/>
                <a:sym typeface="Times New Roman" pitchFamily="18" charset="0"/>
              </a:rPr>
              <a:t> </a:t>
            </a:r>
            <a:r>
              <a:rPr lang="en-US" dirty="0" err="1" smtClean="0">
                <a:solidFill>
                  <a:srgbClr val="00009B"/>
                </a:solidFill>
                <a:cs typeface="Times New Roman" pitchFamily="18" charset="0"/>
                <a:sym typeface="Times New Roman" pitchFamily="18" charset="0"/>
              </a:rPr>
              <a:t>para</a:t>
            </a:r>
            <a:r>
              <a:rPr lang="en-US" dirty="0" smtClean="0">
                <a:solidFill>
                  <a:srgbClr val="00009B"/>
                </a:solidFill>
                <a:cs typeface="Times New Roman" pitchFamily="18" charset="0"/>
                <a:sym typeface="Times New Roman" pitchFamily="18" charset="0"/>
              </a:rPr>
              <a:t> </a:t>
            </a:r>
            <a:r>
              <a:rPr lang="en-US" dirty="0" err="1" smtClean="0">
                <a:solidFill>
                  <a:srgbClr val="00009B"/>
                </a:solidFill>
                <a:cs typeface="Times New Roman" pitchFamily="18" charset="0"/>
                <a:sym typeface="Times New Roman" pitchFamily="18" charset="0"/>
              </a:rPr>
              <a:t>evitar</a:t>
            </a:r>
            <a:r>
              <a:rPr lang="en-US" dirty="0" smtClean="0">
                <a:solidFill>
                  <a:srgbClr val="00009B"/>
                </a:solidFill>
                <a:cs typeface="Times New Roman" pitchFamily="18" charset="0"/>
                <a:sym typeface="Times New Roman" pitchFamily="18" charset="0"/>
              </a:rPr>
              <a:t> la </a:t>
            </a:r>
            <a:r>
              <a:rPr lang="en-US" dirty="0" err="1" smtClean="0">
                <a:solidFill>
                  <a:srgbClr val="00009B"/>
                </a:solidFill>
                <a:cs typeface="Times New Roman" pitchFamily="18" charset="0"/>
                <a:sym typeface="Times New Roman" pitchFamily="18" charset="0"/>
              </a:rPr>
              <a:t>propagación</a:t>
            </a:r>
            <a:r>
              <a:rPr lang="en-US" dirty="0" smtClean="0">
                <a:solidFill>
                  <a:srgbClr val="00009B"/>
                </a:solidFill>
                <a:cs typeface="Times New Roman" pitchFamily="18" charset="0"/>
                <a:sym typeface="Times New Roman" pitchFamily="18" charset="0"/>
              </a:rPr>
              <a:t> de </a:t>
            </a:r>
            <a:r>
              <a:rPr lang="en-US" dirty="0" err="1" smtClean="0">
                <a:solidFill>
                  <a:srgbClr val="00009B"/>
                </a:solidFill>
                <a:cs typeface="Times New Roman" pitchFamily="18" charset="0"/>
                <a:sym typeface="Times New Roman" pitchFamily="18" charset="0"/>
              </a:rPr>
              <a:t>polvo</a:t>
            </a:r>
            <a:r>
              <a:rPr lang="en-US" dirty="0" smtClean="0">
                <a:solidFill>
                  <a:srgbClr val="00009B"/>
                </a:solidFill>
                <a:cs typeface="Times New Roman" pitchFamily="18" charset="0"/>
                <a:sym typeface="Times New Roman" pitchFamily="18" charset="0"/>
              </a:rPr>
              <a:t> y </a:t>
            </a:r>
            <a:r>
              <a:rPr lang="en-US" dirty="0" err="1" smtClean="0">
                <a:solidFill>
                  <a:srgbClr val="00009B"/>
                </a:solidFill>
                <a:cs typeface="Times New Roman" pitchFamily="18" charset="0"/>
                <a:sym typeface="Times New Roman" pitchFamily="18" charset="0"/>
              </a:rPr>
              <a:t>escombros</a:t>
            </a:r>
            <a:r>
              <a:rPr lang="en-US" dirty="0" smtClean="0">
                <a:solidFill>
                  <a:srgbClr val="00009B"/>
                </a:solidFill>
                <a:cs typeface="Times New Roman" pitchFamily="18" charset="0"/>
                <a:sym typeface="Times New Roman" pitchFamily="18" charset="0"/>
              </a:rPr>
              <a:t> a </a:t>
            </a:r>
            <a:r>
              <a:rPr lang="en-US" dirty="0" err="1" smtClean="0">
                <a:solidFill>
                  <a:srgbClr val="00009B"/>
                </a:solidFill>
                <a:cs typeface="Times New Roman" pitchFamily="18" charset="0"/>
                <a:sym typeface="Times New Roman" pitchFamily="18" charset="0"/>
              </a:rPr>
              <a:t>las</a:t>
            </a:r>
            <a:r>
              <a:rPr lang="en-US" dirty="0" smtClean="0">
                <a:solidFill>
                  <a:srgbClr val="00009B"/>
                </a:solidFill>
                <a:cs typeface="Times New Roman" pitchFamily="18" charset="0"/>
                <a:sym typeface="Times New Roman" pitchFamily="18" charset="0"/>
              </a:rPr>
              <a:t> </a:t>
            </a:r>
            <a:r>
              <a:rPr lang="en-US" dirty="0" err="1" smtClean="0">
                <a:solidFill>
                  <a:srgbClr val="00009B"/>
                </a:solidFill>
                <a:cs typeface="Times New Roman" pitchFamily="18" charset="0"/>
                <a:sym typeface="Times New Roman" pitchFamily="18" charset="0"/>
              </a:rPr>
              <a:t>propiedades</a:t>
            </a:r>
            <a:r>
              <a:rPr lang="en-US" dirty="0" smtClean="0">
                <a:solidFill>
                  <a:srgbClr val="00009B"/>
                </a:solidFill>
                <a:cs typeface="Times New Roman" pitchFamily="18" charset="0"/>
                <a:sym typeface="Times New Roman" pitchFamily="18" charset="0"/>
              </a:rPr>
              <a:t> </a:t>
            </a:r>
            <a:r>
              <a:rPr lang="en-US" dirty="0" err="1" smtClean="0">
                <a:solidFill>
                  <a:srgbClr val="00009B"/>
                </a:solidFill>
                <a:cs typeface="Times New Roman" pitchFamily="18" charset="0"/>
                <a:sym typeface="Times New Roman" pitchFamily="18" charset="0"/>
              </a:rPr>
              <a:t>adyacentes</a:t>
            </a:r>
            <a:r>
              <a:rPr lang="en-US" dirty="0" smtClean="0">
                <a:solidFill>
                  <a:srgbClr val="00009B"/>
                </a:solidFill>
                <a:cs typeface="Times New Roman" pitchFamily="18" charset="0"/>
                <a:sym typeface="Times New Roman" pitchFamily="18" charset="0"/>
              </a:rPr>
              <a:t>.</a:t>
            </a:r>
          </a:p>
          <a:p>
            <a:pPr>
              <a:defRPr/>
            </a:pPr>
            <a:r>
              <a:rPr lang="es-US" dirty="0" smtClean="0">
                <a:solidFill>
                  <a:schemeClr val="accent2">
                    <a:lumMod val="75000"/>
                  </a:schemeClr>
                </a:solidFill>
                <a:cs typeface="Arial" pitchFamily="34" charset="0"/>
              </a:rPr>
              <a:t>Si la renovación se realiza dentro de los 10 pies de la línea de la propiedad, se debe utilizar contención vertical</a:t>
            </a:r>
            <a:endParaRPr lang="en-US" dirty="0" smtClean="0">
              <a:solidFill>
                <a:schemeClr val="accent2">
                  <a:lumMod val="75000"/>
                </a:schemeClr>
              </a:solidFill>
              <a:cs typeface="Times New Roman" pitchFamily="18" charset="0"/>
              <a:sym typeface="Times New Roman" pitchFamily="18" charset="0"/>
            </a:endParaRPr>
          </a:p>
          <a:p>
            <a:pPr>
              <a:defRPr/>
            </a:pPr>
            <a:endParaRPr lang="en-US" dirty="0" smtClean="0">
              <a:solidFill>
                <a:srgbClr val="00009B"/>
              </a:solidFill>
              <a:cs typeface="Times New Roman" pitchFamily="18" charset="0"/>
              <a:sym typeface="Times New Roman" pitchFamily="18" charset="0"/>
            </a:endParaRPr>
          </a:p>
        </p:txBody>
      </p:sp>
    </p:spTree>
    <p:extLst>
      <p:ext uri="{BB962C8B-B14F-4D97-AF65-F5344CB8AC3E}">
        <p14:creationId xmlns:p14="http://schemas.microsoft.com/office/powerpoint/2010/main" val="16821522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es-ES_tradnl" smtClean="0"/>
              <a:t>Octubre de 2011</a:t>
            </a:r>
            <a:endParaRPr lang="en-US" smtClean="0"/>
          </a:p>
        </p:txBody>
      </p:sp>
      <p:sp>
        <p:nvSpPr>
          <p:cNvPr id="16387" name="Slide Number Placeholder 5"/>
          <p:cNvSpPr>
            <a:spLocks noGrp="1"/>
          </p:cNvSpPr>
          <p:nvPr>
            <p:ph type="sldNum" sz="quarter" idx="12"/>
          </p:nvPr>
        </p:nvSpPr>
        <p:spPr>
          <a:noFill/>
        </p:spPr>
        <p:txBody>
          <a:bodyPr/>
          <a:lstStyle/>
          <a:p>
            <a:r>
              <a:rPr lang="en-US" smtClean="0"/>
              <a:t>4-</a:t>
            </a:r>
            <a:fld id="{DD797440-51B0-4D44-9EB4-1242E7124EFC}" type="slidenum">
              <a:rPr lang="en-US" smtClean="0"/>
              <a:pPr/>
              <a:t>56</a:t>
            </a:fld>
            <a:endParaRPr lang="en-US" smtClean="0"/>
          </a:p>
        </p:txBody>
      </p:sp>
      <p:sp>
        <p:nvSpPr>
          <p:cNvPr id="16388" name="Rectangle 4"/>
          <p:cNvSpPr>
            <a:spLocks noChangeArrowheads="1"/>
          </p:cNvSpPr>
          <p:nvPr/>
        </p:nvSpPr>
        <p:spPr bwMode="auto">
          <a:xfrm>
            <a:off x="304800" y="304800"/>
            <a:ext cx="8458200" cy="1143000"/>
          </a:xfrm>
          <a:prstGeom prst="rect">
            <a:avLst/>
          </a:prstGeom>
          <a:noFill/>
          <a:ln w="9525">
            <a:noFill/>
            <a:miter lim="800000"/>
            <a:headEnd/>
            <a:tailEnd/>
          </a:ln>
        </p:spPr>
        <p:txBody>
          <a:bodyPr anchor="ctr"/>
          <a:lstStyle/>
          <a:p>
            <a:pPr>
              <a:spcBef>
                <a:spcPct val="0"/>
              </a:spcBef>
              <a:buFontTx/>
              <a:buNone/>
            </a:pPr>
            <a:r>
              <a:rPr lang="en-US" sz="4000" b="1">
                <a:solidFill>
                  <a:srgbClr val="000099"/>
                </a:solidFill>
                <a:cs typeface="Times New Roman" pitchFamily="18" charset="0"/>
                <a:sym typeface="Times New Roman" pitchFamily="18" charset="0"/>
              </a:rPr>
              <a:t>Ejercicios prácticos: Contención interior y exterior</a:t>
            </a:r>
          </a:p>
        </p:txBody>
      </p:sp>
      <p:sp>
        <p:nvSpPr>
          <p:cNvPr id="16389" name="Rectangle 5"/>
          <p:cNvSpPr>
            <a:spLocks noChangeArrowheads="1"/>
          </p:cNvSpPr>
          <p:nvPr/>
        </p:nvSpPr>
        <p:spPr bwMode="auto">
          <a:xfrm>
            <a:off x="228600" y="1752600"/>
            <a:ext cx="8610600" cy="4800600"/>
          </a:xfrm>
          <a:prstGeom prst="rect">
            <a:avLst/>
          </a:prstGeom>
          <a:noFill/>
          <a:ln w="9525">
            <a:noFill/>
            <a:miter lim="800000"/>
            <a:headEnd/>
            <a:tailEnd/>
          </a:ln>
        </p:spPr>
        <p:txBody>
          <a:bodyPr/>
          <a:lstStyle/>
          <a:p>
            <a:pPr marL="342900" indent="-342900">
              <a:spcBef>
                <a:spcPct val="20000"/>
              </a:spcBef>
            </a:pPr>
            <a:r>
              <a:rPr lang="en-US" sz="2400" b="1">
                <a:solidFill>
                  <a:srgbClr val="000099"/>
                </a:solidFill>
                <a:cs typeface="Times New Roman" pitchFamily="18" charset="0"/>
                <a:sym typeface="Times New Roman" pitchFamily="18" charset="0"/>
              </a:rPr>
              <a:t>Practique las siguientes destrezas:</a:t>
            </a:r>
          </a:p>
          <a:p>
            <a:pPr marL="742950" lvl="1" indent="-285750">
              <a:spcBef>
                <a:spcPct val="20000"/>
              </a:spcBef>
            </a:pPr>
            <a:r>
              <a:rPr lang="en-US" sz="2200" b="1">
                <a:solidFill>
                  <a:srgbClr val="000099"/>
                </a:solidFill>
                <a:cs typeface="Times New Roman" pitchFamily="18" charset="0"/>
                <a:sym typeface="Times New Roman" pitchFamily="18" charset="0"/>
              </a:rPr>
              <a:t>Conjunto de destrezas N° 2: Instalación de barreras, letreros y puertas con protección plástica. </a:t>
            </a:r>
          </a:p>
          <a:p>
            <a:pPr marL="742950" lvl="1" indent="-285750">
              <a:spcBef>
                <a:spcPct val="20000"/>
              </a:spcBef>
            </a:pPr>
            <a:r>
              <a:rPr lang="en-US" sz="2200" b="1">
                <a:solidFill>
                  <a:srgbClr val="000099"/>
                </a:solidFill>
                <a:cs typeface="Times New Roman" pitchFamily="18" charset="0"/>
                <a:sym typeface="Times New Roman" pitchFamily="18" charset="0"/>
              </a:rPr>
              <a:t>Conjunto de destrezas N° 3: Cubra y mueva muebles. </a:t>
            </a:r>
          </a:p>
          <a:p>
            <a:pPr marL="742950" lvl="1" indent="-285750">
              <a:spcBef>
                <a:spcPct val="20000"/>
              </a:spcBef>
            </a:pPr>
            <a:r>
              <a:rPr lang="en-US" sz="2200" b="1">
                <a:solidFill>
                  <a:srgbClr val="000099"/>
                </a:solidFill>
                <a:cs typeface="Times New Roman" pitchFamily="18" charset="0"/>
                <a:sym typeface="Times New Roman" pitchFamily="18" charset="0"/>
              </a:rPr>
              <a:t>Conjunto de destrezas N° 4: Instalación de contención interior.</a:t>
            </a:r>
          </a:p>
          <a:p>
            <a:pPr marL="742950" lvl="1" indent="-285750">
              <a:spcBef>
                <a:spcPct val="20000"/>
              </a:spcBef>
            </a:pPr>
            <a:r>
              <a:rPr lang="en-US" sz="2200" b="1">
                <a:solidFill>
                  <a:srgbClr val="000099"/>
                </a:solidFill>
                <a:cs typeface="Times New Roman" pitchFamily="18" charset="0"/>
                <a:sym typeface="Times New Roman" pitchFamily="18" charset="0"/>
              </a:rPr>
              <a:t>Conjunto de destrezas N° 5: Instalación de contención exterior.</a:t>
            </a:r>
          </a:p>
          <a:p>
            <a:pPr marL="342900" indent="-342900">
              <a:spcBef>
                <a:spcPct val="20000"/>
              </a:spcBef>
            </a:pPr>
            <a:r>
              <a:rPr lang="en-US" sz="2400" b="1">
                <a:solidFill>
                  <a:srgbClr val="000099"/>
                </a:solidFill>
                <a:cs typeface="Times New Roman" pitchFamily="18" charset="0"/>
                <a:sym typeface="Times New Roman" pitchFamily="18" charset="0"/>
              </a:rPr>
              <a:t>Trabaje en grupos de 2 a 6 integrantes.</a:t>
            </a:r>
          </a:p>
          <a:p>
            <a:pPr marL="342900" indent="-342900">
              <a:spcBef>
                <a:spcPct val="20000"/>
              </a:spcBef>
            </a:pPr>
            <a:r>
              <a:rPr lang="en-US" sz="2400" b="1">
                <a:solidFill>
                  <a:srgbClr val="000099"/>
                </a:solidFill>
                <a:cs typeface="Times New Roman" pitchFamily="18" charset="0"/>
                <a:sym typeface="Times New Roman" pitchFamily="18" charset="0"/>
              </a:rPr>
              <a:t>Elija las herramientas y materiales correctos.</a:t>
            </a:r>
          </a:p>
        </p:txBody>
      </p:sp>
    </p:spTree>
    <p:extLst>
      <p:ext uri="{BB962C8B-B14F-4D97-AF65-F5344CB8AC3E}">
        <p14:creationId xmlns:p14="http://schemas.microsoft.com/office/powerpoint/2010/main" val="22846599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s-ES_tradnl" smtClean="0"/>
              <a:t>Octubre de 2011</a:t>
            </a:r>
            <a:endParaRPr lang="en-US" smtClean="0"/>
          </a:p>
        </p:txBody>
      </p:sp>
      <p:sp>
        <p:nvSpPr>
          <p:cNvPr id="17411" name="Slide Number Placeholder 5"/>
          <p:cNvSpPr>
            <a:spLocks noGrp="1"/>
          </p:cNvSpPr>
          <p:nvPr>
            <p:ph type="sldNum" sz="quarter" idx="12"/>
          </p:nvPr>
        </p:nvSpPr>
        <p:spPr>
          <a:noFill/>
        </p:spPr>
        <p:txBody>
          <a:bodyPr/>
          <a:lstStyle/>
          <a:p>
            <a:r>
              <a:rPr lang="en-US" smtClean="0"/>
              <a:t>4-</a:t>
            </a:r>
            <a:fld id="{03061170-DD7E-493D-8753-79170BF9FFE5}" type="slidenum">
              <a:rPr lang="en-US" smtClean="0"/>
              <a:pPr/>
              <a:t>57</a:t>
            </a:fld>
            <a:endParaRPr lang="en-US" smtClean="0"/>
          </a:p>
        </p:txBody>
      </p:sp>
      <p:sp>
        <p:nvSpPr>
          <p:cNvPr id="17412" name="Rectangle 5"/>
          <p:cNvSpPr>
            <a:spLocks noChangeArrowheads="1"/>
          </p:cNvSpPr>
          <p:nvPr/>
        </p:nvSpPr>
        <p:spPr bwMode="auto">
          <a:xfrm>
            <a:off x="304800" y="304800"/>
            <a:ext cx="8458200" cy="1143000"/>
          </a:xfrm>
          <a:prstGeom prst="rect">
            <a:avLst/>
          </a:prstGeom>
          <a:noFill/>
          <a:ln w="9525">
            <a:noFill/>
            <a:miter lim="800000"/>
            <a:headEnd/>
            <a:tailEnd/>
          </a:ln>
        </p:spPr>
        <p:txBody>
          <a:bodyPr anchor="ctr"/>
          <a:lstStyle/>
          <a:p>
            <a:pPr>
              <a:spcBef>
                <a:spcPct val="0"/>
              </a:spcBef>
              <a:buFontTx/>
              <a:buNone/>
            </a:pPr>
            <a:r>
              <a:rPr lang="es-ES_tradnl" sz="4000" b="1">
                <a:solidFill>
                  <a:srgbClr val="000099"/>
                </a:solidFill>
                <a:cs typeface="Times New Roman" pitchFamily="18" charset="0"/>
                <a:sym typeface="Times New Roman" pitchFamily="18" charset="0"/>
              </a:rPr>
              <a:t>Preguntas después </a:t>
            </a:r>
            <a:r>
              <a:rPr lang="en-US" sz="4000" b="1">
                <a:solidFill>
                  <a:srgbClr val="000099"/>
                </a:solidFill>
                <a:cs typeface="Times New Roman" pitchFamily="18" charset="0"/>
                <a:sym typeface="Times New Roman" pitchFamily="18" charset="0"/>
              </a:rPr>
              <a:t>del ejercicio práctico</a:t>
            </a:r>
          </a:p>
        </p:txBody>
      </p:sp>
      <p:sp>
        <p:nvSpPr>
          <p:cNvPr id="17413" name="Rectangle 6"/>
          <p:cNvSpPr>
            <a:spLocks noChangeArrowheads="1"/>
          </p:cNvSpPr>
          <p:nvPr/>
        </p:nvSpPr>
        <p:spPr bwMode="auto">
          <a:xfrm>
            <a:off x="304800" y="1981200"/>
            <a:ext cx="8458200" cy="4114800"/>
          </a:xfrm>
          <a:prstGeom prst="rect">
            <a:avLst/>
          </a:prstGeom>
          <a:noFill/>
          <a:ln w="9525">
            <a:noFill/>
            <a:miter lim="800000"/>
            <a:headEnd/>
            <a:tailEnd/>
          </a:ln>
        </p:spPr>
        <p:txBody>
          <a:bodyPr/>
          <a:lstStyle/>
          <a:p>
            <a:pPr marL="342900" indent="-342900">
              <a:spcBef>
                <a:spcPct val="20000"/>
              </a:spcBef>
            </a:pPr>
            <a:r>
              <a:rPr lang="en-US" sz="2800" b="1">
                <a:solidFill>
                  <a:srgbClr val="000099"/>
                </a:solidFill>
                <a:cs typeface="Times New Roman" pitchFamily="18" charset="0"/>
                <a:sym typeface="Times New Roman" pitchFamily="18" charset="0"/>
              </a:rPr>
              <a:t>¿Cuál fue el resultado?</a:t>
            </a:r>
          </a:p>
          <a:p>
            <a:pPr marL="342900" indent="-342900">
              <a:spcBef>
                <a:spcPct val="20000"/>
              </a:spcBef>
            </a:pPr>
            <a:r>
              <a:rPr lang="en-US" sz="2800" b="1">
                <a:solidFill>
                  <a:srgbClr val="000099"/>
                </a:solidFill>
                <a:cs typeface="Times New Roman" pitchFamily="18" charset="0"/>
                <a:sym typeface="Times New Roman" pitchFamily="18" charset="0"/>
              </a:rPr>
              <a:t>¿Qué fue lo más complicado?</a:t>
            </a:r>
          </a:p>
        </p:txBody>
      </p:sp>
    </p:spTree>
    <p:extLst>
      <p:ext uri="{BB962C8B-B14F-4D97-AF65-F5344CB8AC3E}">
        <p14:creationId xmlns:p14="http://schemas.microsoft.com/office/powerpoint/2010/main" val="2605290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r>
              <a:rPr lang="es-ES_tradnl" smtClean="0"/>
              <a:t>Octubre de 2011</a:t>
            </a:r>
            <a:endParaRPr lang="en-US" smtClean="0"/>
          </a:p>
        </p:txBody>
      </p:sp>
      <p:sp>
        <p:nvSpPr>
          <p:cNvPr id="18435" name="Slide Number Placeholder 5"/>
          <p:cNvSpPr>
            <a:spLocks noGrp="1"/>
          </p:cNvSpPr>
          <p:nvPr>
            <p:ph type="sldNum" sz="quarter" idx="12"/>
          </p:nvPr>
        </p:nvSpPr>
        <p:spPr>
          <a:noFill/>
        </p:spPr>
        <p:txBody>
          <a:bodyPr/>
          <a:lstStyle/>
          <a:p>
            <a:r>
              <a:rPr lang="en-US" smtClean="0"/>
              <a:t>4-</a:t>
            </a:r>
            <a:fld id="{F4AF0F93-01BF-4174-895D-16D960A48D93}" type="slidenum">
              <a:rPr lang="en-US" smtClean="0"/>
              <a:pPr/>
              <a:t>58</a:t>
            </a:fld>
            <a:endParaRPr lang="en-US" smtClean="0"/>
          </a:p>
        </p:txBody>
      </p:sp>
      <p:sp>
        <p:nvSpPr>
          <p:cNvPr id="18436" name="Rectangle 2"/>
          <p:cNvSpPr>
            <a:spLocks noGrp="1" noChangeArrowheads="1"/>
          </p:cNvSpPr>
          <p:nvPr>
            <p:ph type="title"/>
          </p:nvPr>
        </p:nvSpPr>
        <p:spPr/>
        <p:txBody>
          <a:bodyPr/>
          <a:lstStyle/>
          <a:p>
            <a:r>
              <a:rPr lang="en-US" smtClean="0">
                <a:cs typeface="Times New Roman" pitchFamily="18" charset="0"/>
                <a:sym typeface="Times New Roman" pitchFamily="18" charset="0"/>
              </a:rPr>
              <a:t>Ahora ya saben...</a:t>
            </a:r>
          </a:p>
        </p:txBody>
      </p:sp>
      <p:sp>
        <p:nvSpPr>
          <p:cNvPr id="18437" name="Rectangle 3"/>
          <p:cNvSpPr>
            <a:spLocks noGrp="1" noChangeArrowheads="1"/>
          </p:cNvSpPr>
          <p:nvPr>
            <p:ph type="body" idx="1"/>
          </p:nvPr>
        </p:nvSpPr>
        <p:spPr/>
        <p:txBody>
          <a:bodyPr/>
          <a:lstStyle/>
          <a:p>
            <a:r>
              <a:rPr lang="en-US" smtClean="0">
                <a:cs typeface="Times New Roman" pitchFamily="18" charset="0"/>
                <a:sym typeface="Times New Roman" pitchFamily="18" charset="0"/>
              </a:rPr>
              <a:t>Cómo realizar las instalaciones para un trabajo</a:t>
            </a:r>
          </a:p>
          <a:p>
            <a:pPr lvl="1"/>
            <a:r>
              <a:rPr lang="en-US" b="1" smtClean="0">
                <a:cs typeface="Times New Roman" pitchFamily="18" charset="0"/>
                <a:sym typeface="Times New Roman" pitchFamily="18" charset="0"/>
              </a:rPr>
              <a:t>Contención interior</a:t>
            </a:r>
          </a:p>
          <a:p>
            <a:pPr lvl="1"/>
            <a:r>
              <a:rPr lang="en-US" b="1" smtClean="0">
                <a:cs typeface="Times New Roman" pitchFamily="18" charset="0"/>
                <a:sym typeface="Times New Roman" pitchFamily="18" charset="0"/>
              </a:rPr>
              <a:t>Contención exterior</a:t>
            </a:r>
          </a:p>
        </p:txBody>
      </p:sp>
    </p:spTree>
    <p:extLst>
      <p:ext uri="{BB962C8B-B14F-4D97-AF65-F5344CB8AC3E}">
        <p14:creationId xmlns:p14="http://schemas.microsoft.com/office/powerpoint/2010/main" val="1444351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smtClean="0"/>
              <a:t>Octubre</a:t>
            </a:r>
            <a:r>
              <a:rPr lang="en-US" dirty="0" smtClean="0"/>
              <a:t> de 2011</a:t>
            </a:r>
          </a:p>
        </p:txBody>
      </p:sp>
      <p:sp>
        <p:nvSpPr>
          <p:cNvPr id="5" name="Slide Number Placeholder 5"/>
          <p:cNvSpPr>
            <a:spLocks noGrp="1"/>
          </p:cNvSpPr>
          <p:nvPr>
            <p:ph type="sldNum" sz="quarter" idx="12"/>
          </p:nvPr>
        </p:nvSpPr>
        <p:spPr/>
        <p:txBody>
          <a:bodyPr/>
          <a:lstStyle/>
          <a:p>
            <a:pPr>
              <a:defRPr/>
            </a:pPr>
            <a:r>
              <a:rPr lang="en-US" dirty="0"/>
              <a:t>5-</a:t>
            </a:r>
            <a:fld id="{78C913AD-C1D7-410E-9192-1095E0B7A531}" type="slidenum">
              <a:rPr lang="en-US"/>
              <a:pPr>
                <a:defRPr/>
              </a:pPr>
              <a:t>59</a:t>
            </a:fld>
            <a:endParaRPr lang="en-US" dirty="0"/>
          </a:p>
        </p:txBody>
      </p:sp>
      <p:sp>
        <p:nvSpPr>
          <p:cNvPr id="3076" name="Rectangle 2"/>
          <p:cNvSpPr>
            <a:spLocks noGrp="1" noChangeArrowheads="1"/>
          </p:cNvSpPr>
          <p:nvPr>
            <p:ph type="title"/>
          </p:nvPr>
        </p:nvSpPr>
        <p:spPr/>
        <p:txBody>
          <a:bodyPr/>
          <a:lstStyle/>
          <a:p>
            <a:r>
              <a:rPr lang="en-US" smtClean="0">
                <a:cs typeface="Times New Roman" pitchFamily="18" charset="0"/>
                <a:sym typeface="Times New Roman" pitchFamily="18" charset="0"/>
              </a:rPr>
              <a:t>Módulo 5: Mientras trabaja</a:t>
            </a:r>
          </a:p>
        </p:txBody>
      </p:sp>
      <p:sp>
        <p:nvSpPr>
          <p:cNvPr id="3077" name="Rectangle 3"/>
          <p:cNvSpPr>
            <a:spLocks noGrp="1" noChangeArrowheads="1"/>
          </p:cNvSpPr>
          <p:nvPr>
            <p:ph type="body" idx="1"/>
          </p:nvPr>
        </p:nvSpPr>
        <p:spPr>
          <a:xfrm>
            <a:off x="304800" y="1676400"/>
            <a:ext cx="8610600" cy="4114800"/>
          </a:xfrm>
        </p:spPr>
        <p:txBody>
          <a:bodyPr/>
          <a:lstStyle/>
          <a:p>
            <a:pPr>
              <a:buFontTx/>
              <a:buNone/>
            </a:pPr>
            <a:r>
              <a:rPr lang="en-US" sz="3200" u="sng" smtClean="0">
                <a:cs typeface="Times New Roman" pitchFamily="18" charset="0"/>
                <a:sym typeface="Times New Roman" pitchFamily="18" charset="0"/>
              </a:rPr>
              <a:t>Descripción general:</a:t>
            </a:r>
          </a:p>
          <a:p>
            <a:r>
              <a:rPr lang="en-US" smtClean="0">
                <a:cs typeface="Times New Roman" pitchFamily="18" charset="0"/>
                <a:sym typeface="Times New Roman" pitchFamily="18" charset="0"/>
              </a:rPr>
              <a:t>Las renovaciones tradicionales crean polvo en el aire. </a:t>
            </a:r>
          </a:p>
          <a:p>
            <a:r>
              <a:rPr lang="en-US" smtClean="0">
                <a:cs typeface="Times New Roman" pitchFamily="18" charset="0"/>
                <a:sym typeface="Times New Roman" pitchFamily="18" charset="0"/>
              </a:rPr>
              <a:t>Prácticas prohibidas.</a:t>
            </a:r>
          </a:p>
          <a:p>
            <a:r>
              <a:rPr lang="en-US" smtClean="0">
                <a:cs typeface="Times New Roman" pitchFamily="18" charset="0"/>
                <a:sym typeface="Times New Roman" pitchFamily="18" charset="0"/>
              </a:rPr>
              <a:t>Protéjase y prepare una caja de herramientas de equipo</a:t>
            </a:r>
            <a:r>
              <a:rPr lang="es-ES_tradnl" smtClean="0">
                <a:cs typeface="Times New Roman" pitchFamily="18" charset="0"/>
                <a:sym typeface="Times New Roman" pitchFamily="18" charset="0"/>
              </a:rPr>
              <a:t>s</a:t>
            </a:r>
            <a:r>
              <a:rPr lang="en-US" smtClean="0">
                <a:cs typeface="Times New Roman" pitchFamily="18" charset="0"/>
                <a:sym typeface="Times New Roman" pitchFamily="18" charset="0"/>
              </a:rPr>
              <a:t> de protección personal.</a:t>
            </a:r>
          </a:p>
          <a:p>
            <a:r>
              <a:rPr lang="en-US" smtClean="0">
                <a:cs typeface="Times New Roman" pitchFamily="18" charset="0"/>
                <a:sym typeface="Times New Roman" pitchFamily="18" charset="0"/>
              </a:rPr>
              <a:t>Controle la propagación del polvo. </a:t>
            </a:r>
          </a:p>
          <a:p>
            <a:r>
              <a:rPr lang="en-US" smtClean="0">
                <a:cs typeface="Times New Roman" pitchFamily="18" charset="0"/>
                <a:sym typeface="Times New Roman" pitchFamily="18" charset="0"/>
              </a:rPr>
              <a:t>Ejercicio práctico (conjunto de destrezas Nº 6).</a:t>
            </a:r>
          </a:p>
        </p:txBody>
      </p:sp>
    </p:spTree>
    <p:extLst>
      <p:ext uri="{BB962C8B-B14F-4D97-AF65-F5344CB8AC3E}">
        <p14:creationId xmlns:p14="http://schemas.microsoft.com/office/powerpoint/2010/main" val="3756321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smtClean="0"/>
              <a:t>Octubre</a:t>
            </a:r>
            <a:r>
              <a:rPr lang="en-US" dirty="0" smtClean="0"/>
              <a:t> de 2011</a:t>
            </a:r>
            <a:endParaRPr lang="en-US" dirty="0"/>
          </a:p>
        </p:txBody>
      </p:sp>
      <p:sp>
        <p:nvSpPr>
          <p:cNvPr id="5" name="Slide Number Placeholder 5"/>
          <p:cNvSpPr>
            <a:spLocks noGrp="1"/>
          </p:cNvSpPr>
          <p:nvPr>
            <p:ph type="sldNum" sz="quarter" idx="12"/>
          </p:nvPr>
        </p:nvSpPr>
        <p:spPr/>
        <p:txBody>
          <a:bodyPr/>
          <a:lstStyle/>
          <a:p>
            <a:pPr>
              <a:defRPr/>
            </a:pPr>
            <a:r>
              <a:rPr lang="en-US"/>
              <a:t>1-</a:t>
            </a:r>
            <a:fld id="{B91991D8-1B5E-43B3-9C64-529E14DC55C5}" type="slidenum">
              <a:rPr lang="en-US"/>
              <a:pPr>
                <a:defRPr/>
              </a:pPr>
              <a:t>6</a:t>
            </a:fld>
            <a:endParaRPr lang="en-US"/>
          </a:p>
        </p:txBody>
      </p:sp>
      <p:sp>
        <p:nvSpPr>
          <p:cNvPr id="2052" name="Rectangle 4"/>
          <p:cNvSpPr>
            <a:spLocks noGrp="1" noChangeArrowheads="1"/>
          </p:cNvSpPr>
          <p:nvPr>
            <p:ph type="title"/>
          </p:nvPr>
        </p:nvSpPr>
        <p:spPr>
          <a:xfrm>
            <a:off x="228600" y="381000"/>
            <a:ext cx="8686800" cy="1143000"/>
          </a:xfrm>
        </p:spPr>
        <p:txBody>
          <a:bodyPr/>
          <a:lstStyle/>
          <a:p>
            <a:r>
              <a:rPr lang="en-US" sz="3200" smtClean="0">
                <a:cs typeface="Times New Roman" pitchFamily="18" charset="0"/>
                <a:sym typeface="Times New Roman" pitchFamily="18" charset="0"/>
              </a:rPr>
              <a:t>Módulo 1: ¿Por qué hay que preocuparse por la pintura a base de plomo?</a:t>
            </a:r>
          </a:p>
        </p:txBody>
      </p:sp>
      <p:sp>
        <p:nvSpPr>
          <p:cNvPr id="2053" name="Rectangle 9"/>
          <p:cNvSpPr>
            <a:spLocks noGrp="1" noChangeArrowheads="1"/>
          </p:cNvSpPr>
          <p:nvPr>
            <p:ph type="body" idx="1"/>
          </p:nvPr>
        </p:nvSpPr>
        <p:spPr/>
        <p:txBody>
          <a:bodyPr/>
          <a:lstStyle/>
          <a:p>
            <a:pPr>
              <a:buFont typeface="Times New Roman" pitchFamily="18" charset="0"/>
              <a:buNone/>
            </a:pPr>
            <a:r>
              <a:rPr lang="en-US" smtClean="0">
                <a:cs typeface="Times New Roman" pitchFamily="18" charset="0"/>
                <a:sym typeface="Times New Roman" pitchFamily="18" charset="0"/>
              </a:rPr>
              <a:t>Descripción general</a:t>
            </a:r>
          </a:p>
          <a:p>
            <a:pPr>
              <a:buFontTx/>
              <a:buChar char="•"/>
            </a:pPr>
            <a:r>
              <a:rPr lang="en-US" b="0" smtClean="0">
                <a:cs typeface="Times New Roman" pitchFamily="18" charset="0"/>
                <a:sym typeface="Times New Roman" pitchFamily="18" charset="0"/>
              </a:rPr>
              <a:t>¿Qué es la pintura a base de plomo?</a:t>
            </a:r>
          </a:p>
          <a:p>
            <a:pPr>
              <a:buFontTx/>
              <a:buChar char="•"/>
            </a:pPr>
            <a:r>
              <a:rPr lang="en-US" b="0" smtClean="0">
                <a:cs typeface="Times New Roman" pitchFamily="18" charset="0"/>
                <a:sym typeface="Times New Roman" pitchFamily="18" charset="0"/>
              </a:rPr>
              <a:t>¿Qué riesgos y efectos para la salud están relacionados con la exposición al plomo? </a:t>
            </a:r>
          </a:p>
          <a:p>
            <a:pPr>
              <a:buFontTx/>
              <a:buChar char="•"/>
            </a:pPr>
            <a:r>
              <a:rPr lang="en-US" b="0" smtClean="0">
                <a:cs typeface="Times New Roman" pitchFamily="18" charset="0"/>
                <a:sym typeface="Times New Roman" pitchFamily="18" charset="0"/>
              </a:rPr>
              <a:t>¿Por qué es un problema el polvo contaminado con plomo?</a:t>
            </a:r>
          </a:p>
          <a:p>
            <a:pPr>
              <a:buFontTx/>
              <a:buChar char="•"/>
            </a:pPr>
            <a:endParaRPr lang="en-US" b="0" smtClean="0">
              <a:cs typeface="Times New Roman" pitchFamily="18" charset="0"/>
              <a:sym typeface="Times New Roman" pitchFamily="18" charset="0"/>
            </a:endParaRPr>
          </a:p>
        </p:txBody>
      </p:sp>
    </p:spTree>
    <p:extLst>
      <p:ext uri="{BB962C8B-B14F-4D97-AF65-F5344CB8AC3E}">
        <p14:creationId xmlns:p14="http://schemas.microsoft.com/office/powerpoint/2010/main" val="14811577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dirty="0" err="1" smtClean="0"/>
              <a:t>Octubre</a:t>
            </a:r>
            <a:r>
              <a:rPr lang="en-US" dirty="0" smtClean="0"/>
              <a:t> de 2011</a:t>
            </a:r>
          </a:p>
        </p:txBody>
      </p:sp>
      <p:sp>
        <p:nvSpPr>
          <p:cNvPr id="8" name="Slide Number Placeholder 5"/>
          <p:cNvSpPr>
            <a:spLocks noGrp="1"/>
          </p:cNvSpPr>
          <p:nvPr>
            <p:ph type="sldNum" sz="quarter" idx="12"/>
          </p:nvPr>
        </p:nvSpPr>
        <p:spPr/>
        <p:txBody>
          <a:bodyPr/>
          <a:lstStyle/>
          <a:p>
            <a:pPr>
              <a:defRPr/>
            </a:pPr>
            <a:r>
              <a:rPr lang="en-US"/>
              <a:t>5-</a:t>
            </a:r>
            <a:fld id="{E4E8AC2E-1D89-4866-8275-A5585FEC2A3E}" type="slidenum">
              <a:rPr lang="en-US"/>
              <a:pPr>
                <a:defRPr/>
              </a:pPr>
              <a:t>60</a:t>
            </a:fld>
            <a:endParaRPr lang="en-US"/>
          </a:p>
        </p:txBody>
      </p:sp>
      <p:sp>
        <p:nvSpPr>
          <p:cNvPr id="2053" name="Rectangle 2"/>
          <p:cNvSpPr>
            <a:spLocks noGrp="1" noChangeArrowheads="1"/>
          </p:cNvSpPr>
          <p:nvPr>
            <p:ph type="title"/>
          </p:nvPr>
        </p:nvSpPr>
        <p:spPr/>
        <p:txBody>
          <a:bodyPr/>
          <a:lstStyle/>
          <a:p>
            <a:r>
              <a:rPr lang="en-US" smtClean="0">
                <a:cs typeface="Times New Roman" pitchFamily="18" charset="0"/>
                <a:sym typeface="Times New Roman" pitchFamily="18" charset="0"/>
              </a:rPr>
              <a:t>Las renovaciones tradicionales crean polvo con plomo en el aire </a:t>
            </a:r>
          </a:p>
        </p:txBody>
      </p:sp>
      <p:graphicFrame>
        <p:nvGraphicFramePr>
          <p:cNvPr id="2050" name="Object 6" descr="Este diagrama indica las cantidades de polvo de plomo suspendido en el aire debido generadas por lijado manual, lijado eléctrico y demolición interior. Estas tres actividades producen polvo por encima del límite de exposición permisible de la OSHA de 50 µg/m3 pero el lijado eléctrico es mucho mayor que los otros."/>
          <p:cNvGraphicFramePr>
            <a:graphicFrameLocks noGrp="1" noChangeAspect="1"/>
          </p:cNvGraphicFramePr>
          <p:nvPr>
            <p:ph type="body" idx="1"/>
          </p:nvPr>
        </p:nvGraphicFramePr>
        <p:xfrm>
          <a:off x="841375" y="1800225"/>
          <a:ext cx="8004175" cy="3932238"/>
        </p:xfrm>
        <a:graphic>
          <a:graphicData uri="http://schemas.openxmlformats.org/presentationml/2006/ole">
            <mc:AlternateContent xmlns:mc="http://schemas.openxmlformats.org/markup-compatibility/2006">
              <mc:Choice xmlns:v="urn:schemas-microsoft-com:vml" Requires="v">
                <p:oleObj spid="_x0000_s5130" name="Worksheet" r:id="rId5" imgW="4886554" imgH="2400686" progId="Excel.Sheet.8">
                  <p:embed/>
                </p:oleObj>
              </mc:Choice>
              <mc:Fallback>
                <p:oleObj name="Worksheet" r:id="rId5" imgW="4886554" imgH="2400686"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375" y="1800225"/>
                        <a:ext cx="8004175" cy="3932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Freeform 8"/>
          <p:cNvSpPr>
            <a:spLocks/>
          </p:cNvSpPr>
          <p:nvPr/>
        </p:nvSpPr>
        <p:spPr bwMode="auto">
          <a:xfrm>
            <a:off x="2057400" y="4743450"/>
            <a:ext cx="5524500" cy="1588"/>
          </a:xfrm>
          <a:custGeom>
            <a:avLst/>
            <a:gdLst>
              <a:gd name="T0" fmla="*/ 0 w 3480"/>
              <a:gd name="T1" fmla="*/ 0 h 1"/>
              <a:gd name="T2" fmla="*/ 2147483647 w 3480"/>
              <a:gd name="T3" fmla="*/ 0 h 1"/>
              <a:gd name="T4" fmla="*/ 0 60000 65536"/>
              <a:gd name="T5" fmla="*/ 0 60000 65536"/>
              <a:gd name="T6" fmla="*/ 0 w 3480"/>
              <a:gd name="T7" fmla="*/ 0 h 1"/>
              <a:gd name="T8" fmla="*/ 3480 w 3480"/>
              <a:gd name="T9" fmla="*/ 1 h 1"/>
            </a:gdLst>
            <a:ahLst/>
            <a:cxnLst>
              <a:cxn ang="T4">
                <a:pos x="T0" y="T1"/>
              </a:cxn>
              <a:cxn ang="T5">
                <a:pos x="T2" y="T3"/>
              </a:cxn>
            </a:cxnLst>
            <a:rect l="T6" t="T7" r="T8" b="T9"/>
            <a:pathLst>
              <a:path w="3480" h="1">
                <a:moveTo>
                  <a:pt x="0" y="0"/>
                </a:moveTo>
                <a:lnTo>
                  <a:pt x="3480" y="0"/>
                </a:lnTo>
              </a:path>
            </a:pathLst>
          </a:custGeom>
          <a:noFill/>
          <a:ln w="9525">
            <a:solidFill>
              <a:schemeClr val="tx1"/>
            </a:solidFill>
            <a:round/>
            <a:headEnd/>
            <a:tailEnd/>
          </a:ln>
        </p:spPr>
        <p:txBody>
          <a:bodyPr/>
          <a:lstStyle/>
          <a:p>
            <a:endParaRPr lang="en-US"/>
          </a:p>
        </p:txBody>
      </p:sp>
      <p:sp>
        <p:nvSpPr>
          <p:cNvPr id="2055" name="Text Box 9"/>
          <p:cNvSpPr txBox="1">
            <a:spLocks noChangeArrowheads="1"/>
          </p:cNvSpPr>
          <p:nvPr/>
        </p:nvSpPr>
        <p:spPr bwMode="auto">
          <a:xfrm>
            <a:off x="1676400" y="4572000"/>
            <a:ext cx="304800" cy="457200"/>
          </a:xfrm>
          <a:prstGeom prst="rect">
            <a:avLst/>
          </a:prstGeom>
          <a:noFill/>
          <a:ln w="9525">
            <a:noFill/>
            <a:miter lim="800000"/>
            <a:headEnd/>
            <a:tailEnd/>
          </a:ln>
        </p:spPr>
        <p:txBody>
          <a:bodyPr>
            <a:spAutoFit/>
          </a:bodyPr>
          <a:lstStyle/>
          <a:p>
            <a:pPr>
              <a:spcBef>
                <a:spcPct val="50000"/>
              </a:spcBef>
              <a:buSzPct val="100000"/>
            </a:pPr>
            <a:r>
              <a:rPr lang="en-US">
                <a:solidFill>
                  <a:srgbClr val="000000"/>
                </a:solidFill>
                <a:cs typeface="Times New Roman" pitchFamily="18" charset="0"/>
                <a:sym typeface="Times New Roman" pitchFamily="18" charset="0"/>
              </a:rPr>
              <a:t>*</a:t>
            </a:r>
          </a:p>
        </p:txBody>
      </p:sp>
      <p:sp>
        <p:nvSpPr>
          <p:cNvPr id="2056" name="Text Box 10"/>
          <p:cNvSpPr txBox="1">
            <a:spLocks noChangeArrowheads="1"/>
          </p:cNvSpPr>
          <p:nvPr/>
        </p:nvSpPr>
        <p:spPr bwMode="auto">
          <a:xfrm>
            <a:off x="1676400" y="5943600"/>
            <a:ext cx="4724400" cy="701675"/>
          </a:xfrm>
          <a:prstGeom prst="rect">
            <a:avLst/>
          </a:prstGeom>
          <a:noFill/>
          <a:ln w="9525">
            <a:noFill/>
            <a:miter lim="800000"/>
            <a:headEnd/>
            <a:tailEnd/>
          </a:ln>
        </p:spPr>
        <p:txBody>
          <a:bodyPr>
            <a:spAutoFit/>
          </a:bodyPr>
          <a:lstStyle/>
          <a:p>
            <a:pPr>
              <a:spcBef>
                <a:spcPct val="50000"/>
              </a:spcBef>
              <a:buSzPct val="100000"/>
            </a:pPr>
            <a:r>
              <a:rPr lang="en-US" sz="2000">
                <a:solidFill>
                  <a:srgbClr val="000000"/>
                </a:solidFill>
                <a:latin typeface="Arial" charset="0"/>
                <a:cs typeface="Times New Roman" pitchFamily="18" charset="0"/>
                <a:sym typeface="Times New Roman" pitchFamily="18" charset="0"/>
              </a:rPr>
              <a:t>* </a:t>
            </a:r>
            <a:r>
              <a:rPr lang="en-US" sz="2000" b="1">
                <a:solidFill>
                  <a:srgbClr val="000000"/>
                </a:solidFill>
                <a:latin typeface="Arial" charset="0"/>
                <a:cs typeface="Times New Roman" pitchFamily="18" charset="0"/>
                <a:sym typeface="Times New Roman" pitchFamily="18" charset="0"/>
              </a:rPr>
              <a:t>Límite de exposición admisible (PEL) de OSHA = 50 </a:t>
            </a:r>
            <a:r>
              <a:rPr lang="en-US" sz="2000" b="1" i="1">
                <a:solidFill>
                  <a:srgbClr val="000000"/>
                </a:solidFill>
                <a:latin typeface="Arial" charset="0"/>
                <a:cs typeface="Times New Roman" pitchFamily="18" charset="0"/>
                <a:sym typeface="Times New Roman" pitchFamily="18" charset="0"/>
              </a:rPr>
              <a:t>µ</a:t>
            </a:r>
            <a:r>
              <a:rPr lang="en-US" sz="2000" b="1">
                <a:solidFill>
                  <a:srgbClr val="000000"/>
                </a:solidFill>
                <a:latin typeface="Arial" charset="0"/>
                <a:cs typeface="Times New Roman" pitchFamily="18" charset="0"/>
                <a:sym typeface="Times New Roman" pitchFamily="18" charset="0"/>
              </a:rPr>
              <a:t>g/m</a:t>
            </a:r>
            <a:r>
              <a:rPr lang="en-US" sz="2000" b="1" baseline="30000">
                <a:solidFill>
                  <a:srgbClr val="000000"/>
                </a:solidFill>
                <a:latin typeface="Arial" charset="0"/>
                <a:cs typeface="Times New Roman" pitchFamily="18" charset="0"/>
                <a:sym typeface="Times New Roman" pitchFamily="18" charset="0"/>
              </a:rPr>
              <a:t>3</a:t>
            </a:r>
          </a:p>
        </p:txBody>
      </p:sp>
    </p:spTree>
    <p:extLst>
      <p:ext uri="{BB962C8B-B14F-4D97-AF65-F5344CB8AC3E}">
        <p14:creationId xmlns:p14="http://schemas.microsoft.com/office/powerpoint/2010/main" val="2387257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dirty="0" err="1" smtClean="0"/>
              <a:t>Octubre</a:t>
            </a:r>
            <a:r>
              <a:rPr lang="en-US" dirty="0" smtClean="0"/>
              <a:t> de 2011</a:t>
            </a:r>
          </a:p>
        </p:txBody>
      </p:sp>
      <p:sp>
        <p:nvSpPr>
          <p:cNvPr id="8" name="Slide Number Placeholder 6"/>
          <p:cNvSpPr>
            <a:spLocks noGrp="1"/>
          </p:cNvSpPr>
          <p:nvPr>
            <p:ph type="sldNum" sz="quarter" idx="12"/>
          </p:nvPr>
        </p:nvSpPr>
        <p:spPr/>
        <p:txBody>
          <a:bodyPr/>
          <a:lstStyle/>
          <a:p>
            <a:pPr>
              <a:defRPr/>
            </a:pPr>
            <a:r>
              <a:rPr lang="en-US"/>
              <a:t>5-</a:t>
            </a:r>
            <a:fld id="{35CDB3DE-4463-497D-94D9-B6B4563F03FB}" type="slidenum">
              <a:rPr lang="en-US"/>
              <a:pPr>
                <a:defRPr/>
              </a:pPr>
              <a:t>61</a:t>
            </a:fld>
            <a:endParaRPr lang="en-US"/>
          </a:p>
        </p:txBody>
      </p:sp>
      <p:sp>
        <p:nvSpPr>
          <p:cNvPr id="4100" name="Rectangle 2"/>
          <p:cNvSpPr>
            <a:spLocks noGrp="1" noChangeArrowheads="1"/>
          </p:cNvSpPr>
          <p:nvPr>
            <p:ph type="title"/>
          </p:nvPr>
        </p:nvSpPr>
        <p:spPr/>
        <p:txBody>
          <a:bodyPr/>
          <a:lstStyle/>
          <a:p>
            <a:r>
              <a:rPr lang="en-US" smtClean="0">
                <a:cs typeface="Times New Roman" pitchFamily="18" charset="0"/>
                <a:sym typeface="Times New Roman" pitchFamily="18" charset="0"/>
              </a:rPr>
              <a:t>Prácticas prohibidas</a:t>
            </a:r>
          </a:p>
        </p:txBody>
      </p:sp>
      <p:grpSp>
        <p:nvGrpSpPr>
          <p:cNvPr id="4101" name="Group 8" descr="En este dibujo se ven tres instrumentos que están prohibidos: un soplete, una pistola de aire caliente de más de 1100° F y una lijadora eléctrica sin filtro HEPA. "/>
          <p:cNvGrpSpPr>
            <a:grpSpLocks/>
          </p:cNvGrpSpPr>
          <p:nvPr/>
        </p:nvGrpSpPr>
        <p:grpSpPr bwMode="auto">
          <a:xfrm>
            <a:off x="0" y="1752600"/>
            <a:ext cx="3919538" cy="4387850"/>
            <a:chOff x="0" y="1752600"/>
            <a:chExt cx="3919538" cy="4387850"/>
          </a:xfrm>
        </p:grpSpPr>
        <p:pic>
          <p:nvPicPr>
            <p:cNvPr id="4103" name="Picture 4" descr="BAS-10"/>
            <p:cNvPicPr>
              <a:picLocks noChangeAspect="1" noChangeArrowheads="1"/>
            </p:cNvPicPr>
            <p:nvPr/>
          </p:nvPicPr>
          <p:blipFill>
            <a:blip r:embed="rId3" cstate="print"/>
            <a:srcRect/>
            <a:stretch>
              <a:fillRect/>
            </a:stretch>
          </p:blipFill>
          <p:spPr bwMode="auto">
            <a:xfrm>
              <a:off x="0" y="1752600"/>
              <a:ext cx="2590800" cy="1727200"/>
            </a:xfrm>
            <a:prstGeom prst="rect">
              <a:avLst/>
            </a:prstGeom>
            <a:noFill/>
            <a:ln w="9525">
              <a:noFill/>
              <a:miter lim="800000"/>
              <a:headEnd/>
              <a:tailEnd/>
            </a:ln>
          </p:spPr>
        </p:pic>
        <p:pic>
          <p:nvPicPr>
            <p:cNvPr id="4104" name="Picture 5" descr="DOING-4"/>
            <p:cNvPicPr>
              <a:picLocks noChangeAspect="1" noChangeArrowheads="1"/>
            </p:cNvPicPr>
            <p:nvPr/>
          </p:nvPicPr>
          <p:blipFill>
            <a:blip r:embed="rId4" cstate="print"/>
            <a:srcRect/>
            <a:stretch>
              <a:fillRect/>
            </a:stretch>
          </p:blipFill>
          <p:spPr bwMode="auto">
            <a:xfrm>
              <a:off x="1752600" y="2362200"/>
              <a:ext cx="2166938" cy="2290763"/>
            </a:xfrm>
            <a:prstGeom prst="rect">
              <a:avLst/>
            </a:prstGeom>
            <a:noFill/>
            <a:ln w="9525">
              <a:noFill/>
              <a:miter lim="800000"/>
              <a:headEnd/>
              <a:tailEnd/>
            </a:ln>
          </p:spPr>
        </p:pic>
        <p:pic>
          <p:nvPicPr>
            <p:cNvPr id="4105" name="Picture 6" descr="BAS-9"/>
            <p:cNvPicPr>
              <a:picLocks noChangeAspect="1" noChangeArrowheads="1"/>
            </p:cNvPicPr>
            <p:nvPr/>
          </p:nvPicPr>
          <p:blipFill>
            <a:blip r:embed="rId5" cstate="print"/>
            <a:srcRect/>
            <a:stretch>
              <a:fillRect/>
            </a:stretch>
          </p:blipFill>
          <p:spPr bwMode="auto">
            <a:xfrm>
              <a:off x="914400" y="4648200"/>
              <a:ext cx="2819400" cy="1492250"/>
            </a:xfrm>
            <a:prstGeom prst="rect">
              <a:avLst/>
            </a:prstGeom>
            <a:noFill/>
            <a:ln w="9525">
              <a:noFill/>
              <a:miter lim="800000"/>
              <a:headEnd/>
              <a:tailEnd/>
            </a:ln>
          </p:spPr>
        </p:pic>
      </p:grpSp>
      <p:sp>
        <p:nvSpPr>
          <p:cNvPr id="4102" name="Rectangle 13"/>
          <p:cNvSpPr>
            <a:spLocks noGrp="1" noChangeArrowheads="1"/>
          </p:cNvSpPr>
          <p:nvPr>
            <p:ph type="body" sz="half" idx="2"/>
          </p:nvPr>
        </p:nvSpPr>
        <p:spPr>
          <a:xfrm>
            <a:off x="4648200" y="1752600"/>
            <a:ext cx="4152900" cy="3962400"/>
          </a:xfrm>
        </p:spPr>
        <p:txBody>
          <a:bodyPr/>
          <a:lstStyle/>
          <a:p>
            <a:r>
              <a:rPr lang="en-US" sz="2200" smtClean="0">
                <a:cs typeface="Times New Roman" pitchFamily="18" charset="0"/>
                <a:sym typeface="Times New Roman" pitchFamily="18" charset="0"/>
              </a:rPr>
              <a:t>Quema</a:t>
            </a:r>
            <a:r>
              <a:rPr lang="es-ES_tradnl" sz="2200" smtClean="0">
                <a:cs typeface="Times New Roman" pitchFamily="18" charset="0"/>
                <a:sym typeface="Times New Roman" pitchFamily="18" charset="0"/>
              </a:rPr>
              <a:t>r con llama o soplete</a:t>
            </a:r>
            <a:r>
              <a:rPr lang="en-US" sz="2200" smtClean="0">
                <a:cs typeface="Times New Roman" pitchFamily="18" charset="0"/>
                <a:sym typeface="Times New Roman" pitchFamily="18" charset="0"/>
              </a:rPr>
              <a:t>.</a:t>
            </a:r>
          </a:p>
          <a:p>
            <a:r>
              <a:rPr lang="en-US" sz="2200" smtClean="0">
                <a:cs typeface="Times New Roman" pitchFamily="18" charset="0"/>
                <a:sym typeface="Times New Roman" pitchFamily="18" charset="0"/>
              </a:rPr>
              <a:t>Pistola de aire caliente </a:t>
            </a:r>
            <a:r>
              <a:rPr lang="es-ES_tradnl" sz="2200" smtClean="0">
                <a:cs typeface="Times New Roman" pitchFamily="18" charset="0"/>
                <a:sym typeface="Times New Roman" pitchFamily="18" charset="0"/>
              </a:rPr>
              <a:t>a más de </a:t>
            </a:r>
            <a:r>
              <a:rPr lang="en-US" sz="2200" smtClean="0">
                <a:cs typeface="Times New Roman" pitchFamily="18" charset="0"/>
                <a:sym typeface="Times New Roman" pitchFamily="18" charset="0"/>
              </a:rPr>
              <a:t>1100º F.</a:t>
            </a:r>
          </a:p>
          <a:p>
            <a:r>
              <a:rPr lang="en-US" sz="2200" smtClean="0">
                <a:cs typeface="Times New Roman" pitchFamily="18" charset="0"/>
                <a:sym typeface="Times New Roman" pitchFamily="18" charset="0"/>
              </a:rPr>
              <a:t>Lijado, esmerilado y cepillado eléctrico, p</a:t>
            </a:r>
            <a:r>
              <a:rPr lang="es-ES_tradnl" sz="2200" smtClean="0">
                <a:cs typeface="Times New Roman" pitchFamily="18" charset="0"/>
                <a:sym typeface="Times New Roman" pitchFamily="18" charset="0"/>
              </a:rPr>
              <a:t>istolas de aguja,</a:t>
            </a:r>
            <a:r>
              <a:rPr lang="en-US" sz="2200" smtClean="0">
                <a:cs typeface="Times New Roman" pitchFamily="18" charset="0"/>
                <a:sym typeface="Times New Roman" pitchFamily="18" charset="0"/>
              </a:rPr>
              <a:t> limpieza con abrasivos y limpieza con chorro</a:t>
            </a:r>
            <a:r>
              <a:rPr lang="es-ES_tradnl" sz="2200" smtClean="0">
                <a:cs typeface="Times New Roman" pitchFamily="18" charset="0"/>
                <a:sym typeface="Times New Roman" pitchFamily="18" charset="0"/>
              </a:rPr>
              <a:t>s</a:t>
            </a:r>
            <a:r>
              <a:rPr lang="en-US" sz="2200" smtClean="0">
                <a:cs typeface="Times New Roman" pitchFamily="18" charset="0"/>
                <a:sym typeface="Times New Roman" pitchFamily="18" charset="0"/>
              </a:rPr>
              <a:t> de arena, sin un accesorio de aspira</a:t>
            </a:r>
            <a:r>
              <a:rPr lang="es-ES_tradnl" sz="2200" smtClean="0">
                <a:cs typeface="Times New Roman" pitchFamily="18" charset="0"/>
                <a:sym typeface="Times New Roman" pitchFamily="18" charset="0"/>
              </a:rPr>
              <a:t>ción</a:t>
            </a:r>
            <a:r>
              <a:rPr lang="en-US" sz="2200" smtClean="0">
                <a:cs typeface="Times New Roman" pitchFamily="18" charset="0"/>
                <a:sym typeface="Times New Roman" pitchFamily="18" charset="0"/>
              </a:rPr>
              <a:t> HEPA.</a:t>
            </a:r>
          </a:p>
        </p:txBody>
      </p:sp>
    </p:spTree>
    <p:extLst>
      <p:ext uri="{BB962C8B-B14F-4D97-AF65-F5344CB8AC3E}">
        <p14:creationId xmlns:p14="http://schemas.microsoft.com/office/powerpoint/2010/main" val="320057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dirty="0" err="1" smtClean="0"/>
              <a:t>Octubre</a:t>
            </a:r>
            <a:r>
              <a:rPr lang="en-US" dirty="0" smtClean="0"/>
              <a:t> de 2011</a:t>
            </a:r>
          </a:p>
        </p:txBody>
      </p:sp>
      <p:sp>
        <p:nvSpPr>
          <p:cNvPr id="6" name="Slide Number Placeholder 5"/>
          <p:cNvSpPr>
            <a:spLocks noGrp="1"/>
          </p:cNvSpPr>
          <p:nvPr>
            <p:ph type="sldNum" sz="quarter" idx="12"/>
          </p:nvPr>
        </p:nvSpPr>
        <p:spPr/>
        <p:txBody>
          <a:bodyPr/>
          <a:lstStyle/>
          <a:p>
            <a:pPr>
              <a:defRPr/>
            </a:pPr>
            <a:r>
              <a:rPr lang="en-US"/>
              <a:t>5-</a:t>
            </a:r>
            <a:fld id="{9572C494-DF3E-4C13-84FC-3F5BD075827D}" type="slidenum">
              <a:rPr lang="en-US"/>
              <a:pPr>
                <a:defRPr/>
              </a:pPr>
              <a:t>62</a:t>
            </a:fld>
            <a:endParaRPr lang="en-US"/>
          </a:p>
        </p:txBody>
      </p:sp>
      <p:sp>
        <p:nvSpPr>
          <p:cNvPr id="5124" name="Rectangle 2"/>
          <p:cNvSpPr>
            <a:spLocks noGrp="1" noChangeArrowheads="1"/>
          </p:cNvSpPr>
          <p:nvPr>
            <p:ph type="title"/>
          </p:nvPr>
        </p:nvSpPr>
        <p:spPr/>
        <p:txBody>
          <a:bodyPr/>
          <a:lstStyle/>
          <a:p>
            <a:r>
              <a:rPr lang="en-US" smtClean="0">
                <a:cs typeface="Times New Roman" pitchFamily="18" charset="0"/>
                <a:sym typeface="Times New Roman" pitchFamily="18" charset="0"/>
              </a:rPr>
              <a:t>Herramientas especializadas</a:t>
            </a:r>
          </a:p>
        </p:txBody>
      </p:sp>
      <p:sp>
        <p:nvSpPr>
          <p:cNvPr id="5125" name="Rectangle 3"/>
          <p:cNvSpPr>
            <a:spLocks noGrp="1" noChangeArrowheads="1"/>
          </p:cNvSpPr>
          <p:nvPr>
            <p:ph type="body" idx="1"/>
          </p:nvPr>
        </p:nvSpPr>
        <p:spPr>
          <a:xfrm>
            <a:off x="304800" y="1905000"/>
            <a:ext cx="6019800" cy="4114800"/>
          </a:xfrm>
        </p:spPr>
        <p:txBody>
          <a:bodyPr/>
          <a:lstStyle/>
          <a:p>
            <a:pPr>
              <a:lnSpc>
                <a:spcPct val="90000"/>
              </a:lnSpc>
            </a:pPr>
            <a:r>
              <a:rPr lang="en-US" sz="2400" smtClean="0">
                <a:cs typeface="Times New Roman" pitchFamily="18" charset="0"/>
                <a:sym typeface="Times New Roman" pitchFamily="18" charset="0"/>
              </a:rPr>
              <a:t>Los trabajos de mayor envergadura pueden requerir consideraciones especiales para la realización del trabajo, como por ejemplo:</a:t>
            </a:r>
          </a:p>
          <a:p>
            <a:pPr lvl="1">
              <a:lnSpc>
                <a:spcPct val="90000"/>
              </a:lnSpc>
            </a:pPr>
            <a:r>
              <a:rPr lang="en-US" sz="2000" b="1" smtClean="0">
                <a:cs typeface="Times New Roman" pitchFamily="18" charset="0"/>
                <a:sym typeface="Times New Roman" pitchFamily="18" charset="0"/>
              </a:rPr>
              <a:t>Lijadoras, esmeril</a:t>
            </a:r>
            <a:r>
              <a:rPr lang="es-ES_tradnl" sz="2000" b="1" smtClean="0">
                <a:cs typeface="Times New Roman" pitchFamily="18" charset="0"/>
                <a:sym typeface="Times New Roman" pitchFamily="18" charset="0"/>
              </a:rPr>
              <a:t>adoras</a:t>
            </a:r>
            <a:r>
              <a:rPr lang="en-US" sz="2000" b="1" smtClean="0">
                <a:cs typeface="Times New Roman" pitchFamily="18" charset="0"/>
                <a:sym typeface="Times New Roman" pitchFamily="18" charset="0"/>
              </a:rPr>
              <a:t> y cepilladoras eléctricos, </a:t>
            </a:r>
            <a:r>
              <a:rPr lang="es-ES_tradnl" sz="2000" b="1" smtClean="0">
                <a:cs typeface="Times New Roman" pitchFamily="18" charset="0"/>
                <a:sym typeface="Times New Roman" pitchFamily="18" charset="0"/>
              </a:rPr>
              <a:t>pistolas de aguja</a:t>
            </a:r>
            <a:r>
              <a:rPr lang="en-US" sz="2000" b="1" smtClean="0">
                <a:cs typeface="Times New Roman" pitchFamily="18" charset="0"/>
                <a:sym typeface="Times New Roman" pitchFamily="18" charset="0"/>
              </a:rPr>
              <a:t> y limpiadores con abrasivos o chorro</a:t>
            </a:r>
            <a:r>
              <a:rPr lang="es-ES_tradnl" sz="2000" b="1" smtClean="0">
                <a:cs typeface="Times New Roman" pitchFamily="18" charset="0"/>
                <a:sym typeface="Times New Roman" pitchFamily="18" charset="0"/>
              </a:rPr>
              <a:t>s</a:t>
            </a:r>
            <a:r>
              <a:rPr lang="en-US" sz="2000" b="1" smtClean="0">
                <a:cs typeface="Times New Roman" pitchFamily="18" charset="0"/>
                <a:sym typeface="Times New Roman" pitchFamily="18" charset="0"/>
              </a:rPr>
              <a:t> de arena, cada uno con accesorios de captura con filtros HEPA.</a:t>
            </a:r>
          </a:p>
          <a:p>
            <a:pPr lvl="1">
              <a:lnSpc>
                <a:spcPct val="90000"/>
              </a:lnSpc>
            </a:pPr>
            <a:r>
              <a:rPr lang="en-US" sz="2000" b="1" smtClean="0">
                <a:cs typeface="Times New Roman" pitchFamily="18" charset="0"/>
                <a:sym typeface="Times New Roman" pitchFamily="18" charset="0"/>
              </a:rPr>
              <a:t>Herramientas neumáticas y </a:t>
            </a:r>
            <a:r>
              <a:rPr lang="es-ES_tradnl" sz="2000" b="1" smtClean="0">
                <a:cs typeface="Times New Roman" pitchFamily="18" charset="0"/>
                <a:sym typeface="Times New Roman" pitchFamily="18" charset="0"/>
              </a:rPr>
              <a:t>de pilas</a:t>
            </a:r>
            <a:r>
              <a:rPr lang="en-US" sz="2000" b="1" smtClean="0">
                <a:cs typeface="Times New Roman" pitchFamily="18" charset="0"/>
                <a:sym typeface="Times New Roman" pitchFamily="18" charset="0"/>
              </a:rPr>
              <a:t> para protegerse contra los peligros de descarga eléctrica.</a:t>
            </a:r>
          </a:p>
          <a:p>
            <a:pPr lvl="1">
              <a:lnSpc>
                <a:spcPct val="90000"/>
              </a:lnSpc>
            </a:pPr>
            <a:r>
              <a:rPr lang="en-US" sz="2000" b="1" smtClean="0">
                <a:cs typeface="Times New Roman" pitchFamily="18" charset="0"/>
                <a:sym typeface="Times New Roman" pitchFamily="18" charset="0"/>
              </a:rPr>
              <a:t>Planificación y contención especializada</a:t>
            </a:r>
            <a:r>
              <a:rPr lang="es-ES_tradnl" sz="2000" b="1" smtClean="0">
                <a:cs typeface="Times New Roman" pitchFamily="18" charset="0"/>
                <a:sym typeface="Times New Roman" pitchFamily="18" charset="0"/>
              </a:rPr>
              <a:t>s</a:t>
            </a:r>
            <a:r>
              <a:rPr lang="en-US" sz="2000" b="1" smtClean="0">
                <a:cs typeface="Times New Roman" pitchFamily="18" charset="0"/>
                <a:sym typeface="Times New Roman" pitchFamily="18" charset="0"/>
              </a:rPr>
              <a:t>.</a:t>
            </a:r>
          </a:p>
        </p:txBody>
      </p:sp>
      <p:pic>
        <p:nvPicPr>
          <p:cNvPr id="5126" name="Picture 4" descr="En este dibujo se ve a un técnico usando una lijadora eléctrica con un accesorio de filtro HEPA."/>
          <p:cNvPicPr>
            <a:picLocks noChangeAspect="1" noChangeArrowheads="1"/>
          </p:cNvPicPr>
          <p:nvPr/>
        </p:nvPicPr>
        <p:blipFill>
          <a:blip r:embed="rId3" cstate="print"/>
          <a:srcRect/>
          <a:stretch>
            <a:fillRect/>
          </a:stretch>
        </p:blipFill>
        <p:spPr bwMode="auto">
          <a:xfrm>
            <a:off x="6324600" y="2209800"/>
            <a:ext cx="2076450" cy="2909888"/>
          </a:xfrm>
          <a:prstGeom prst="rect">
            <a:avLst/>
          </a:prstGeom>
          <a:noFill/>
          <a:ln w="9525">
            <a:noFill/>
            <a:miter lim="800000"/>
            <a:headEnd/>
            <a:tailEnd/>
          </a:ln>
        </p:spPr>
      </p:pic>
    </p:spTree>
    <p:extLst>
      <p:ext uri="{BB962C8B-B14F-4D97-AF65-F5344CB8AC3E}">
        <p14:creationId xmlns:p14="http://schemas.microsoft.com/office/powerpoint/2010/main" val="32813909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dirty="0" err="1" smtClean="0"/>
              <a:t>Octubre</a:t>
            </a:r>
            <a:r>
              <a:rPr lang="en-US" dirty="0" smtClean="0"/>
              <a:t> de 2011</a:t>
            </a:r>
          </a:p>
        </p:txBody>
      </p:sp>
      <p:sp>
        <p:nvSpPr>
          <p:cNvPr id="6" name="Slide Number Placeholder 5"/>
          <p:cNvSpPr>
            <a:spLocks noGrp="1"/>
          </p:cNvSpPr>
          <p:nvPr>
            <p:ph type="sldNum" sz="quarter" idx="12"/>
          </p:nvPr>
        </p:nvSpPr>
        <p:spPr/>
        <p:txBody>
          <a:bodyPr/>
          <a:lstStyle/>
          <a:p>
            <a:pPr>
              <a:defRPr/>
            </a:pPr>
            <a:r>
              <a:rPr lang="en-US"/>
              <a:t>5-</a:t>
            </a:r>
            <a:fld id="{8FE67FFA-5F57-40E5-8130-B48A55B6AA9D}" type="slidenum">
              <a:rPr lang="en-US"/>
              <a:pPr>
                <a:defRPr/>
              </a:pPr>
              <a:t>63</a:t>
            </a:fld>
            <a:endParaRPr lang="en-US"/>
          </a:p>
        </p:txBody>
      </p:sp>
      <p:pic>
        <p:nvPicPr>
          <p:cNvPr id="6148" name="Picture 1029" descr="En este dibujo se ve a un trabajador vestido con ropas protectoras apropiadas incluidos overoles, respirador y cubrezapatos."/>
          <p:cNvPicPr>
            <a:picLocks noChangeAspect="1" noChangeArrowheads="1"/>
          </p:cNvPicPr>
          <p:nvPr/>
        </p:nvPicPr>
        <p:blipFill>
          <a:blip r:embed="rId3" cstate="print"/>
          <a:srcRect/>
          <a:stretch>
            <a:fillRect/>
          </a:stretch>
        </p:blipFill>
        <p:spPr bwMode="auto">
          <a:xfrm>
            <a:off x="6781800" y="2057400"/>
            <a:ext cx="1727200" cy="3535363"/>
          </a:xfrm>
          <a:prstGeom prst="rect">
            <a:avLst/>
          </a:prstGeom>
          <a:noFill/>
          <a:ln w="9525">
            <a:noFill/>
            <a:miter lim="800000"/>
            <a:headEnd/>
            <a:tailEnd/>
          </a:ln>
        </p:spPr>
      </p:pic>
      <p:sp>
        <p:nvSpPr>
          <p:cNvPr id="6149" name="Rectangle 1026"/>
          <p:cNvSpPr>
            <a:spLocks noGrp="1" noChangeArrowheads="1"/>
          </p:cNvSpPr>
          <p:nvPr>
            <p:ph type="title"/>
          </p:nvPr>
        </p:nvSpPr>
        <p:spPr/>
        <p:txBody>
          <a:bodyPr/>
          <a:lstStyle/>
          <a:p>
            <a:r>
              <a:rPr lang="en-US" smtClean="0">
                <a:cs typeface="Times New Roman" pitchFamily="18" charset="0"/>
                <a:sym typeface="Times New Roman" pitchFamily="18" charset="0"/>
              </a:rPr>
              <a:t>Protéjase</a:t>
            </a:r>
          </a:p>
        </p:txBody>
      </p:sp>
      <p:sp>
        <p:nvSpPr>
          <p:cNvPr id="6150" name="Rectangle 1027"/>
          <p:cNvSpPr>
            <a:spLocks noGrp="1" noChangeArrowheads="1"/>
          </p:cNvSpPr>
          <p:nvPr>
            <p:ph type="body" idx="1"/>
          </p:nvPr>
        </p:nvSpPr>
        <p:spPr>
          <a:xfrm>
            <a:off x="304800" y="1704975"/>
            <a:ext cx="6705600" cy="4572000"/>
          </a:xfrm>
        </p:spPr>
        <p:txBody>
          <a:bodyPr/>
          <a:lstStyle/>
          <a:p>
            <a:r>
              <a:rPr lang="en-US" sz="2000" smtClean="0">
                <a:cs typeface="Times New Roman" pitchFamily="18" charset="0"/>
                <a:sym typeface="Times New Roman" pitchFamily="18" charset="0"/>
              </a:rPr>
              <a:t>Los trabajadores deben </a:t>
            </a:r>
            <a:r>
              <a:rPr lang="es-ES_tradnl" sz="2000" smtClean="0">
                <a:cs typeface="Times New Roman" pitchFamily="18" charset="0"/>
                <a:sym typeface="Times New Roman" pitchFamily="18" charset="0"/>
              </a:rPr>
              <a:t>llevar</a:t>
            </a:r>
            <a:r>
              <a:rPr lang="en-US" sz="2000" smtClean="0">
                <a:cs typeface="Times New Roman" pitchFamily="18" charset="0"/>
                <a:sym typeface="Times New Roman" pitchFamily="18" charset="0"/>
              </a:rPr>
              <a:t>:</a:t>
            </a:r>
          </a:p>
          <a:p>
            <a:pPr lvl="1"/>
            <a:r>
              <a:rPr lang="en-US" sz="1800" b="1" smtClean="0">
                <a:cs typeface="Times New Roman" pitchFamily="18" charset="0"/>
                <a:sym typeface="Times New Roman" pitchFamily="18" charset="0"/>
              </a:rPr>
              <a:t>Una gorra de pintor desechable.</a:t>
            </a:r>
          </a:p>
          <a:p>
            <a:pPr lvl="1"/>
            <a:r>
              <a:rPr lang="en-US" sz="1800" b="1" smtClean="0">
                <a:cs typeface="Times New Roman" pitchFamily="18" charset="0"/>
                <a:sym typeface="Times New Roman" pitchFamily="18" charset="0"/>
              </a:rPr>
              <a:t>Overoles desechables:</a:t>
            </a:r>
          </a:p>
          <a:p>
            <a:pPr lvl="2"/>
            <a:r>
              <a:rPr lang="en-US" sz="1600" b="1" smtClean="0">
                <a:cs typeface="Times New Roman" pitchFamily="18" charset="0"/>
                <a:sym typeface="Times New Roman" pitchFamily="18" charset="0"/>
              </a:rPr>
              <a:t>Deben reparar las rasgaduras con cinta </a:t>
            </a:r>
            <a:r>
              <a:rPr lang="es-ES_tradnl" sz="1600" b="1" smtClean="0">
                <a:cs typeface="Times New Roman" pitchFamily="18" charset="0"/>
                <a:sym typeface="Times New Roman" pitchFamily="18" charset="0"/>
              </a:rPr>
              <a:t>adnesiva </a:t>
            </a:r>
            <a:r>
              <a:rPr lang="en-US" sz="1600" b="1" smtClean="0">
                <a:cs typeface="Times New Roman" pitchFamily="18" charset="0"/>
                <a:sym typeface="Times New Roman" pitchFamily="18" charset="0"/>
              </a:rPr>
              <a:t>para conductos.</a:t>
            </a:r>
          </a:p>
          <a:p>
            <a:pPr lvl="2"/>
            <a:r>
              <a:rPr lang="en-US" sz="1600" b="1" smtClean="0">
                <a:cs typeface="Times New Roman" pitchFamily="18" charset="0"/>
                <a:sym typeface="Times New Roman" pitchFamily="18" charset="0"/>
              </a:rPr>
              <a:t>Deben colocarlos en bolsas de plástico.</a:t>
            </a:r>
          </a:p>
          <a:p>
            <a:pPr lvl="1"/>
            <a:r>
              <a:rPr lang="en-US" sz="1800" b="1" smtClean="0">
                <a:cs typeface="Times New Roman" pitchFamily="18" charset="0"/>
                <a:sym typeface="Times New Roman" pitchFamily="18" charset="0"/>
              </a:rPr>
              <a:t>Mascarilla respira</a:t>
            </a:r>
            <a:r>
              <a:rPr lang="es-ES_tradnl" sz="1800" b="1" smtClean="0">
                <a:cs typeface="Times New Roman" pitchFamily="18" charset="0"/>
                <a:sym typeface="Times New Roman" pitchFamily="18" charset="0"/>
              </a:rPr>
              <a:t>toria</a:t>
            </a:r>
            <a:r>
              <a:rPr lang="en-US" sz="1800" b="1" smtClean="0">
                <a:cs typeface="Times New Roman" pitchFamily="18" charset="0"/>
                <a:sym typeface="Times New Roman" pitchFamily="18" charset="0"/>
              </a:rPr>
              <a:t> desechable N-100, R-100 ó P-100.</a:t>
            </a:r>
          </a:p>
          <a:p>
            <a:r>
              <a:rPr lang="en-US" sz="2000" smtClean="0">
                <a:cs typeface="Times New Roman" pitchFamily="18" charset="0"/>
                <a:sym typeface="Times New Roman" pitchFamily="18" charset="0"/>
              </a:rPr>
              <a:t>Lavarse </a:t>
            </a:r>
            <a:r>
              <a:rPr lang="es-ES_tradnl" sz="2000" smtClean="0">
                <a:cs typeface="Times New Roman" pitchFamily="18" charset="0"/>
                <a:sym typeface="Times New Roman" pitchFamily="18" charset="0"/>
              </a:rPr>
              <a:t>la cara </a:t>
            </a:r>
            <a:r>
              <a:rPr lang="en-US" sz="2000" smtClean="0">
                <a:cs typeface="Times New Roman" pitchFamily="18" charset="0"/>
                <a:sym typeface="Times New Roman" pitchFamily="18" charset="0"/>
              </a:rPr>
              <a:t>y las manos con frecuencia y al final de cada turno.</a:t>
            </a:r>
          </a:p>
          <a:p>
            <a:pPr lvl="1"/>
            <a:r>
              <a:rPr lang="en-US" sz="1800" b="1" smtClean="0">
                <a:cs typeface="Times New Roman" pitchFamily="18" charset="0"/>
                <a:sym typeface="Times New Roman" pitchFamily="18" charset="0"/>
              </a:rPr>
              <a:t>Lavarse ayuda a reducir la ingesta de polvo con plomo cuando se lleva las manos a la boca.</a:t>
            </a:r>
          </a:p>
          <a:p>
            <a:r>
              <a:rPr lang="es-ES_tradnl" sz="2000" smtClean="0">
                <a:cs typeface="Times New Roman" pitchFamily="18" charset="0"/>
                <a:sym typeface="Times New Roman" pitchFamily="18" charset="0"/>
              </a:rPr>
              <a:t>Es posible que </a:t>
            </a:r>
            <a:r>
              <a:rPr lang="en-US" sz="2000" smtClean="0">
                <a:cs typeface="Times New Roman" pitchFamily="18" charset="0"/>
                <a:sym typeface="Times New Roman" pitchFamily="18" charset="0"/>
              </a:rPr>
              <a:t>OSHA exija una mayor protección, según el trabajo que se realice.</a:t>
            </a:r>
          </a:p>
        </p:txBody>
      </p:sp>
    </p:spTree>
    <p:extLst>
      <p:ext uri="{BB962C8B-B14F-4D97-AF65-F5344CB8AC3E}">
        <p14:creationId xmlns:p14="http://schemas.microsoft.com/office/powerpoint/2010/main" val="39090753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smtClean="0"/>
              <a:t>Octubre</a:t>
            </a:r>
            <a:r>
              <a:rPr lang="en-US" dirty="0" smtClean="0"/>
              <a:t> de 2011</a:t>
            </a:r>
          </a:p>
        </p:txBody>
      </p:sp>
      <p:sp>
        <p:nvSpPr>
          <p:cNvPr id="5" name="Slide Number Placeholder 5"/>
          <p:cNvSpPr>
            <a:spLocks noGrp="1"/>
          </p:cNvSpPr>
          <p:nvPr>
            <p:ph type="sldNum" sz="quarter" idx="12"/>
          </p:nvPr>
        </p:nvSpPr>
        <p:spPr/>
        <p:txBody>
          <a:bodyPr/>
          <a:lstStyle/>
          <a:p>
            <a:pPr>
              <a:defRPr/>
            </a:pPr>
            <a:r>
              <a:rPr lang="en-US"/>
              <a:t>5-</a:t>
            </a:r>
            <a:fld id="{FA24A775-D6FC-4EF9-86F5-AC9CF661FC89}" type="slidenum">
              <a:rPr lang="en-US"/>
              <a:pPr>
                <a:defRPr/>
              </a:pPr>
              <a:t>64</a:t>
            </a:fld>
            <a:endParaRPr lang="en-US"/>
          </a:p>
        </p:txBody>
      </p:sp>
      <p:sp>
        <p:nvSpPr>
          <p:cNvPr id="7172" name="Rectangle 2"/>
          <p:cNvSpPr>
            <a:spLocks noGrp="1" noChangeArrowheads="1"/>
          </p:cNvSpPr>
          <p:nvPr>
            <p:ph type="title"/>
          </p:nvPr>
        </p:nvSpPr>
        <p:spPr/>
        <p:txBody>
          <a:bodyPr/>
          <a:lstStyle/>
          <a:p>
            <a:r>
              <a:rPr lang="en-US" smtClean="0">
                <a:cs typeface="Times New Roman" pitchFamily="18" charset="0"/>
                <a:sym typeface="Times New Roman" pitchFamily="18" charset="0"/>
              </a:rPr>
              <a:t>Controle la propagación del polvo</a:t>
            </a:r>
          </a:p>
        </p:txBody>
      </p:sp>
      <p:sp>
        <p:nvSpPr>
          <p:cNvPr id="7173" name="Rectangle 3"/>
          <p:cNvSpPr>
            <a:spLocks noGrp="1" noChangeArrowheads="1"/>
          </p:cNvSpPr>
          <p:nvPr>
            <p:ph type="body" idx="1"/>
          </p:nvPr>
        </p:nvSpPr>
        <p:spPr>
          <a:xfrm>
            <a:off x="228600" y="1752600"/>
            <a:ext cx="8763000" cy="4419600"/>
          </a:xfrm>
        </p:spPr>
        <p:txBody>
          <a:bodyPr/>
          <a:lstStyle/>
          <a:p>
            <a:pPr>
              <a:lnSpc>
                <a:spcPct val="80000"/>
              </a:lnSpc>
            </a:pPr>
            <a:r>
              <a:rPr lang="en-US" sz="1600" smtClean="0">
                <a:cs typeface="Times New Roman" pitchFamily="18" charset="0"/>
                <a:sym typeface="Times New Roman" pitchFamily="18" charset="0"/>
              </a:rPr>
              <a:t>Cuando </a:t>
            </a:r>
            <a:r>
              <a:rPr lang="es-ES_tradnl" sz="1600" smtClean="0">
                <a:cs typeface="Times New Roman" pitchFamily="18" charset="0"/>
                <a:sym typeface="Times New Roman" pitchFamily="18" charset="0"/>
              </a:rPr>
              <a:t>se marche de</a:t>
            </a:r>
            <a:r>
              <a:rPr lang="en-US" sz="1600" smtClean="0">
                <a:cs typeface="Times New Roman" pitchFamily="18" charset="0"/>
                <a:sym typeface="Times New Roman" pitchFamily="18" charset="0"/>
              </a:rPr>
              <a:t> la obra, l</a:t>
            </a:r>
            <a:r>
              <a:rPr lang="es-ES_tradnl" sz="1600" smtClean="0">
                <a:cs typeface="Times New Roman" pitchFamily="18" charset="0"/>
                <a:sym typeface="Times New Roman" pitchFamily="18" charset="0"/>
              </a:rPr>
              <a:t>í</a:t>
            </a:r>
            <a:r>
              <a:rPr lang="en-US" sz="1600" smtClean="0">
                <a:cs typeface="Times New Roman" pitchFamily="18" charset="0"/>
                <a:sym typeface="Times New Roman" pitchFamily="18" charset="0"/>
              </a:rPr>
              <a:t>mpie</a:t>
            </a:r>
            <a:r>
              <a:rPr lang="es-ES_tradnl" sz="1600" smtClean="0">
                <a:cs typeface="Times New Roman" pitchFamily="18" charset="0"/>
                <a:sym typeface="Times New Roman" pitchFamily="18" charset="0"/>
              </a:rPr>
              <a:t>se</a:t>
            </a:r>
            <a:r>
              <a:rPr lang="en-US" sz="1600" smtClean="0">
                <a:cs typeface="Times New Roman" pitchFamily="18" charset="0"/>
                <a:sym typeface="Times New Roman" pitchFamily="18" charset="0"/>
              </a:rPr>
              <a:t> todo </a:t>
            </a:r>
            <a:r>
              <a:rPr lang="es-ES_tradnl" sz="1600" smtClean="0">
                <a:cs typeface="Times New Roman" pitchFamily="18" charset="0"/>
                <a:sym typeface="Times New Roman" pitchFamily="18" charset="0"/>
              </a:rPr>
              <a:t>el </a:t>
            </a:r>
            <a:r>
              <a:rPr lang="en-US" sz="1600" smtClean="0">
                <a:cs typeface="Times New Roman" pitchFamily="18" charset="0"/>
                <a:sym typeface="Times New Roman" pitchFamily="18" charset="0"/>
              </a:rPr>
              <a:t>cuerpo y también </a:t>
            </a:r>
            <a:r>
              <a:rPr lang="es-ES_tradnl" sz="1600" smtClean="0">
                <a:cs typeface="Times New Roman" pitchFamily="18" charset="0"/>
                <a:sym typeface="Times New Roman" pitchFamily="18" charset="0"/>
              </a:rPr>
              <a:t>las</a:t>
            </a:r>
            <a:r>
              <a:rPr lang="en-US" sz="1600" smtClean="0">
                <a:cs typeface="Times New Roman" pitchFamily="18" charset="0"/>
                <a:sym typeface="Times New Roman" pitchFamily="18" charset="0"/>
              </a:rPr>
              <a:t> herramientas.</a:t>
            </a:r>
          </a:p>
          <a:p>
            <a:pPr lvl="1">
              <a:lnSpc>
                <a:spcPct val="80000"/>
              </a:lnSpc>
            </a:pPr>
            <a:r>
              <a:rPr lang="es-ES_tradnl" sz="1600" b="1" smtClean="0">
                <a:cs typeface="Times New Roman" pitchFamily="18" charset="0"/>
                <a:sym typeface="Times New Roman" pitchFamily="18" charset="0"/>
              </a:rPr>
              <a:t>Quítese</a:t>
            </a:r>
            <a:r>
              <a:rPr lang="en-US" sz="1600" b="1" smtClean="0">
                <a:cs typeface="Times New Roman" pitchFamily="18" charset="0"/>
                <a:sym typeface="Times New Roman" pitchFamily="18" charset="0"/>
              </a:rPr>
              <a:t> los cubrezapatos y use la aspiradora HEPA o limpie los zapatos.</a:t>
            </a:r>
          </a:p>
          <a:p>
            <a:pPr lvl="1">
              <a:lnSpc>
                <a:spcPct val="80000"/>
              </a:lnSpc>
            </a:pPr>
            <a:r>
              <a:rPr lang="en-US" sz="1600" b="1" smtClean="0">
                <a:cs typeface="Times New Roman" pitchFamily="18" charset="0"/>
                <a:sym typeface="Times New Roman" pitchFamily="18" charset="0"/>
              </a:rPr>
              <a:t>Camine sobre almohadillas adhesivas desechables para retirar el polvo de las suelas.</a:t>
            </a:r>
          </a:p>
          <a:p>
            <a:pPr lvl="1">
              <a:lnSpc>
                <a:spcPct val="80000"/>
              </a:lnSpc>
            </a:pPr>
            <a:r>
              <a:rPr lang="en-US" sz="1600" b="1" smtClean="0">
                <a:cs typeface="Times New Roman" pitchFamily="18" charset="0"/>
                <a:sym typeface="Times New Roman" pitchFamily="18" charset="0"/>
              </a:rPr>
              <a:t>Use la aspiradora HEPA y </a:t>
            </a:r>
            <a:r>
              <a:rPr lang="es-ES_tradnl" sz="1600" b="1" smtClean="0">
                <a:cs typeface="Times New Roman" pitchFamily="18" charset="0"/>
                <a:sym typeface="Times New Roman" pitchFamily="18" charset="0"/>
              </a:rPr>
              <a:t>quítese </a:t>
            </a:r>
            <a:r>
              <a:rPr lang="en-US" sz="1600" b="1" smtClean="0">
                <a:cs typeface="Times New Roman" pitchFamily="18" charset="0"/>
                <a:sym typeface="Times New Roman" pitchFamily="18" charset="0"/>
              </a:rPr>
              <a:t>el overol, y úsela para </a:t>
            </a:r>
            <a:r>
              <a:rPr lang="es-ES_tradnl" sz="1600" b="1" smtClean="0">
                <a:cs typeface="Times New Roman" pitchFamily="18" charset="0"/>
                <a:sym typeface="Times New Roman" pitchFamily="18" charset="0"/>
              </a:rPr>
              <a:t>limpiar la </a:t>
            </a:r>
            <a:r>
              <a:rPr lang="en-US" sz="1600" b="1" smtClean="0">
                <a:cs typeface="Times New Roman" pitchFamily="18" charset="0"/>
                <a:sym typeface="Times New Roman" pitchFamily="18" charset="0"/>
              </a:rPr>
              <a:t>ropa.</a:t>
            </a:r>
          </a:p>
          <a:p>
            <a:pPr lvl="1">
              <a:lnSpc>
                <a:spcPct val="80000"/>
              </a:lnSpc>
            </a:pPr>
            <a:r>
              <a:rPr lang="es-ES_tradnl" sz="1600" b="1" smtClean="0">
                <a:cs typeface="Times New Roman" pitchFamily="18" charset="0"/>
                <a:sym typeface="Times New Roman" pitchFamily="18" charset="0"/>
              </a:rPr>
              <a:t>Quítese </a:t>
            </a:r>
            <a:r>
              <a:rPr lang="en-US" sz="1600" b="1" smtClean="0">
                <a:cs typeface="Times New Roman" pitchFamily="18" charset="0"/>
                <a:sym typeface="Times New Roman" pitchFamily="18" charset="0"/>
              </a:rPr>
              <a:t>los guantes, si los utilizó, y lávese las manos y </a:t>
            </a:r>
            <a:r>
              <a:rPr lang="es-ES_tradnl" sz="1600" b="1" smtClean="0">
                <a:cs typeface="Times New Roman" pitchFamily="18" charset="0"/>
                <a:sym typeface="Times New Roman" pitchFamily="18" charset="0"/>
              </a:rPr>
              <a:t>la cara con </a:t>
            </a:r>
            <a:r>
              <a:rPr lang="en-US" sz="1600" b="1" smtClean="0">
                <a:cs typeface="Times New Roman" pitchFamily="18" charset="0"/>
                <a:sym typeface="Times New Roman" pitchFamily="18" charset="0"/>
              </a:rPr>
              <a:t>cuidado.</a:t>
            </a:r>
          </a:p>
          <a:p>
            <a:pPr lvl="1">
              <a:lnSpc>
                <a:spcPct val="80000"/>
              </a:lnSpc>
              <a:spcAft>
                <a:spcPct val="10000"/>
              </a:spcAft>
            </a:pPr>
            <a:r>
              <a:rPr lang="es-ES_tradnl" sz="1600" b="1" smtClean="0">
                <a:cs typeface="Times New Roman" pitchFamily="18" charset="0"/>
                <a:sym typeface="Times New Roman" pitchFamily="18" charset="0"/>
              </a:rPr>
              <a:t>Deseche </a:t>
            </a:r>
            <a:r>
              <a:rPr lang="en-US" sz="1600" b="1" smtClean="0">
                <a:cs typeface="Times New Roman" pitchFamily="18" charset="0"/>
                <a:sym typeface="Times New Roman" pitchFamily="18" charset="0"/>
              </a:rPr>
              <a:t>toda la ropa desechable en bolsas de plástico.</a:t>
            </a:r>
          </a:p>
          <a:p>
            <a:pPr>
              <a:lnSpc>
                <a:spcPct val="80000"/>
              </a:lnSpc>
            </a:pPr>
            <a:r>
              <a:rPr lang="en-US" sz="1600" smtClean="0">
                <a:cs typeface="Times New Roman" pitchFamily="18" charset="0"/>
                <a:sym typeface="Times New Roman" pitchFamily="18" charset="0"/>
              </a:rPr>
              <a:t>Al final del día, no lleve plomo a su hogar con su familia en su ropa ni en su automóvil.</a:t>
            </a:r>
          </a:p>
          <a:p>
            <a:pPr lvl="1">
              <a:lnSpc>
                <a:spcPct val="80000"/>
              </a:lnSpc>
            </a:pPr>
            <a:r>
              <a:rPr lang="en-US" sz="1600" b="1" smtClean="0">
                <a:cs typeface="Times New Roman" pitchFamily="18" charset="0"/>
                <a:sym typeface="Times New Roman" pitchFamily="18" charset="0"/>
              </a:rPr>
              <a:t>Utilice la aspiradora HEPA en la ropa, los zapatos, etc.</a:t>
            </a:r>
          </a:p>
          <a:p>
            <a:pPr lvl="1">
              <a:lnSpc>
                <a:spcPct val="80000"/>
              </a:lnSpc>
              <a:spcAft>
                <a:spcPct val="10000"/>
              </a:spcAft>
            </a:pPr>
            <a:r>
              <a:rPr lang="en-US" sz="1600" b="1" smtClean="0">
                <a:cs typeface="Times New Roman" pitchFamily="18" charset="0"/>
                <a:sym typeface="Times New Roman" pitchFamily="18" charset="0"/>
              </a:rPr>
              <a:t>Cámbiese de ropa; deseche o coloque la ropa de trabajo con polvo en una bolsa de plástico para lavarla por separado de la ropa sucia de su familia.</a:t>
            </a:r>
          </a:p>
          <a:p>
            <a:pPr>
              <a:lnSpc>
                <a:spcPct val="80000"/>
              </a:lnSpc>
              <a:buFontTx/>
              <a:buNone/>
            </a:pPr>
            <a:r>
              <a:rPr lang="en-US" sz="1600" u="sng" smtClean="0">
                <a:cs typeface="Times New Roman" pitchFamily="18" charset="0"/>
                <a:sym typeface="Times New Roman" pitchFamily="18" charset="0"/>
              </a:rPr>
              <a:t>¡No abrace a su familia hasta que esté limpio!</a:t>
            </a:r>
          </a:p>
          <a:p>
            <a:pPr lvl="1">
              <a:lnSpc>
                <a:spcPct val="80000"/>
              </a:lnSpc>
            </a:pPr>
            <a:r>
              <a:rPr lang="en-US" sz="1600" b="1" smtClean="0">
                <a:cs typeface="Times New Roman" pitchFamily="18" charset="0"/>
                <a:sym typeface="Times New Roman" pitchFamily="18" charset="0"/>
              </a:rPr>
              <a:t>Lávese las manos y el rostro.</a:t>
            </a:r>
          </a:p>
          <a:p>
            <a:pPr lvl="1">
              <a:lnSpc>
                <a:spcPct val="80000"/>
              </a:lnSpc>
            </a:pPr>
            <a:r>
              <a:rPr lang="es-ES_tradnl" sz="1600" b="1" smtClean="0">
                <a:cs typeface="Times New Roman" pitchFamily="18" charset="0"/>
                <a:sym typeface="Times New Roman" pitchFamily="18" charset="0"/>
              </a:rPr>
              <a:t>Dúchese </a:t>
            </a:r>
            <a:r>
              <a:rPr lang="en-US" sz="1600" b="1" smtClean="0">
                <a:cs typeface="Times New Roman" pitchFamily="18" charset="0"/>
                <a:sym typeface="Times New Roman" pitchFamily="18" charset="0"/>
              </a:rPr>
              <a:t>tan pronto </a:t>
            </a:r>
            <a:r>
              <a:rPr lang="es-ES_tradnl" sz="1600" b="1" smtClean="0">
                <a:cs typeface="Times New Roman" pitchFamily="18" charset="0"/>
                <a:sym typeface="Times New Roman" pitchFamily="18" charset="0"/>
              </a:rPr>
              <a:t>como </a:t>
            </a:r>
            <a:r>
              <a:rPr lang="en-US" sz="1600" b="1" smtClean="0">
                <a:cs typeface="Times New Roman" pitchFamily="18" charset="0"/>
                <a:sym typeface="Times New Roman" pitchFamily="18" charset="0"/>
              </a:rPr>
              <a:t>llegue a su hogar.</a:t>
            </a:r>
          </a:p>
        </p:txBody>
      </p:sp>
    </p:spTree>
    <p:extLst>
      <p:ext uri="{BB962C8B-B14F-4D97-AF65-F5344CB8AC3E}">
        <p14:creationId xmlns:p14="http://schemas.microsoft.com/office/powerpoint/2010/main" val="40781487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smtClean="0"/>
              <a:t>Octubre</a:t>
            </a:r>
            <a:r>
              <a:rPr lang="en-US" dirty="0" smtClean="0"/>
              <a:t> de 2011</a:t>
            </a:r>
          </a:p>
        </p:txBody>
      </p:sp>
      <p:sp>
        <p:nvSpPr>
          <p:cNvPr id="5" name="Slide Number Placeholder 5"/>
          <p:cNvSpPr>
            <a:spLocks noGrp="1"/>
          </p:cNvSpPr>
          <p:nvPr>
            <p:ph type="sldNum" sz="quarter" idx="12"/>
          </p:nvPr>
        </p:nvSpPr>
        <p:spPr/>
        <p:txBody>
          <a:bodyPr/>
          <a:lstStyle/>
          <a:p>
            <a:pPr>
              <a:defRPr/>
            </a:pPr>
            <a:r>
              <a:rPr lang="en-US"/>
              <a:t>5-</a:t>
            </a:r>
            <a:fld id="{C1DB8A4E-36F2-464B-8B9E-9609966CDA46}" type="slidenum">
              <a:rPr lang="en-US"/>
              <a:pPr>
                <a:defRPr/>
              </a:pPr>
              <a:t>65</a:t>
            </a:fld>
            <a:endParaRPr lang="en-US"/>
          </a:p>
        </p:txBody>
      </p:sp>
      <p:sp>
        <p:nvSpPr>
          <p:cNvPr id="8196" name="Rectangle 2"/>
          <p:cNvSpPr>
            <a:spLocks noGrp="1" noChangeArrowheads="1"/>
          </p:cNvSpPr>
          <p:nvPr>
            <p:ph type="title"/>
          </p:nvPr>
        </p:nvSpPr>
        <p:spPr/>
        <p:txBody>
          <a:bodyPr/>
          <a:lstStyle/>
          <a:p>
            <a:r>
              <a:rPr lang="en-US" smtClean="0">
                <a:cs typeface="Times New Roman" pitchFamily="18" charset="0"/>
                <a:sym typeface="Times New Roman" pitchFamily="18" charset="0"/>
              </a:rPr>
              <a:t>Limpieza mientras trabaja</a:t>
            </a:r>
          </a:p>
        </p:txBody>
      </p:sp>
      <p:sp>
        <p:nvSpPr>
          <p:cNvPr id="8197" name="Rectangle 3"/>
          <p:cNvSpPr>
            <a:spLocks noGrp="1" noChangeArrowheads="1"/>
          </p:cNvSpPr>
          <p:nvPr>
            <p:ph type="body" idx="1"/>
          </p:nvPr>
        </p:nvSpPr>
        <p:spPr>
          <a:xfrm>
            <a:off x="304800" y="1981200"/>
            <a:ext cx="8458200" cy="3886200"/>
          </a:xfrm>
        </p:spPr>
        <p:txBody>
          <a:bodyPr/>
          <a:lstStyle/>
          <a:p>
            <a:pPr>
              <a:lnSpc>
                <a:spcPct val="90000"/>
              </a:lnSpc>
            </a:pPr>
            <a:r>
              <a:rPr lang="en-US" sz="2400" smtClean="0">
                <a:cs typeface="Times New Roman" pitchFamily="18" charset="0"/>
                <a:sym typeface="Times New Roman" pitchFamily="18" charset="0"/>
              </a:rPr>
              <a:t>Una obra limpia reduce la propagación de polvo y </a:t>
            </a:r>
            <a:r>
              <a:rPr lang="es-ES_tradnl" sz="2400" smtClean="0">
                <a:cs typeface="Times New Roman" pitchFamily="18" charset="0"/>
                <a:sym typeface="Times New Roman" pitchFamily="18" charset="0"/>
              </a:rPr>
              <a:t>las </a:t>
            </a:r>
            <a:r>
              <a:rPr lang="en-US" sz="2400" smtClean="0">
                <a:cs typeface="Times New Roman" pitchFamily="18" charset="0"/>
                <a:sym typeface="Times New Roman" pitchFamily="18" charset="0"/>
              </a:rPr>
              <a:t>cáscaras de pintura.</a:t>
            </a:r>
          </a:p>
          <a:p>
            <a:pPr>
              <a:lnSpc>
                <a:spcPct val="90000"/>
              </a:lnSpc>
            </a:pPr>
            <a:r>
              <a:rPr lang="en-US" sz="2400" smtClean="0">
                <a:cs typeface="Times New Roman" pitchFamily="18" charset="0"/>
                <a:sym typeface="Times New Roman" pitchFamily="18" charset="0"/>
              </a:rPr>
              <a:t>Limpie a medida que trabaja.</a:t>
            </a:r>
          </a:p>
          <a:p>
            <a:pPr lvl="1">
              <a:lnSpc>
                <a:spcPct val="90000"/>
              </a:lnSpc>
            </a:pPr>
            <a:r>
              <a:rPr lang="en-US" sz="2000" b="1" smtClean="0">
                <a:cs typeface="Times New Roman" pitchFamily="18" charset="0"/>
                <a:sym typeface="Times New Roman" pitchFamily="18" charset="0"/>
              </a:rPr>
              <a:t>Use la aspiradora HEPA en superficies horizontales.</a:t>
            </a:r>
          </a:p>
          <a:p>
            <a:pPr lvl="1">
              <a:lnSpc>
                <a:spcPct val="90000"/>
              </a:lnSpc>
            </a:pPr>
            <a:r>
              <a:rPr lang="en-US" sz="2000" b="1" smtClean="0">
                <a:cs typeface="Times New Roman" pitchFamily="18" charset="0"/>
                <a:sym typeface="Times New Roman" pitchFamily="18" charset="0"/>
              </a:rPr>
              <a:t>Retire los escombros con frecuencia.</a:t>
            </a:r>
          </a:p>
          <a:p>
            <a:pPr lvl="1">
              <a:lnSpc>
                <a:spcPct val="90000"/>
              </a:lnSpc>
            </a:pPr>
            <a:r>
              <a:rPr lang="en-US" sz="2000" b="1" smtClean="0">
                <a:cs typeface="Times New Roman" pitchFamily="18" charset="0"/>
                <a:sym typeface="Times New Roman" pitchFamily="18" charset="0"/>
              </a:rPr>
              <a:t>Retire las cáscaras de pintura a medida que se generan.</a:t>
            </a:r>
          </a:p>
          <a:p>
            <a:pPr lvl="1">
              <a:lnSpc>
                <a:spcPct val="90000"/>
              </a:lnSpc>
            </a:pPr>
            <a:r>
              <a:rPr lang="en-US" sz="2000" b="1" smtClean="0">
                <a:cs typeface="Times New Roman" pitchFamily="18" charset="0"/>
                <a:sym typeface="Times New Roman" pitchFamily="18" charset="0"/>
              </a:rPr>
              <a:t>A medida que se retiran los componentes de la construcción, envuélvalos y elimínelos inmediatamente.</a:t>
            </a:r>
          </a:p>
          <a:p>
            <a:pPr>
              <a:lnSpc>
                <a:spcPct val="90000"/>
              </a:lnSpc>
            </a:pPr>
            <a:r>
              <a:rPr lang="en-US" sz="2400" smtClean="0">
                <a:cs typeface="Times New Roman" pitchFamily="18" charset="0"/>
                <a:sym typeface="Times New Roman" pitchFamily="18" charset="0"/>
              </a:rPr>
              <a:t>Limpie con frecuencia (en etapas, al menos diariamente).</a:t>
            </a:r>
          </a:p>
        </p:txBody>
      </p:sp>
    </p:spTree>
    <p:extLst>
      <p:ext uri="{BB962C8B-B14F-4D97-AF65-F5344CB8AC3E}">
        <p14:creationId xmlns:p14="http://schemas.microsoft.com/office/powerpoint/2010/main" val="17711306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smtClean="0"/>
              <a:t>Octubre</a:t>
            </a:r>
            <a:r>
              <a:rPr lang="en-US" dirty="0" smtClean="0"/>
              <a:t> de 2011</a:t>
            </a:r>
          </a:p>
        </p:txBody>
      </p:sp>
      <p:sp>
        <p:nvSpPr>
          <p:cNvPr id="5" name="Slide Number Placeholder 5"/>
          <p:cNvSpPr>
            <a:spLocks noGrp="1"/>
          </p:cNvSpPr>
          <p:nvPr>
            <p:ph type="sldNum" sz="quarter" idx="12"/>
          </p:nvPr>
        </p:nvSpPr>
        <p:spPr/>
        <p:txBody>
          <a:bodyPr/>
          <a:lstStyle/>
          <a:p>
            <a:pPr>
              <a:defRPr/>
            </a:pPr>
            <a:r>
              <a:rPr lang="en-US"/>
              <a:t>5-</a:t>
            </a:r>
            <a:fld id="{BC470CDA-F025-4509-B660-CB9C4D9C06B4}" type="slidenum">
              <a:rPr lang="en-US"/>
              <a:pPr>
                <a:defRPr/>
              </a:pPr>
              <a:t>66</a:t>
            </a:fld>
            <a:endParaRPr lang="en-US"/>
          </a:p>
        </p:txBody>
      </p:sp>
      <p:sp>
        <p:nvSpPr>
          <p:cNvPr id="9220" name="Rectangle 7"/>
          <p:cNvSpPr>
            <a:spLocks noChangeArrowheads="1"/>
          </p:cNvSpPr>
          <p:nvPr/>
        </p:nvSpPr>
        <p:spPr bwMode="auto">
          <a:xfrm>
            <a:off x="457200" y="457200"/>
            <a:ext cx="8458200" cy="1143000"/>
          </a:xfrm>
          <a:prstGeom prst="rect">
            <a:avLst/>
          </a:prstGeom>
          <a:noFill/>
          <a:ln w="9525">
            <a:noFill/>
            <a:miter lim="800000"/>
            <a:headEnd/>
            <a:tailEnd/>
          </a:ln>
        </p:spPr>
        <p:txBody>
          <a:bodyPr anchor="ctr"/>
          <a:lstStyle/>
          <a:p>
            <a:r>
              <a:rPr lang="en-US" sz="3600" b="1">
                <a:solidFill>
                  <a:srgbClr val="000099"/>
                </a:solidFill>
                <a:latin typeface="Arial" charset="0"/>
                <a:cs typeface="Times New Roman" pitchFamily="18" charset="0"/>
                <a:sym typeface="Times New Roman" pitchFamily="18" charset="0"/>
              </a:rPr>
              <a:t>Ejercicio: Equipo</a:t>
            </a:r>
            <a:r>
              <a:rPr lang="es-ES_tradnl" sz="3600" b="1">
                <a:solidFill>
                  <a:srgbClr val="000099"/>
                </a:solidFill>
                <a:latin typeface="Arial" charset="0"/>
                <a:cs typeface="Times New Roman" pitchFamily="18" charset="0"/>
                <a:sym typeface="Times New Roman" pitchFamily="18" charset="0"/>
              </a:rPr>
              <a:t>s</a:t>
            </a:r>
            <a:r>
              <a:rPr lang="en-US" sz="3600" b="1">
                <a:solidFill>
                  <a:srgbClr val="000099"/>
                </a:solidFill>
                <a:latin typeface="Arial" charset="0"/>
                <a:cs typeface="Times New Roman" pitchFamily="18" charset="0"/>
                <a:sym typeface="Times New Roman" pitchFamily="18" charset="0"/>
              </a:rPr>
              <a:t> de protección personal</a:t>
            </a:r>
            <a:r>
              <a:rPr lang="en-US" sz="3200" b="1">
                <a:solidFill>
                  <a:srgbClr val="000099"/>
                </a:solidFill>
                <a:latin typeface="Arial" charset="0"/>
                <a:cs typeface="Times New Roman" pitchFamily="18" charset="0"/>
                <a:sym typeface="Times New Roman" pitchFamily="18" charset="0"/>
              </a:rPr>
              <a:t> </a:t>
            </a:r>
            <a:r>
              <a:rPr lang="en-US" sz="4000" b="1">
                <a:solidFill>
                  <a:srgbClr val="000099"/>
                </a:solidFill>
                <a:latin typeface="Arial" charset="0"/>
                <a:cs typeface="Times New Roman" pitchFamily="18" charset="0"/>
                <a:sym typeface="Times New Roman" pitchFamily="18" charset="0"/>
              </a:rPr>
              <a:t>	</a:t>
            </a:r>
          </a:p>
        </p:txBody>
      </p:sp>
      <p:sp>
        <p:nvSpPr>
          <p:cNvPr id="9221" name="Rectangle 8"/>
          <p:cNvSpPr>
            <a:spLocks noChangeArrowheads="1"/>
          </p:cNvSpPr>
          <p:nvPr/>
        </p:nvSpPr>
        <p:spPr bwMode="auto">
          <a:xfrm>
            <a:off x="457200" y="1752600"/>
            <a:ext cx="8458200" cy="4114800"/>
          </a:xfrm>
          <a:prstGeom prst="rect">
            <a:avLst/>
          </a:prstGeom>
          <a:noFill/>
          <a:ln w="9525">
            <a:noFill/>
            <a:miter lim="800000"/>
            <a:headEnd/>
            <a:tailEnd/>
          </a:ln>
        </p:spPr>
        <p:txBody>
          <a:bodyPr/>
          <a:lstStyle/>
          <a:p>
            <a:pPr marL="342900" indent="-342900">
              <a:spcBef>
                <a:spcPct val="20000"/>
              </a:spcBef>
              <a:buSzPct val="95000"/>
              <a:buFontTx/>
              <a:buChar char="•"/>
            </a:pPr>
            <a:r>
              <a:rPr lang="en-US" sz="2800" b="1">
                <a:solidFill>
                  <a:srgbClr val="000099"/>
                </a:solidFill>
                <a:latin typeface="Arial" charset="0"/>
                <a:cs typeface="Times New Roman" pitchFamily="18" charset="0"/>
                <a:sym typeface="Times New Roman" pitchFamily="18" charset="0"/>
              </a:rPr>
              <a:t>Observe c</a:t>
            </a:r>
            <a:r>
              <a:rPr lang="es-ES_tradnl" sz="2800" b="1">
                <a:solidFill>
                  <a:srgbClr val="000099"/>
                </a:solidFill>
                <a:latin typeface="Arial" charset="0"/>
                <a:cs typeface="Times New Roman" pitchFamily="18" charset="0"/>
                <a:sym typeface="Times New Roman" pitchFamily="18" charset="0"/>
              </a:rPr>
              <a:t>ó</a:t>
            </a:r>
            <a:r>
              <a:rPr lang="en-US" sz="2800" b="1">
                <a:solidFill>
                  <a:srgbClr val="000099"/>
                </a:solidFill>
                <a:latin typeface="Arial" charset="0"/>
                <a:cs typeface="Times New Roman" pitchFamily="18" charset="0"/>
                <a:sym typeface="Times New Roman" pitchFamily="18" charset="0"/>
              </a:rPr>
              <a:t>mo el instructor viste al voluntario con </a:t>
            </a:r>
            <a:r>
              <a:rPr lang="es-ES_tradnl" sz="2800" b="1">
                <a:solidFill>
                  <a:srgbClr val="000099"/>
                </a:solidFill>
                <a:latin typeface="Arial" charset="0"/>
                <a:cs typeface="Times New Roman" pitchFamily="18" charset="0"/>
                <a:sym typeface="Times New Roman" pitchFamily="18" charset="0"/>
              </a:rPr>
              <a:t>los </a:t>
            </a:r>
            <a:r>
              <a:rPr lang="en-US" sz="2800" b="1">
                <a:solidFill>
                  <a:srgbClr val="000099"/>
                </a:solidFill>
                <a:latin typeface="Arial" charset="0"/>
                <a:cs typeface="Times New Roman" pitchFamily="18" charset="0"/>
                <a:sym typeface="Times New Roman" pitchFamily="18" charset="0"/>
              </a:rPr>
              <a:t>equipo</a:t>
            </a:r>
            <a:r>
              <a:rPr lang="es-ES_tradnl" sz="2800" b="1">
                <a:solidFill>
                  <a:srgbClr val="000099"/>
                </a:solidFill>
                <a:latin typeface="Arial" charset="0"/>
                <a:cs typeface="Times New Roman" pitchFamily="18" charset="0"/>
                <a:sym typeface="Times New Roman" pitchFamily="18" charset="0"/>
              </a:rPr>
              <a:t>s</a:t>
            </a:r>
            <a:r>
              <a:rPr lang="en-US" sz="2800" b="1">
                <a:solidFill>
                  <a:srgbClr val="000099"/>
                </a:solidFill>
                <a:latin typeface="Arial" charset="0"/>
                <a:cs typeface="Times New Roman" pitchFamily="18" charset="0"/>
                <a:sym typeface="Times New Roman" pitchFamily="18" charset="0"/>
              </a:rPr>
              <a:t> de protección personal.</a:t>
            </a:r>
          </a:p>
          <a:p>
            <a:pPr marL="742950" lvl="1" indent="-285750">
              <a:spcBef>
                <a:spcPct val="20000"/>
              </a:spcBef>
              <a:buFontTx/>
              <a:buChar char="•"/>
            </a:pPr>
            <a:r>
              <a:rPr lang="en-US" b="1">
                <a:solidFill>
                  <a:srgbClr val="000099"/>
                </a:solidFill>
                <a:latin typeface="Arial" charset="0"/>
                <a:cs typeface="Times New Roman" pitchFamily="18" charset="0"/>
                <a:sym typeface="Times New Roman" pitchFamily="18" charset="0"/>
              </a:rPr>
              <a:t>Conjunto de destrezas Nº 6 - Equipo</a:t>
            </a:r>
            <a:r>
              <a:rPr lang="es-ES_tradnl" b="1">
                <a:solidFill>
                  <a:srgbClr val="000099"/>
                </a:solidFill>
                <a:latin typeface="Arial" charset="0"/>
                <a:cs typeface="Times New Roman" pitchFamily="18" charset="0"/>
                <a:sym typeface="Times New Roman" pitchFamily="18" charset="0"/>
              </a:rPr>
              <a:t>s</a:t>
            </a:r>
            <a:r>
              <a:rPr lang="en-US" b="1">
                <a:solidFill>
                  <a:srgbClr val="000099"/>
                </a:solidFill>
                <a:latin typeface="Arial" charset="0"/>
                <a:cs typeface="Times New Roman" pitchFamily="18" charset="0"/>
                <a:sym typeface="Times New Roman" pitchFamily="18" charset="0"/>
              </a:rPr>
              <a:t> de protección (10 min.)</a:t>
            </a:r>
          </a:p>
          <a:p>
            <a:pPr marL="342900" indent="-342900">
              <a:spcBef>
                <a:spcPct val="20000"/>
              </a:spcBef>
              <a:buSzPct val="95000"/>
              <a:buFontTx/>
              <a:buChar char="•"/>
            </a:pPr>
            <a:r>
              <a:rPr lang="en-US" sz="2800" b="1">
                <a:solidFill>
                  <a:srgbClr val="000099"/>
                </a:solidFill>
                <a:latin typeface="Arial" charset="0"/>
                <a:cs typeface="Times New Roman" pitchFamily="18" charset="0"/>
                <a:sym typeface="Times New Roman" pitchFamily="18" charset="0"/>
              </a:rPr>
              <a:t>Practique </a:t>
            </a:r>
            <a:r>
              <a:rPr lang="es-ES_tradnl" sz="2800" b="1">
                <a:solidFill>
                  <a:srgbClr val="000099"/>
                </a:solidFill>
                <a:latin typeface="Arial" charset="0"/>
                <a:cs typeface="Times New Roman" pitchFamily="18" charset="0"/>
                <a:sym typeface="Times New Roman" pitchFamily="18" charset="0"/>
              </a:rPr>
              <a:t>ponerse y quitarse los e</a:t>
            </a:r>
            <a:r>
              <a:rPr lang="en-US" sz="2800" b="1">
                <a:solidFill>
                  <a:srgbClr val="000099"/>
                </a:solidFill>
                <a:latin typeface="Arial" charset="0"/>
                <a:cs typeface="Times New Roman" pitchFamily="18" charset="0"/>
                <a:sym typeface="Times New Roman" pitchFamily="18" charset="0"/>
              </a:rPr>
              <a:t>quipo</a:t>
            </a:r>
            <a:r>
              <a:rPr lang="es-ES_tradnl" sz="2800" b="1">
                <a:solidFill>
                  <a:srgbClr val="000099"/>
                </a:solidFill>
                <a:latin typeface="Arial" charset="0"/>
                <a:cs typeface="Times New Roman" pitchFamily="18" charset="0"/>
                <a:sym typeface="Times New Roman" pitchFamily="18" charset="0"/>
              </a:rPr>
              <a:t>s</a:t>
            </a:r>
            <a:r>
              <a:rPr lang="en-US" sz="2800" b="1">
                <a:solidFill>
                  <a:srgbClr val="000099"/>
                </a:solidFill>
                <a:latin typeface="Arial" charset="0"/>
                <a:cs typeface="Times New Roman" pitchFamily="18" charset="0"/>
                <a:sym typeface="Times New Roman" pitchFamily="18" charset="0"/>
              </a:rPr>
              <a:t> de protección personal.</a:t>
            </a:r>
          </a:p>
          <a:p>
            <a:pPr marL="342900" indent="-342900">
              <a:spcBef>
                <a:spcPct val="20000"/>
              </a:spcBef>
              <a:buSzPct val="95000"/>
              <a:buFontTx/>
              <a:buChar char="•"/>
            </a:pPr>
            <a:r>
              <a:rPr lang="es-ES_tradnl" sz="2800" b="1">
                <a:solidFill>
                  <a:srgbClr val="000099"/>
                </a:solidFill>
                <a:latin typeface="Arial" charset="0"/>
                <a:cs typeface="Times New Roman" pitchFamily="18" charset="0"/>
                <a:sym typeface="Times New Roman" pitchFamily="18" charset="0"/>
              </a:rPr>
              <a:t>Deseche </a:t>
            </a:r>
            <a:r>
              <a:rPr lang="en-US" sz="2800" b="1">
                <a:solidFill>
                  <a:srgbClr val="000099"/>
                </a:solidFill>
                <a:latin typeface="Arial" charset="0"/>
                <a:cs typeface="Times New Roman" pitchFamily="18" charset="0"/>
                <a:sym typeface="Times New Roman" pitchFamily="18" charset="0"/>
              </a:rPr>
              <a:t>apropiadamente </a:t>
            </a:r>
            <a:r>
              <a:rPr lang="es-ES_tradnl" sz="2800" b="1">
                <a:solidFill>
                  <a:srgbClr val="000099"/>
                </a:solidFill>
                <a:latin typeface="Arial" charset="0"/>
                <a:cs typeface="Times New Roman" pitchFamily="18" charset="0"/>
                <a:sym typeface="Times New Roman" pitchFamily="18" charset="0"/>
              </a:rPr>
              <a:t>los</a:t>
            </a:r>
            <a:r>
              <a:rPr lang="en-US" sz="2800" b="1">
                <a:solidFill>
                  <a:srgbClr val="000099"/>
                </a:solidFill>
                <a:latin typeface="Arial" charset="0"/>
                <a:cs typeface="Times New Roman" pitchFamily="18" charset="0"/>
                <a:sym typeface="Times New Roman" pitchFamily="18" charset="0"/>
              </a:rPr>
              <a:t> equipo</a:t>
            </a:r>
            <a:r>
              <a:rPr lang="es-ES_tradnl" sz="2800" b="1">
                <a:solidFill>
                  <a:srgbClr val="000099"/>
                </a:solidFill>
                <a:latin typeface="Arial" charset="0"/>
                <a:cs typeface="Times New Roman" pitchFamily="18" charset="0"/>
                <a:sym typeface="Times New Roman" pitchFamily="18" charset="0"/>
              </a:rPr>
              <a:t>s</a:t>
            </a:r>
            <a:r>
              <a:rPr lang="en-US" sz="2800" b="1">
                <a:solidFill>
                  <a:srgbClr val="000099"/>
                </a:solidFill>
                <a:latin typeface="Arial" charset="0"/>
                <a:cs typeface="Times New Roman" pitchFamily="18" charset="0"/>
                <a:sym typeface="Times New Roman" pitchFamily="18" charset="0"/>
              </a:rPr>
              <a:t> usado</a:t>
            </a:r>
            <a:r>
              <a:rPr lang="es-ES_tradnl" sz="2800" b="1">
                <a:solidFill>
                  <a:srgbClr val="000099"/>
                </a:solidFill>
                <a:latin typeface="Arial" charset="0"/>
                <a:cs typeface="Times New Roman" pitchFamily="18" charset="0"/>
                <a:sym typeface="Times New Roman" pitchFamily="18" charset="0"/>
              </a:rPr>
              <a:t>s</a:t>
            </a:r>
            <a:r>
              <a:rPr lang="en-US" sz="2800" b="1">
                <a:solidFill>
                  <a:srgbClr val="000099"/>
                </a:solidFill>
                <a:latin typeface="Arial" charset="0"/>
                <a:cs typeface="Times New Roman" pitchFamily="18" charset="0"/>
                <a:sym typeface="Times New Roman" pitchFamily="18" charset="0"/>
              </a:rPr>
              <a:t> y limpie.</a:t>
            </a:r>
          </a:p>
        </p:txBody>
      </p:sp>
    </p:spTree>
    <p:extLst>
      <p:ext uri="{BB962C8B-B14F-4D97-AF65-F5344CB8AC3E}">
        <p14:creationId xmlns:p14="http://schemas.microsoft.com/office/powerpoint/2010/main" val="33229605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smtClean="0"/>
              <a:t>Octubre</a:t>
            </a:r>
            <a:r>
              <a:rPr lang="en-US" dirty="0" smtClean="0"/>
              <a:t> de 2011</a:t>
            </a:r>
          </a:p>
        </p:txBody>
      </p:sp>
      <p:sp>
        <p:nvSpPr>
          <p:cNvPr id="5" name="Slide Number Placeholder 5"/>
          <p:cNvSpPr>
            <a:spLocks noGrp="1"/>
          </p:cNvSpPr>
          <p:nvPr>
            <p:ph type="sldNum" sz="quarter" idx="12"/>
          </p:nvPr>
        </p:nvSpPr>
        <p:spPr/>
        <p:txBody>
          <a:bodyPr/>
          <a:lstStyle/>
          <a:p>
            <a:pPr>
              <a:defRPr/>
            </a:pPr>
            <a:r>
              <a:rPr lang="en-US"/>
              <a:t>5-</a:t>
            </a:r>
            <a:fld id="{9AF346A8-8EA4-402D-85F7-58175CB2187C}" type="slidenum">
              <a:rPr lang="en-US"/>
              <a:pPr>
                <a:defRPr/>
              </a:pPr>
              <a:t>67</a:t>
            </a:fld>
            <a:endParaRPr lang="en-US"/>
          </a:p>
        </p:txBody>
      </p:sp>
      <p:sp>
        <p:nvSpPr>
          <p:cNvPr id="10244" name="Rectangle 2"/>
          <p:cNvSpPr>
            <a:spLocks noGrp="1" noChangeArrowheads="1"/>
          </p:cNvSpPr>
          <p:nvPr>
            <p:ph type="title"/>
          </p:nvPr>
        </p:nvSpPr>
        <p:spPr/>
        <p:txBody>
          <a:bodyPr/>
          <a:lstStyle/>
          <a:p>
            <a:r>
              <a:rPr lang="en-US" smtClean="0">
                <a:cs typeface="Times New Roman" pitchFamily="18" charset="0"/>
                <a:sym typeface="Times New Roman" pitchFamily="18" charset="0"/>
              </a:rPr>
              <a:t>Ahora ya saben...</a:t>
            </a:r>
          </a:p>
        </p:txBody>
      </p:sp>
      <p:sp>
        <p:nvSpPr>
          <p:cNvPr id="10245" name="Rectangle 3"/>
          <p:cNvSpPr>
            <a:spLocks noGrp="1" noChangeArrowheads="1"/>
          </p:cNvSpPr>
          <p:nvPr>
            <p:ph type="body" idx="1"/>
          </p:nvPr>
        </p:nvSpPr>
        <p:spPr/>
        <p:txBody>
          <a:bodyPr/>
          <a:lstStyle/>
          <a:p>
            <a:r>
              <a:rPr lang="en-US" smtClean="0">
                <a:cs typeface="Times New Roman" pitchFamily="18" charset="0"/>
                <a:sym typeface="Times New Roman" pitchFamily="18" charset="0"/>
              </a:rPr>
              <a:t>Qué prácticas de trabajo producen polvo.</a:t>
            </a:r>
          </a:p>
          <a:p>
            <a:r>
              <a:rPr lang="en-US" smtClean="0">
                <a:cs typeface="Times New Roman" pitchFamily="18" charset="0"/>
                <a:sym typeface="Times New Roman" pitchFamily="18" charset="0"/>
              </a:rPr>
              <a:t>Qué prácticas de trabajo están prohibidas según la EPA y el HUD.</a:t>
            </a:r>
          </a:p>
          <a:p>
            <a:r>
              <a:rPr lang="en-US" smtClean="0">
                <a:cs typeface="Times New Roman" pitchFamily="18" charset="0"/>
                <a:sym typeface="Times New Roman" pitchFamily="18" charset="0"/>
              </a:rPr>
              <a:t>Cómo trabajar de manera segura cerca de pintura a base de plomo y polvo con plomo.</a:t>
            </a:r>
          </a:p>
          <a:p>
            <a:r>
              <a:rPr lang="en-US" smtClean="0">
                <a:cs typeface="Times New Roman" pitchFamily="18" charset="0"/>
                <a:sym typeface="Times New Roman" pitchFamily="18" charset="0"/>
              </a:rPr>
              <a:t>El uso correcto de </a:t>
            </a:r>
            <a:r>
              <a:rPr lang="es-ES_tradnl" smtClean="0">
                <a:cs typeface="Times New Roman" pitchFamily="18" charset="0"/>
                <a:sym typeface="Times New Roman" pitchFamily="18" charset="0"/>
              </a:rPr>
              <a:t>los </a:t>
            </a:r>
            <a:r>
              <a:rPr lang="en-US" smtClean="0">
                <a:cs typeface="Times New Roman" pitchFamily="18" charset="0"/>
                <a:sym typeface="Times New Roman" pitchFamily="18" charset="0"/>
              </a:rPr>
              <a:t>equipo</a:t>
            </a:r>
            <a:r>
              <a:rPr lang="es-ES_tradnl" smtClean="0">
                <a:cs typeface="Times New Roman" pitchFamily="18" charset="0"/>
                <a:sym typeface="Times New Roman" pitchFamily="18" charset="0"/>
              </a:rPr>
              <a:t>s</a:t>
            </a:r>
            <a:r>
              <a:rPr lang="en-US" smtClean="0">
                <a:cs typeface="Times New Roman" pitchFamily="18" charset="0"/>
                <a:sym typeface="Times New Roman" pitchFamily="18" charset="0"/>
              </a:rPr>
              <a:t> de protección personal.</a:t>
            </a:r>
          </a:p>
        </p:txBody>
      </p:sp>
    </p:spTree>
    <p:extLst>
      <p:ext uri="{BB962C8B-B14F-4D97-AF65-F5344CB8AC3E}">
        <p14:creationId xmlns:p14="http://schemas.microsoft.com/office/powerpoint/2010/main" val="26424717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smtClean="0"/>
              <a:t>Octubre de 2011</a:t>
            </a:r>
          </a:p>
        </p:txBody>
      </p:sp>
      <p:sp>
        <p:nvSpPr>
          <p:cNvPr id="3075" name="Slide Number Placeholder 5"/>
          <p:cNvSpPr>
            <a:spLocks noGrp="1"/>
          </p:cNvSpPr>
          <p:nvPr>
            <p:ph type="sldNum" sz="quarter" idx="12"/>
          </p:nvPr>
        </p:nvSpPr>
        <p:spPr>
          <a:noFill/>
        </p:spPr>
        <p:txBody>
          <a:bodyPr/>
          <a:lstStyle/>
          <a:p>
            <a:r>
              <a:rPr lang="en-US" smtClean="0"/>
              <a:t>6-</a:t>
            </a:r>
            <a:fld id="{4F075399-2252-4EC2-800E-817D8E5CDE2C}" type="slidenum">
              <a:rPr lang="en-US" smtClean="0"/>
              <a:pPr/>
              <a:t>68</a:t>
            </a:fld>
            <a:endParaRPr lang="en-US" smtClean="0"/>
          </a:p>
        </p:txBody>
      </p:sp>
      <p:sp>
        <p:nvSpPr>
          <p:cNvPr id="3076" name="Rectangle 1026"/>
          <p:cNvSpPr>
            <a:spLocks noGrp="1" noChangeArrowheads="1"/>
          </p:cNvSpPr>
          <p:nvPr>
            <p:ph type="title"/>
          </p:nvPr>
        </p:nvSpPr>
        <p:spPr/>
        <p:txBody>
          <a:bodyPr/>
          <a:lstStyle/>
          <a:p>
            <a:r>
              <a:rPr lang="en-US" sz="3600" smtClean="0">
                <a:cs typeface="Times New Roman" pitchFamily="18" charset="0"/>
                <a:sym typeface="Times New Roman" pitchFamily="18" charset="0"/>
              </a:rPr>
              <a:t>Módulo 6: Actividades de limpieza y verificación del trabajo</a:t>
            </a:r>
          </a:p>
        </p:txBody>
      </p:sp>
      <p:sp>
        <p:nvSpPr>
          <p:cNvPr id="3077" name="Rectangle 1027"/>
          <p:cNvSpPr>
            <a:spLocks noGrp="1" noChangeArrowheads="1"/>
          </p:cNvSpPr>
          <p:nvPr>
            <p:ph type="body" idx="1"/>
          </p:nvPr>
        </p:nvSpPr>
        <p:spPr/>
        <p:txBody>
          <a:bodyPr/>
          <a:lstStyle/>
          <a:p>
            <a:pPr>
              <a:lnSpc>
                <a:spcPct val="90000"/>
              </a:lnSpc>
              <a:buFontTx/>
              <a:buNone/>
            </a:pPr>
            <a:r>
              <a:rPr lang="en-US" sz="3200" smtClean="0">
                <a:cs typeface="Times New Roman" pitchFamily="18" charset="0"/>
                <a:sym typeface="Times New Roman" pitchFamily="18" charset="0"/>
              </a:rPr>
              <a:t>Descripción general</a:t>
            </a:r>
            <a:r>
              <a:rPr lang="en-US" smtClean="0">
                <a:cs typeface="Times New Roman" pitchFamily="18" charset="0"/>
                <a:sym typeface="Times New Roman" pitchFamily="18" charset="0"/>
              </a:rPr>
              <a:t> </a:t>
            </a:r>
          </a:p>
          <a:p>
            <a:pPr>
              <a:lnSpc>
                <a:spcPct val="90000"/>
              </a:lnSpc>
            </a:pPr>
            <a:r>
              <a:rPr lang="en-US" smtClean="0">
                <a:cs typeface="Times New Roman" pitchFamily="18" charset="0"/>
                <a:sym typeface="Times New Roman" pitchFamily="18" charset="0"/>
              </a:rPr>
              <a:t>¿Qué es una limpieza eficaz?</a:t>
            </a:r>
          </a:p>
          <a:p>
            <a:pPr>
              <a:lnSpc>
                <a:spcPct val="90000"/>
              </a:lnSpc>
            </a:pPr>
            <a:r>
              <a:rPr lang="en-US" smtClean="0">
                <a:cs typeface="Times New Roman" pitchFamily="18" charset="0"/>
                <a:sym typeface="Times New Roman" pitchFamily="18" charset="0"/>
              </a:rPr>
              <a:t>Técnicas de limpieza de interiores.</a:t>
            </a:r>
          </a:p>
          <a:p>
            <a:pPr>
              <a:lnSpc>
                <a:spcPct val="90000"/>
              </a:lnSpc>
            </a:pPr>
            <a:r>
              <a:rPr lang="en-US" smtClean="0">
                <a:cs typeface="Times New Roman" pitchFamily="18" charset="0"/>
                <a:sym typeface="Times New Roman" pitchFamily="18" charset="0"/>
              </a:rPr>
              <a:t>Técnicas de limpieza de exteriores.</a:t>
            </a:r>
          </a:p>
          <a:p>
            <a:pPr>
              <a:lnSpc>
                <a:spcPct val="90000"/>
              </a:lnSpc>
            </a:pPr>
            <a:r>
              <a:rPr lang="en-US" smtClean="0">
                <a:cs typeface="Times New Roman" pitchFamily="18" charset="0"/>
                <a:sym typeface="Times New Roman" pitchFamily="18" charset="0"/>
              </a:rPr>
              <a:t>Cómo verificar su trabajo.</a:t>
            </a:r>
          </a:p>
          <a:p>
            <a:pPr>
              <a:lnSpc>
                <a:spcPct val="90000"/>
              </a:lnSpc>
            </a:pPr>
            <a:r>
              <a:rPr lang="en-US" smtClean="0">
                <a:cs typeface="Times New Roman" pitchFamily="18" charset="0"/>
                <a:sym typeface="Times New Roman" pitchFamily="18" charset="0"/>
              </a:rPr>
              <a:t>Procedimiento de verificación de limpieza.</a:t>
            </a:r>
          </a:p>
          <a:p>
            <a:pPr>
              <a:lnSpc>
                <a:spcPct val="90000"/>
              </a:lnSpc>
            </a:pPr>
            <a:r>
              <a:rPr lang="es-ES_tradnl" smtClean="0">
                <a:cs typeface="Times New Roman" pitchFamily="18" charset="0"/>
                <a:sym typeface="Times New Roman" pitchFamily="18" charset="0"/>
              </a:rPr>
              <a:t>Examen de aprobación</a:t>
            </a:r>
            <a:r>
              <a:rPr lang="en-US" smtClean="0">
                <a:cs typeface="Times New Roman" pitchFamily="18" charset="0"/>
                <a:sym typeface="Times New Roman" pitchFamily="18" charset="0"/>
              </a:rPr>
              <a:t>.</a:t>
            </a:r>
          </a:p>
          <a:p>
            <a:pPr>
              <a:lnSpc>
                <a:spcPct val="90000"/>
              </a:lnSpc>
            </a:pPr>
            <a:r>
              <a:rPr lang="en-US" smtClean="0">
                <a:cs typeface="Times New Roman" pitchFamily="18" charset="0"/>
                <a:sym typeface="Times New Roman" pitchFamily="18" charset="0"/>
              </a:rPr>
              <a:t>Prácticas seguras de eliminación.</a:t>
            </a:r>
          </a:p>
        </p:txBody>
      </p:sp>
    </p:spTree>
    <p:extLst>
      <p:ext uri="{BB962C8B-B14F-4D97-AF65-F5344CB8AC3E}">
        <p14:creationId xmlns:p14="http://schemas.microsoft.com/office/powerpoint/2010/main" val="37850210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smtClean="0"/>
              <a:t>Octubre de 2011</a:t>
            </a:r>
          </a:p>
        </p:txBody>
      </p:sp>
      <p:sp>
        <p:nvSpPr>
          <p:cNvPr id="4099" name="Slide Number Placeholder 5"/>
          <p:cNvSpPr>
            <a:spLocks noGrp="1"/>
          </p:cNvSpPr>
          <p:nvPr>
            <p:ph type="sldNum" sz="quarter" idx="12"/>
          </p:nvPr>
        </p:nvSpPr>
        <p:spPr>
          <a:noFill/>
        </p:spPr>
        <p:txBody>
          <a:bodyPr/>
          <a:lstStyle/>
          <a:p>
            <a:r>
              <a:rPr lang="en-US" smtClean="0"/>
              <a:t>6-</a:t>
            </a:r>
            <a:fld id="{405ABE9C-7169-408E-AA2C-45542EA8341C}" type="slidenum">
              <a:rPr lang="en-US" smtClean="0"/>
              <a:pPr/>
              <a:t>69</a:t>
            </a:fld>
            <a:endParaRPr lang="en-US" smtClean="0"/>
          </a:p>
        </p:txBody>
      </p:sp>
      <p:sp>
        <p:nvSpPr>
          <p:cNvPr id="4100" name="Rectangle 2"/>
          <p:cNvSpPr>
            <a:spLocks noGrp="1" noChangeArrowheads="1"/>
          </p:cNvSpPr>
          <p:nvPr>
            <p:ph type="title"/>
          </p:nvPr>
        </p:nvSpPr>
        <p:spPr/>
        <p:txBody>
          <a:bodyPr/>
          <a:lstStyle/>
          <a:p>
            <a:r>
              <a:rPr lang="en-US" smtClean="0">
                <a:cs typeface="Times New Roman" pitchFamily="18" charset="0"/>
                <a:sym typeface="Times New Roman" pitchFamily="18" charset="0"/>
              </a:rPr>
              <a:t>¿Qué es una limpieza eficaz?</a:t>
            </a:r>
          </a:p>
        </p:txBody>
      </p:sp>
      <p:sp>
        <p:nvSpPr>
          <p:cNvPr id="4101" name="Rectangle 3"/>
          <p:cNvSpPr>
            <a:spLocks noGrp="1" noChangeArrowheads="1"/>
          </p:cNvSpPr>
          <p:nvPr>
            <p:ph type="body" idx="1"/>
          </p:nvPr>
        </p:nvSpPr>
        <p:spPr/>
        <p:txBody>
          <a:bodyPr/>
          <a:lstStyle/>
          <a:p>
            <a:pPr>
              <a:lnSpc>
                <a:spcPct val="90000"/>
              </a:lnSpc>
              <a:buSzTx/>
            </a:pPr>
            <a:r>
              <a:rPr lang="en-US" smtClean="0">
                <a:cs typeface="Times New Roman" pitchFamily="18" charset="0"/>
                <a:sym typeface="Times New Roman" pitchFamily="18" charset="0"/>
              </a:rPr>
              <a:t>Evitar que el polvo regrese a áreas que ya se han limpiado.</a:t>
            </a:r>
          </a:p>
          <a:p>
            <a:pPr>
              <a:lnSpc>
                <a:spcPct val="90000"/>
              </a:lnSpc>
              <a:buSzTx/>
            </a:pPr>
            <a:r>
              <a:rPr lang="en-US" smtClean="0">
                <a:cs typeface="Times New Roman" pitchFamily="18" charset="0"/>
                <a:sym typeface="Times New Roman" pitchFamily="18" charset="0"/>
              </a:rPr>
              <a:t>Utilizar técnicas de limpieza apropiadas.</a:t>
            </a:r>
          </a:p>
          <a:p>
            <a:pPr>
              <a:lnSpc>
                <a:spcPct val="90000"/>
              </a:lnSpc>
              <a:buSzTx/>
            </a:pPr>
            <a:r>
              <a:rPr lang="en-US" smtClean="0">
                <a:cs typeface="Times New Roman" pitchFamily="18" charset="0"/>
                <a:sym typeface="Times New Roman" pitchFamily="18" charset="0"/>
              </a:rPr>
              <a:t>Limpiar todas las superficies, herramientas y prendas de vestir.</a:t>
            </a:r>
          </a:p>
          <a:p>
            <a:pPr>
              <a:lnSpc>
                <a:spcPct val="90000"/>
              </a:lnSpc>
              <a:buSzTx/>
            </a:pPr>
            <a:r>
              <a:rPr lang="en-US" smtClean="0">
                <a:cs typeface="Times New Roman" pitchFamily="18" charset="0"/>
                <a:sym typeface="Times New Roman" pitchFamily="18" charset="0"/>
              </a:rPr>
              <a:t>Verificación de su trabajo. </a:t>
            </a:r>
          </a:p>
          <a:p>
            <a:pPr lvl="1">
              <a:lnSpc>
                <a:spcPct val="90000"/>
              </a:lnSpc>
            </a:pPr>
            <a:r>
              <a:rPr lang="es-ES_tradnl" b="1" smtClean="0">
                <a:solidFill>
                  <a:srgbClr val="00009B"/>
                </a:solidFill>
                <a:cs typeface="Times New Roman" pitchFamily="18" charset="0"/>
                <a:sym typeface="Times New Roman" pitchFamily="18" charset="0"/>
              </a:rPr>
              <a:t>Normalmente </a:t>
            </a:r>
            <a:r>
              <a:rPr lang="en-US" b="1" smtClean="0">
                <a:solidFill>
                  <a:srgbClr val="00009B"/>
                </a:solidFill>
                <a:cs typeface="Times New Roman" pitchFamily="18" charset="0"/>
                <a:sym typeface="Times New Roman" pitchFamily="18" charset="0"/>
              </a:rPr>
              <a:t>inclu</a:t>
            </a:r>
            <a:r>
              <a:rPr lang="es-ES_tradnl" b="1" smtClean="0">
                <a:solidFill>
                  <a:srgbClr val="00009B"/>
                </a:solidFill>
                <a:cs typeface="Times New Roman" pitchFamily="18" charset="0"/>
                <a:sym typeface="Times New Roman" pitchFamily="18" charset="0"/>
              </a:rPr>
              <a:t>ye u</a:t>
            </a:r>
            <a:r>
              <a:rPr lang="en-US" b="1" smtClean="0">
                <a:solidFill>
                  <a:srgbClr val="00009B"/>
                </a:solidFill>
                <a:cs typeface="Times New Roman" pitchFamily="18" charset="0"/>
                <a:sym typeface="Times New Roman" pitchFamily="18" charset="0"/>
              </a:rPr>
              <a:t>na verificación de limpieza.</a:t>
            </a:r>
          </a:p>
          <a:p>
            <a:pPr lvl="1">
              <a:lnSpc>
                <a:spcPct val="90000"/>
              </a:lnSpc>
            </a:pPr>
            <a:r>
              <a:rPr lang="en-US" b="1" smtClean="0">
                <a:cs typeface="Times New Roman" pitchFamily="18" charset="0"/>
                <a:sym typeface="Times New Roman" pitchFamily="18" charset="0"/>
              </a:rPr>
              <a:t>Podría incluir un </a:t>
            </a:r>
            <a:r>
              <a:rPr lang="es-ES_tradnl" b="1" smtClean="0">
                <a:cs typeface="Times New Roman" pitchFamily="18" charset="0"/>
                <a:sym typeface="Times New Roman" pitchFamily="18" charset="0"/>
              </a:rPr>
              <a:t>examen de aprobación</a:t>
            </a:r>
            <a:r>
              <a:rPr lang="en-US" b="1" smtClean="0">
                <a:cs typeface="Times New Roman" pitchFamily="18" charset="0"/>
                <a:sym typeface="Times New Roman" pitchFamily="18" charset="0"/>
              </a:rPr>
              <a:t>.</a:t>
            </a:r>
          </a:p>
          <a:p>
            <a:pPr>
              <a:lnSpc>
                <a:spcPct val="90000"/>
              </a:lnSpc>
              <a:buSzTx/>
            </a:pPr>
            <a:r>
              <a:rPr lang="en-US" smtClean="0">
                <a:cs typeface="Times New Roman" pitchFamily="18" charset="0"/>
                <a:sym typeface="Times New Roman" pitchFamily="18" charset="0"/>
              </a:rPr>
              <a:t>Eliminación segura de desechos.</a:t>
            </a:r>
          </a:p>
        </p:txBody>
      </p:sp>
    </p:spTree>
    <p:extLst>
      <p:ext uri="{BB962C8B-B14F-4D97-AF65-F5344CB8AC3E}">
        <p14:creationId xmlns:p14="http://schemas.microsoft.com/office/powerpoint/2010/main" val="1567548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smtClean="0"/>
              <a:t>Octubre</a:t>
            </a:r>
            <a:r>
              <a:rPr lang="en-US" dirty="0" smtClean="0"/>
              <a:t> de 2011</a:t>
            </a:r>
            <a:endParaRPr lang="en-US" dirty="0"/>
          </a:p>
        </p:txBody>
      </p:sp>
      <p:sp>
        <p:nvSpPr>
          <p:cNvPr id="5" name="Slide Number Placeholder 5"/>
          <p:cNvSpPr>
            <a:spLocks noGrp="1"/>
          </p:cNvSpPr>
          <p:nvPr>
            <p:ph type="sldNum" sz="quarter" idx="12"/>
          </p:nvPr>
        </p:nvSpPr>
        <p:spPr/>
        <p:txBody>
          <a:bodyPr/>
          <a:lstStyle/>
          <a:p>
            <a:pPr>
              <a:defRPr/>
            </a:pPr>
            <a:r>
              <a:rPr lang="en-US"/>
              <a:t>1-</a:t>
            </a:r>
            <a:fld id="{69C3781F-156D-47F7-9B06-C87456372BB3}" type="slidenum">
              <a:rPr lang="en-US"/>
              <a:pPr>
                <a:defRPr/>
              </a:pPr>
              <a:t>7</a:t>
            </a:fld>
            <a:endParaRPr lang="en-US"/>
          </a:p>
        </p:txBody>
      </p:sp>
      <p:sp>
        <p:nvSpPr>
          <p:cNvPr id="3076" name="Rectangle 2"/>
          <p:cNvSpPr>
            <a:spLocks noGrp="1" noChangeArrowheads="1"/>
          </p:cNvSpPr>
          <p:nvPr>
            <p:ph type="title"/>
          </p:nvPr>
        </p:nvSpPr>
        <p:spPr/>
        <p:txBody>
          <a:bodyPr/>
          <a:lstStyle/>
          <a:p>
            <a:r>
              <a:rPr lang="en-US" smtClean="0">
                <a:cs typeface="Times New Roman" pitchFamily="18" charset="0"/>
                <a:sym typeface="Times New Roman" pitchFamily="18" charset="0"/>
              </a:rPr>
              <a:t>¿Qué es la pintura a base de plomo?</a:t>
            </a:r>
          </a:p>
        </p:txBody>
      </p:sp>
      <p:sp>
        <p:nvSpPr>
          <p:cNvPr id="3077" name="Rectangle 3"/>
          <p:cNvSpPr>
            <a:spLocks noGrp="1" noChangeArrowheads="1"/>
          </p:cNvSpPr>
          <p:nvPr>
            <p:ph type="body" idx="1"/>
          </p:nvPr>
        </p:nvSpPr>
        <p:spPr>
          <a:xfrm>
            <a:off x="304800" y="1752600"/>
            <a:ext cx="8610600" cy="4114800"/>
          </a:xfrm>
        </p:spPr>
        <p:txBody>
          <a:bodyPr/>
          <a:lstStyle/>
          <a:p>
            <a:pPr marL="228600" indent="-228600">
              <a:lnSpc>
                <a:spcPct val="90000"/>
              </a:lnSpc>
              <a:buSzTx/>
              <a:buFontTx/>
              <a:buChar char="•"/>
            </a:pPr>
            <a:r>
              <a:rPr lang="en-US" sz="2400" smtClean="0">
                <a:cs typeface="Times New Roman" pitchFamily="18" charset="0"/>
                <a:sym typeface="WP MathA" pitchFamily="2" charset="2"/>
              </a:rPr>
              <a:t>Las normas federales definen la pintura a base de plomo como:</a:t>
            </a:r>
          </a:p>
          <a:p>
            <a:pPr marL="571500" lvl="1" indent="-228600">
              <a:lnSpc>
                <a:spcPct val="90000"/>
              </a:lnSpc>
              <a:buFontTx/>
              <a:buChar char="•"/>
            </a:pPr>
            <a:r>
              <a:rPr lang="en-US" sz="2000" b="1" smtClean="0">
                <a:cs typeface="Times New Roman" pitchFamily="18" charset="0"/>
                <a:sym typeface="WP MathA" pitchFamily="2" charset="2"/>
              </a:rPr>
              <a:t>Cualquier pintura o revestimiento de superficie que contenga plomo igual a 1.0 miligramo</a:t>
            </a:r>
            <a:r>
              <a:rPr lang="es-ES_tradnl" sz="2000" b="1" smtClean="0">
                <a:cs typeface="Times New Roman" pitchFamily="18" charset="0"/>
                <a:sym typeface="WP MathA" pitchFamily="2" charset="2"/>
              </a:rPr>
              <a:t>s</a:t>
            </a:r>
            <a:r>
              <a:rPr lang="en-US" sz="2000" b="1" smtClean="0">
                <a:cs typeface="Times New Roman" pitchFamily="18" charset="0"/>
                <a:sym typeface="WP MathA" pitchFamily="2" charset="2"/>
              </a:rPr>
              <a:t> por centímetro cuadrado, o en exceso de esta medida, o un porcentaje mayor que </a:t>
            </a:r>
            <a:r>
              <a:rPr lang="es-ES_tradnl" sz="2000" b="1" smtClean="0">
                <a:cs typeface="Times New Roman" pitchFamily="18" charset="0"/>
                <a:sym typeface="WP MathA" pitchFamily="2" charset="2"/>
              </a:rPr>
              <a:t>el </a:t>
            </a:r>
            <a:r>
              <a:rPr lang="en-US" sz="2000" b="1" smtClean="0">
                <a:cs typeface="Times New Roman" pitchFamily="18" charset="0"/>
                <a:sym typeface="WP MathA" pitchFamily="2" charset="2"/>
              </a:rPr>
              <a:t>0.5 por peso. </a:t>
            </a:r>
          </a:p>
          <a:p>
            <a:pPr marL="571500" lvl="1" indent="-228600">
              <a:lnSpc>
                <a:spcPct val="90000"/>
              </a:lnSpc>
              <a:buFontTx/>
              <a:buChar char="•"/>
            </a:pPr>
            <a:r>
              <a:rPr lang="en-US" sz="2000" b="1" smtClean="0">
                <a:cs typeface="Times New Roman" pitchFamily="18" charset="0"/>
                <a:sym typeface="Times New Roman" pitchFamily="18" charset="0"/>
              </a:rPr>
              <a:t>Algunos estados y localidades norman la pintura fijando concentraciones de plomo menores.</a:t>
            </a:r>
          </a:p>
          <a:p>
            <a:pPr marL="571500" lvl="1" indent="-228600">
              <a:lnSpc>
                <a:spcPct val="90000"/>
              </a:lnSpc>
              <a:buFontTx/>
              <a:buChar char="•"/>
            </a:pPr>
            <a:r>
              <a:rPr lang="en-US" sz="2000" b="1" smtClean="0">
                <a:cs typeface="Times New Roman" pitchFamily="18" charset="0"/>
                <a:sym typeface="Times New Roman" pitchFamily="18" charset="0"/>
              </a:rPr>
              <a:t>Es </a:t>
            </a:r>
            <a:r>
              <a:rPr lang="es-ES_tradnl" sz="2000" b="1" smtClean="0">
                <a:cs typeface="Times New Roman" pitchFamily="18" charset="0"/>
                <a:sym typeface="Times New Roman" pitchFamily="18" charset="0"/>
              </a:rPr>
              <a:t>el origen </a:t>
            </a:r>
            <a:r>
              <a:rPr lang="en-US" sz="2000" b="1" smtClean="0">
                <a:cs typeface="Times New Roman" pitchFamily="18" charset="0"/>
                <a:sym typeface="Times New Roman" pitchFamily="18" charset="0"/>
              </a:rPr>
              <a:t>principal de polvo contaminado con plomo en las viviendas.</a:t>
            </a:r>
          </a:p>
          <a:p>
            <a:pPr marL="228600" indent="-228600">
              <a:lnSpc>
                <a:spcPct val="90000"/>
              </a:lnSpc>
              <a:buSzTx/>
              <a:buFontTx/>
              <a:buChar char="•"/>
            </a:pPr>
            <a:r>
              <a:rPr lang="en-US" sz="2400" smtClean="0">
                <a:cs typeface="Times New Roman" pitchFamily="18" charset="0"/>
                <a:sym typeface="Times New Roman" pitchFamily="18" charset="0"/>
              </a:rPr>
              <a:t>¿Por qué se utilizaba plomo en la pintura?</a:t>
            </a:r>
          </a:p>
          <a:p>
            <a:pPr marL="571500" lvl="1" indent="-228600">
              <a:lnSpc>
                <a:spcPct val="90000"/>
              </a:lnSpc>
            </a:pPr>
            <a:r>
              <a:rPr lang="en-US" sz="2000" b="1" smtClean="0">
                <a:cs typeface="Times New Roman" pitchFamily="18" charset="0"/>
                <a:sym typeface="Times New Roman" pitchFamily="18" charset="0"/>
              </a:rPr>
              <a:t>El plomo se </a:t>
            </a:r>
            <a:r>
              <a:rPr lang="es-ES_tradnl" sz="2000" b="1" smtClean="0">
                <a:cs typeface="Times New Roman" pitchFamily="18" charset="0"/>
                <a:sym typeface="Times New Roman" pitchFamily="18" charset="0"/>
              </a:rPr>
              <a:t>añadía</a:t>
            </a:r>
            <a:r>
              <a:rPr lang="en-US" sz="2000" b="1" smtClean="0">
                <a:cs typeface="Times New Roman" pitchFamily="18" charset="0"/>
                <a:sym typeface="Times New Roman" pitchFamily="18" charset="0"/>
              </a:rPr>
              <a:t> para mejorar el color y la durabilidad.</a:t>
            </a:r>
          </a:p>
          <a:p>
            <a:pPr marL="228600" indent="-228600">
              <a:lnSpc>
                <a:spcPct val="90000"/>
              </a:lnSpc>
              <a:buFontTx/>
              <a:buChar char="•"/>
            </a:pPr>
            <a:r>
              <a:rPr lang="en-US" sz="2400" smtClean="0">
                <a:cs typeface="Times New Roman" pitchFamily="18" charset="0"/>
                <a:sym typeface="Times New Roman" pitchFamily="18" charset="0"/>
              </a:rPr>
              <a:t>La pintura a base de plomo se prohibió                          en 1978.</a:t>
            </a:r>
          </a:p>
        </p:txBody>
      </p:sp>
    </p:spTree>
    <p:extLst>
      <p:ext uri="{BB962C8B-B14F-4D97-AF65-F5344CB8AC3E}">
        <p14:creationId xmlns:p14="http://schemas.microsoft.com/office/powerpoint/2010/main" val="13499213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4"/>
          <p:cNvSpPr>
            <a:spLocks noGrp="1"/>
          </p:cNvSpPr>
          <p:nvPr>
            <p:ph type="dt" sz="quarter" idx="10"/>
          </p:nvPr>
        </p:nvSpPr>
        <p:spPr>
          <a:noFill/>
        </p:spPr>
        <p:txBody>
          <a:bodyPr/>
          <a:lstStyle/>
          <a:p>
            <a:r>
              <a:rPr lang="en-US" smtClean="0"/>
              <a:t>Octubre de 2011</a:t>
            </a:r>
          </a:p>
        </p:txBody>
      </p:sp>
      <p:sp>
        <p:nvSpPr>
          <p:cNvPr id="5123" name="Slide Number Placeholder 6"/>
          <p:cNvSpPr>
            <a:spLocks noGrp="1"/>
          </p:cNvSpPr>
          <p:nvPr>
            <p:ph type="sldNum" sz="quarter" idx="12"/>
          </p:nvPr>
        </p:nvSpPr>
        <p:spPr>
          <a:noFill/>
        </p:spPr>
        <p:txBody>
          <a:bodyPr/>
          <a:lstStyle/>
          <a:p>
            <a:r>
              <a:rPr lang="en-US" smtClean="0"/>
              <a:t>6-</a:t>
            </a:r>
            <a:fld id="{4A6DA031-EAEF-4612-AB3B-0894552AF016}" type="slidenum">
              <a:rPr lang="en-US" smtClean="0"/>
              <a:pPr/>
              <a:t>70</a:t>
            </a:fld>
            <a:endParaRPr lang="en-US" smtClean="0"/>
          </a:p>
        </p:txBody>
      </p:sp>
      <p:sp>
        <p:nvSpPr>
          <p:cNvPr id="5124" name="Rectangle 2"/>
          <p:cNvSpPr>
            <a:spLocks noGrp="1" noChangeArrowheads="1"/>
          </p:cNvSpPr>
          <p:nvPr>
            <p:ph type="title"/>
          </p:nvPr>
        </p:nvSpPr>
        <p:spPr>
          <a:xfrm>
            <a:off x="304800" y="304800"/>
            <a:ext cx="7620000" cy="1143000"/>
          </a:xfrm>
        </p:spPr>
        <p:txBody>
          <a:bodyPr/>
          <a:lstStyle/>
          <a:p>
            <a:r>
              <a:rPr lang="en-US" smtClean="0">
                <a:cs typeface="Times New Roman" pitchFamily="18" charset="0"/>
                <a:sym typeface="Times New Roman" pitchFamily="18" charset="0"/>
              </a:rPr>
              <a:t>Requisitos de limpieza </a:t>
            </a:r>
            <a:r>
              <a:rPr lang="es-ES_tradnl" smtClean="0">
                <a:cs typeface="Times New Roman" pitchFamily="18" charset="0"/>
                <a:sym typeface="Times New Roman" pitchFamily="18" charset="0"/>
              </a:rPr>
              <a:t/>
            </a:r>
            <a:br>
              <a:rPr lang="es-ES_tradnl" smtClean="0">
                <a:cs typeface="Times New Roman" pitchFamily="18" charset="0"/>
                <a:sym typeface="Times New Roman" pitchFamily="18" charset="0"/>
              </a:rPr>
            </a:br>
            <a:r>
              <a:rPr lang="es-ES_tradnl" smtClean="0">
                <a:cs typeface="Times New Roman" pitchFamily="18" charset="0"/>
                <a:sym typeface="Times New Roman" pitchFamily="18" charset="0"/>
              </a:rPr>
              <a:t>de </a:t>
            </a:r>
            <a:r>
              <a:rPr lang="en-US" smtClean="0">
                <a:cs typeface="Times New Roman" pitchFamily="18" charset="0"/>
                <a:sym typeface="Times New Roman" pitchFamily="18" charset="0"/>
              </a:rPr>
              <a:t>interior</a:t>
            </a:r>
            <a:r>
              <a:rPr lang="es-ES_tradnl" smtClean="0">
                <a:cs typeface="Times New Roman" pitchFamily="18" charset="0"/>
                <a:sym typeface="Times New Roman" pitchFamily="18" charset="0"/>
              </a:rPr>
              <a:t>es</a:t>
            </a:r>
            <a:endParaRPr lang="en-US" smtClean="0">
              <a:cs typeface="Times New Roman" pitchFamily="18" charset="0"/>
              <a:sym typeface="Times New Roman" pitchFamily="18" charset="0"/>
            </a:endParaRPr>
          </a:p>
        </p:txBody>
      </p:sp>
      <p:sp>
        <p:nvSpPr>
          <p:cNvPr id="5125" name="Rectangle 3"/>
          <p:cNvSpPr>
            <a:spLocks noGrp="1" noChangeArrowheads="1"/>
          </p:cNvSpPr>
          <p:nvPr>
            <p:ph type="body" sz="half" idx="2"/>
          </p:nvPr>
        </p:nvSpPr>
        <p:spPr>
          <a:xfrm>
            <a:off x="228600" y="1657350"/>
            <a:ext cx="8610600" cy="4667250"/>
          </a:xfrm>
        </p:spPr>
        <p:txBody>
          <a:bodyPr/>
          <a:lstStyle/>
          <a:p>
            <a:pPr marL="228600" indent="-228600"/>
            <a:r>
              <a:rPr lang="en-US" sz="1600" smtClean="0">
                <a:cs typeface="Times New Roman" pitchFamily="18" charset="0"/>
                <a:sym typeface="Times New Roman" pitchFamily="18" charset="0"/>
              </a:rPr>
              <a:t>Recoja todas las cáscaras de pintura y los escombros, y séllelos en bolsas plásticas de alta resistencia.</a:t>
            </a:r>
          </a:p>
          <a:p>
            <a:pPr marL="228600" indent="-228600"/>
            <a:r>
              <a:rPr lang="en-US" sz="1600" smtClean="0">
                <a:cs typeface="Times New Roman" pitchFamily="18" charset="0"/>
                <a:sym typeface="Times New Roman" pitchFamily="18" charset="0"/>
              </a:rPr>
              <a:t>Rocíe agua, quite, doble (el lado suci</a:t>
            </a:r>
            <a:r>
              <a:rPr lang="es-ES_tradnl" sz="1600" smtClean="0">
                <a:cs typeface="Times New Roman" pitchFamily="18" charset="0"/>
                <a:sym typeface="Times New Roman" pitchFamily="18" charset="0"/>
              </a:rPr>
              <a:t>o </a:t>
            </a:r>
            <a:r>
              <a:rPr lang="en-US" sz="1600" smtClean="0">
                <a:cs typeface="Times New Roman" pitchFamily="18" charset="0"/>
                <a:sym typeface="Times New Roman" pitchFamily="18" charset="0"/>
              </a:rPr>
              <a:t>hacia </a:t>
            </a:r>
            <a:r>
              <a:rPr lang="es-ES_tradnl" sz="1600" smtClean="0">
                <a:cs typeface="Times New Roman" pitchFamily="18" charset="0"/>
                <a:sym typeface="Times New Roman" pitchFamily="18" charset="0"/>
              </a:rPr>
              <a:t>a</a:t>
            </a:r>
            <a:r>
              <a:rPr lang="en-US" sz="1600" smtClean="0">
                <a:cs typeface="Times New Roman" pitchFamily="18" charset="0"/>
                <a:sym typeface="Times New Roman" pitchFamily="18" charset="0"/>
              </a:rPr>
              <a:t>dentro) y cierre con cinta adhesiva o selle la lámina protectora. Elimine la lámina como si fuera desecho. </a:t>
            </a:r>
          </a:p>
          <a:p>
            <a:pPr marL="228600" indent="-228600"/>
            <a:r>
              <a:rPr lang="en-US" sz="1600" smtClean="0">
                <a:cs typeface="Times New Roman" pitchFamily="18" charset="0"/>
                <a:sym typeface="Times New Roman" pitchFamily="18" charset="0"/>
              </a:rPr>
              <a:t>Las láminas plásticas que estén entre habitaciones no contaminadas y áreas de trabajo deben permanecer en su lugar hasta después de la limpieza y remoción de otras láminas.</a:t>
            </a:r>
          </a:p>
          <a:p>
            <a:pPr marL="228600" indent="-228600">
              <a:buSzTx/>
            </a:pPr>
            <a:r>
              <a:rPr lang="en-US" sz="1600" smtClean="0">
                <a:solidFill>
                  <a:srgbClr val="00009B"/>
                </a:solidFill>
                <a:cs typeface="Times New Roman" pitchFamily="18" charset="0"/>
                <a:sym typeface="Times New Roman" pitchFamily="18" charset="0"/>
              </a:rPr>
              <a:t>Limpie las paredes con una aspiradora aprobada por HEPA o con un paño húmedo y, posteriormente, limpie las demás superficies con estos mismos elementos.</a:t>
            </a:r>
            <a:r>
              <a:rPr lang="en-US" sz="1600" smtClean="0">
                <a:cs typeface="Times New Roman" pitchFamily="18" charset="0"/>
                <a:sym typeface="Times New Roman" pitchFamily="18" charset="0"/>
              </a:rPr>
              <a:t> </a:t>
            </a:r>
          </a:p>
          <a:p>
            <a:pPr marL="228600" indent="-228600"/>
            <a:r>
              <a:rPr lang="en-US" sz="1600" smtClean="0">
                <a:solidFill>
                  <a:srgbClr val="00009B"/>
                </a:solidFill>
                <a:cs typeface="Arial" charset="0"/>
                <a:sym typeface="Times New Roman" pitchFamily="18" charset="0"/>
              </a:rPr>
              <a:t>Limpie 2 pies más allá del área de trabajo contenida.</a:t>
            </a:r>
          </a:p>
          <a:p>
            <a:pPr marL="228600" indent="-228600"/>
            <a:r>
              <a:rPr lang="en-US" sz="1600" smtClean="0">
                <a:solidFill>
                  <a:srgbClr val="00009B"/>
                </a:solidFill>
                <a:cs typeface="Times New Roman" pitchFamily="18" charset="0"/>
                <a:sym typeface="Times New Roman" pitchFamily="18" charset="0"/>
              </a:rPr>
              <a:t>Utilice paños desechables o cambie los paños frecuentemente.</a:t>
            </a:r>
          </a:p>
          <a:p>
            <a:pPr marL="228600" indent="-228600"/>
            <a:r>
              <a:rPr lang="en-US" sz="1600" smtClean="0">
                <a:solidFill>
                  <a:srgbClr val="00009B"/>
                </a:solidFill>
                <a:cs typeface="Times New Roman" pitchFamily="18" charset="0"/>
                <a:sym typeface="Times New Roman" pitchFamily="18" charset="0"/>
              </a:rPr>
              <a:t>Para </a:t>
            </a:r>
            <a:r>
              <a:rPr lang="es-ES_tradnl" sz="1600" smtClean="0">
                <a:solidFill>
                  <a:srgbClr val="00009B"/>
                </a:solidFill>
                <a:cs typeface="Times New Roman" pitchFamily="18" charset="0"/>
                <a:sym typeface="Times New Roman" pitchFamily="18" charset="0"/>
              </a:rPr>
              <a:t>alfombrado</a:t>
            </a:r>
            <a:r>
              <a:rPr lang="en-US" sz="1600" smtClean="0">
                <a:solidFill>
                  <a:srgbClr val="00009B"/>
                </a:solidFill>
                <a:cs typeface="Times New Roman" pitchFamily="18" charset="0"/>
                <a:sym typeface="Times New Roman" pitchFamily="18" charset="0"/>
              </a:rPr>
              <a:t>, utilice la aspiradora aprobada por HEPA con una barra sacudidora.</a:t>
            </a:r>
          </a:p>
          <a:p>
            <a:pPr marL="228600" indent="-228600"/>
            <a:r>
              <a:rPr lang="en-US" sz="1600" smtClean="0">
                <a:solidFill>
                  <a:srgbClr val="00009B"/>
                </a:solidFill>
                <a:cs typeface="Times New Roman" pitchFamily="18" charset="0"/>
                <a:sym typeface="Times New Roman" pitchFamily="18" charset="0"/>
              </a:rPr>
              <a:t>Limpie los pisos sin alfombrar con una aspiradora aprobada por HEPA y con una </a:t>
            </a:r>
            <a:r>
              <a:rPr lang="es-ES_tradnl" sz="1600" smtClean="0">
                <a:solidFill>
                  <a:srgbClr val="00009B"/>
                </a:solidFill>
                <a:cs typeface="Times New Roman" pitchFamily="18" charset="0"/>
                <a:sym typeface="Times New Roman" pitchFamily="18" charset="0"/>
              </a:rPr>
              <a:t>trapeadora </a:t>
            </a:r>
            <a:r>
              <a:rPr lang="en-US" sz="1600" smtClean="0">
                <a:solidFill>
                  <a:srgbClr val="00009B"/>
                </a:solidFill>
                <a:cs typeface="Times New Roman" pitchFamily="18" charset="0"/>
                <a:sym typeface="Times New Roman" pitchFamily="18" charset="0"/>
              </a:rPr>
              <a:t>húmeda, utilizando un sistema de limpieza de dos baldes o un sistema de limpieza húmedo.</a:t>
            </a:r>
          </a:p>
        </p:txBody>
      </p:sp>
      <p:pic>
        <p:nvPicPr>
          <p:cNvPr id="5126" name="Picture 9" descr="Este dibujo muestra a dos trabajadores usando procedimientos de limpieza interior apropiados"/>
          <p:cNvPicPr>
            <a:picLocks noChangeAspect="1" noChangeArrowheads="1"/>
          </p:cNvPicPr>
          <p:nvPr/>
        </p:nvPicPr>
        <p:blipFill>
          <a:blip r:embed="rId3" cstate="print"/>
          <a:srcRect/>
          <a:stretch>
            <a:fillRect/>
          </a:stretch>
        </p:blipFill>
        <p:spPr bwMode="auto">
          <a:xfrm>
            <a:off x="7162800" y="228600"/>
            <a:ext cx="1752600" cy="1227138"/>
          </a:xfrm>
          <a:prstGeom prst="rect">
            <a:avLst/>
          </a:prstGeom>
          <a:noFill/>
          <a:ln w="9525">
            <a:noFill/>
            <a:miter lim="800000"/>
            <a:headEnd/>
            <a:tailEnd/>
          </a:ln>
        </p:spPr>
      </p:pic>
    </p:spTree>
    <p:extLst>
      <p:ext uri="{BB962C8B-B14F-4D97-AF65-F5344CB8AC3E}">
        <p14:creationId xmlns:p14="http://schemas.microsoft.com/office/powerpoint/2010/main" val="33966108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r>
              <a:rPr lang="en-US" smtClean="0"/>
              <a:t>Octubre de 2011</a:t>
            </a:r>
          </a:p>
        </p:txBody>
      </p:sp>
      <p:sp>
        <p:nvSpPr>
          <p:cNvPr id="6147" name="Slide Number Placeholder 5"/>
          <p:cNvSpPr>
            <a:spLocks noGrp="1"/>
          </p:cNvSpPr>
          <p:nvPr>
            <p:ph type="sldNum" sz="quarter" idx="12"/>
          </p:nvPr>
        </p:nvSpPr>
        <p:spPr>
          <a:noFill/>
        </p:spPr>
        <p:txBody>
          <a:bodyPr/>
          <a:lstStyle/>
          <a:p>
            <a:r>
              <a:rPr lang="en-US" smtClean="0"/>
              <a:t>6-</a:t>
            </a:r>
            <a:fld id="{CDC6BE66-6160-48A7-9575-DE93311E52EF}" type="slidenum">
              <a:rPr lang="en-US" smtClean="0"/>
              <a:pPr/>
              <a:t>71</a:t>
            </a:fld>
            <a:endParaRPr lang="en-US" smtClean="0"/>
          </a:p>
        </p:txBody>
      </p:sp>
      <p:sp>
        <p:nvSpPr>
          <p:cNvPr id="6148" name="Rectangle 2"/>
          <p:cNvSpPr>
            <a:spLocks noGrp="1" noChangeArrowheads="1"/>
          </p:cNvSpPr>
          <p:nvPr>
            <p:ph type="title"/>
          </p:nvPr>
        </p:nvSpPr>
        <p:spPr/>
        <p:txBody>
          <a:bodyPr/>
          <a:lstStyle/>
          <a:p>
            <a:r>
              <a:rPr lang="en-US" smtClean="0">
                <a:cs typeface="Times New Roman" pitchFamily="18" charset="0"/>
                <a:sym typeface="Times New Roman" pitchFamily="18" charset="0"/>
              </a:rPr>
              <a:t>Procedimiento de inspección visual</a:t>
            </a:r>
          </a:p>
        </p:txBody>
      </p:sp>
      <p:sp>
        <p:nvSpPr>
          <p:cNvPr id="6149" name="Rectangle 3"/>
          <p:cNvSpPr>
            <a:spLocks noGrp="1" noChangeArrowheads="1"/>
          </p:cNvSpPr>
          <p:nvPr>
            <p:ph type="body" idx="1"/>
          </p:nvPr>
        </p:nvSpPr>
        <p:spPr>
          <a:xfrm>
            <a:off x="171450" y="1714500"/>
            <a:ext cx="8458200" cy="4572000"/>
          </a:xfrm>
        </p:spPr>
        <p:txBody>
          <a:bodyPr/>
          <a:lstStyle/>
          <a:p>
            <a:pPr marL="457200" indent="-457200">
              <a:lnSpc>
                <a:spcPct val="80000"/>
              </a:lnSpc>
              <a:buFontTx/>
              <a:buAutoNum type="arabicPeriod"/>
            </a:pPr>
            <a:r>
              <a:rPr lang="en-US" sz="1900" smtClean="0">
                <a:cs typeface="Times New Roman" pitchFamily="18" charset="0"/>
                <a:sym typeface="Times New Roman" pitchFamily="18" charset="0"/>
              </a:rPr>
              <a:t>Realizada por un renovador certificado.</a:t>
            </a:r>
          </a:p>
          <a:p>
            <a:pPr marL="457200" indent="-457200">
              <a:lnSpc>
                <a:spcPct val="80000"/>
              </a:lnSpc>
              <a:buFontTx/>
              <a:buAutoNum type="arabicPeriod"/>
            </a:pPr>
            <a:r>
              <a:rPr lang="en-US" sz="1900" smtClean="0">
                <a:cs typeface="Times New Roman" pitchFamily="18" charset="0"/>
                <a:sym typeface="Times New Roman" pitchFamily="18" charset="0"/>
              </a:rPr>
              <a:t>Póngase cubrezapatos desechables antes de entrar en el área de trabajo.</a:t>
            </a:r>
          </a:p>
          <a:p>
            <a:pPr marL="457200" indent="-457200">
              <a:lnSpc>
                <a:spcPct val="80000"/>
              </a:lnSpc>
              <a:buFontTx/>
              <a:buAutoNum type="arabicPeriod"/>
            </a:pPr>
            <a:r>
              <a:rPr lang="en-US" sz="1900" smtClean="0">
                <a:cs typeface="Times New Roman" pitchFamily="18" charset="0"/>
                <a:sym typeface="Times New Roman" pitchFamily="18" charset="0"/>
              </a:rPr>
              <a:t>Asegúrese de que la iluminación del área de trabajo sea adecuada. </a:t>
            </a:r>
          </a:p>
          <a:p>
            <a:pPr marL="838200" lvl="1" indent="-381000">
              <a:lnSpc>
                <a:spcPct val="80000"/>
              </a:lnSpc>
            </a:pPr>
            <a:r>
              <a:rPr lang="en-US" sz="1900" b="1" smtClean="0">
                <a:cs typeface="Times New Roman" pitchFamily="18" charset="0"/>
                <a:sym typeface="Times New Roman" pitchFamily="18" charset="0"/>
              </a:rPr>
              <a:t>Encienda todas las luces o utilice una linterna brillante de luz blanca</a:t>
            </a:r>
            <a:r>
              <a:rPr lang="en-US" sz="1900" smtClean="0">
                <a:cs typeface="Times New Roman" pitchFamily="18" charset="0"/>
                <a:sym typeface="Times New Roman" pitchFamily="18" charset="0"/>
              </a:rPr>
              <a:t>.</a:t>
            </a:r>
          </a:p>
          <a:p>
            <a:pPr marL="457200" indent="-457200">
              <a:lnSpc>
                <a:spcPct val="80000"/>
              </a:lnSpc>
              <a:buFontTx/>
              <a:buAutoNum type="arabicPeriod"/>
            </a:pPr>
            <a:r>
              <a:rPr lang="en-US" sz="1900" smtClean="0">
                <a:cs typeface="Times New Roman" pitchFamily="18" charset="0"/>
                <a:sym typeface="Times New Roman" pitchFamily="18" charset="0"/>
              </a:rPr>
              <a:t>Busque sistemáticamente polvo y escombros en cada superficie horizontal en el área de trabajo y 2 pies más allá.</a:t>
            </a:r>
          </a:p>
          <a:p>
            <a:pPr marL="838200" lvl="1" indent="-381000">
              <a:lnSpc>
                <a:spcPct val="80000"/>
              </a:lnSpc>
            </a:pPr>
            <a:r>
              <a:rPr lang="en-US" sz="1900" b="1" smtClean="0">
                <a:cs typeface="Times New Roman" pitchFamily="18" charset="0"/>
                <a:sym typeface="Times New Roman" pitchFamily="18" charset="0"/>
              </a:rPr>
              <a:t>Trabaje desde el área más alejada hacia la entrada.</a:t>
            </a:r>
          </a:p>
          <a:p>
            <a:pPr marL="838200" lvl="1" indent="-381000">
              <a:lnSpc>
                <a:spcPct val="80000"/>
              </a:lnSpc>
            </a:pPr>
            <a:r>
              <a:rPr lang="en-US" sz="1900" b="1" smtClean="0">
                <a:cs typeface="Times New Roman" pitchFamily="18" charset="0"/>
                <a:sym typeface="Times New Roman" pitchFamily="18" charset="0"/>
              </a:rPr>
              <a:t>Revise cuidadosamente cada superficie.</a:t>
            </a:r>
            <a:r>
              <a:rPr lang="en-US" sz="1900" smtClean="0">
                <a:cs typeface="Times New Roman" pitchFamily="18" charset="0"/>
                <a:sym typeface="Times New Roman" pitchFamily="18" charset="0"/>
              </a:rPr>
              <a:t> </a:t>
            </a:r>
          </a:p>
          <a:p>
            <a:pPr marL="457200" indent="-457200">
              <a:lnSpc>
                <a:spcPct val="80000"/>
              </a:lnSpc>
              <a:buFontTx/>
              <a:buAutoNum type="arabicPeriod"/>
            </a:pPr>
            <a:r>
              <a:rPr lang="en-US" sz="1900" smtClean="0">
                <a:cs typeface="Times New Roman" pitchFamily="18" charset="0"/>
                <a:sym typeface="Times New Roman" pitchFamily="18" charset="0"/>
              </a:rPr>
              <a:t>En caso de que encuentre polvo o escombros visibles, vuelva a limpiar el área de trabajo y repita el paso 4.</a:t>
            </a:r>
          </a:p>
          <a:p>
            <a:pPr marL="457200" indent="-457200">
              <a:lnSpc>
                <a:spcPct val="80000"/>
              </a:lnSpc>
              <a:buFontTx/>
              <a:buAutoNum type="arabicPeriod"/>
            </a:pPr>
            <a:r>
              <a:rPr lang="es-ES_tradnl" sz="1900" smtClean="0">
                <a:cs typeface="Times New Roman" pitchFamily="18" charset="0"/>
                <a:sym typeface="Times New Roman" pitchFamily="18" charset="0"/>
              </a:rPr>
              <a:t>Después de </a:t>
            </a:r>
            <a:r>
              <a:rPr lang="en-US" sz="1900" smtClean="0">
                <a:cs typeface="Times New Roman" pitchFamily="18" charset="0"/>
                <a:sym typeface="Times New Roman" pitchFamily="18" charset="0"/>
              </a:rPr>
              <a:t>que haya observado cuidadosamente todas las superficies y no haya encontrado polvo ni escombros, continúe con el procedimiento de verificación de limpieza o </a:t>
            </a:r>
            <a:r>
              <a:rPr lang="es-ES_tradnl" sz="1900" smtClean="0">
                <a:cs typeface="Times New Roman" pitchFamily="18" charset="0"/>
                <a:sym typeface="Times New Roman" pitchFamily="18" charset="0"/>
              </a:rPr>
              <a:t>aprobación.</a:t>
            </a:r>
            <a:endParaRPr lang="en-US" sz="1900" smtClean="0">
              <a:cs typeface="Times New Roman" pitchFamily="18" charset="0"/>
              <a:sym typeface="Times New Roman" pitchFamily="18" charset="0"/>
            </a:endParaRPr>
          </a:p>
        </p:txBody>
      </p:sp>
    </p:spTree>
    <p:extLst>
      <p:ext uri="{BB962C8B-B14F-4D97-AF65-F5344CB8AC3E}">
        <p14:creationId xmlns:p14="http://schemas.microsoft.com/office/powerpoint/2010/main" val="3091143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smtClean="0"/>
              <a:t>Octubre de 2011</a:t>
            </a:r>
          </a:p>
        </p:txBody>
      </p:sp>
      <p:sp>
        <p:nvSpPr>
          <p:cNvPr id="7171" name="Slide Number Placeholder 5"/>
          <p:cNvSpPr>
            <a:spLocks noGrp="1"/>
          </p:cNvSpPr>
          <p:nvPr>
            <p:ph type="sldNum" sz="quarter" idx="12"/>
          </p:nvPr>
        </p:nvSpPr>
        <p:spPr>
          <a:noFill/>
        </p:spPr>
        <p:txBody>
          <a:bodyPr/>
          <a:lstStyle/>
          <a:p>
            <a:r>
              <a:rPr lang="en-US" smtClean="0"/>
              <a:t>6-</a:t>
            </a:r>
            <a:fld id="{46DE0D0D-E6C0-4A07-B334-45F5D571C9D9}" type="slidenum">
              <a:rPr lang="en-US" smtClean="0"/>
              <a:pPr/>
              <a:t>72</a:t>
            </a:fld>
            <a:endParaRPr lang="en-US" smtClean="0"/>
          </a:p>
        </p:txBody>
      </p:sp>
      <p:sp>
        <p:nvSpPr>
          <p:cNvPr id="7172" name="Rectangle 1026"/>
          <p:cNvSpPr>
            <a:spLocks noGrp="1" noChangeArrowheads="1"/>
          </p:cNvSpPr>
          <p:nvPr>
            <p:ph type="title"/>
          </p:nvPr>
        </p:nvSpPr>
        <p:spPr/>
        <p:txBody>
          <a:bodyPr/>
          <a:lstStyle/>
          <a:p>
            <a:r>
              <a:rPr lang="en-US" smtClean="0">
                <a:solidFill>
                  <a:srgbClr val="000080"/>
                </a:solidFill>
                <a:cs typeface="Times New Roman" pitchFamily="18" charset="0"/>
                <a:sym typeface="Times New Roman" pitchFamily="18" charset="0"/>
              </a:rPr>
              <a:t>Procedimiento de verificación de la limpieza (CV)</a:t>
            </a:r>
          </a:p>
        </p:txBody>
      </p:sp>
      <p:sp>
        <p:nvSpPr>
          <p:cNvPr id="7173" name="Rectangle 1027"/>
          <p:cNvSpPr>
            <a:spLocks noGrp="1" noChangeArrowheads="1"/>
          </p:cNvSpPr>
          <p:nvPr>
            <p:ph type="body" idx="1"/>
          </p:nvPr>
        </p:nvSpPr>
        <p:spPr>
          <a:xfrm>
            <a:off x="228600" y="1676400"/>
            <a:ext cx="8610600" cy="4495800"/>
          </a:xfrm>
        </p:spPr>
        <p:txBody>
          <a:bodyPr/>
          <a:lstStyle/>
          <a:p>
            <a:pPr marL="231775" indent="-231775"/>
            <a:r>
              <a:rPr lang="en-US" sz="1800" smtClean="0">
                <a:solidFill>
                  <a:srgbClr val="000080"/>
                </a:solidFill>
                <a:cs typeface="Arial" charset="0"/>
                <a:sym typeface="Times New Roman" pitchFamily="18" charset="0"/>
              </a:rPr>
              <a:t>Limpie con un paño los antepechos de las ventanas del área de trabajo. Utilice un paño húmedo desechable por cada antepecho de ventana.</a:t>
            </a:r>
          </a:p>
          <a:p>
            <a:pPr marL="231775" indent="-231775"/>
            <a:r>
              <a:rPr lang="en-US" sz="1800" smtClean="0">
                <a:solidFill>
                  <a:srgbClr val="000080"/>
                </a:solidFill>
                <a:cs typeface="Arial" charset="0"/>
                <a:sym typeface="Times New Roman" pitchFamily="18" charset="0"/>
              </a:rPr>
              <a:t>Limpie los pisos sin alfombrar y las encimeras con paños húmedos desechables. Limpie hasta 40 pies</a:t>
            </a:r>
            <a:r>
              <a:rPr lang="en-US" sz="1800" baseline="30000" smtClean="0">
                <a:solidFill>
                  <a:srgbClr val="000080"/>
                </a:solidFill>
                <a:cs typeface="Arial" charset="0"/>
                <a:sym typeface="Times New Roman" pitchFamily="18" charset="0"/>
              </a:rPr>
              <a:t>2</a:t>
            </a:r>
            <a:r>
              <a:rPr lang="en-US" sz="1800" smtClean="0">
                <a:solidFill>
                  <a:srgbClr val="000080"/>
                </a:solidFill>
                <a:cs typeface="Arial" charset="0"/>
                <a:sym typeface="Times New Roman" pitchFamily="18" charset="0"/>
              </a:rPr>
              <a:t> por paño. </a:t>
            </a:r>
          </a:p>
          <a:p>
            <a:pPr marL="231775" indent="-231775"/>
            <a:r>
              <a:rPr lang="en-US" sz="1800" smtClean="0">
                <a:solidFill>
                  <a:srgbClr val="000080"/>
                </a:solidFill>
                <a:cs typeface="Arial" charset="0"/>
                <a:sym typeface="Times New Roman" pitchFamily="18" charset="0"/>
              </a:rPr>
              <a:t>Compare cada paño con la tarjeta CV (verificación de limpieza). Si el paño está igual o más claro que la tarjeta CV, la superficie ha </a:t>
            </a:r>
            <a:r>
              <a:rPr lang="es-ES_tradnl" sz="1800" smtClean="0">
                <a:solidFill>
                  <a:srgbClr val="000080"/>
                </a:solidFill>
                <a:cs typeface="Arial" charset="0"/>
                <a:sym typeface="Times New Roman" pitchFamily="18" charset="0"/>
              </a:rPr>
              <a:t>pasado </a:t>
            </a:r>
            <a:r>
              <a:rPr lang="en-US" sz="1800" smtClean="0">
                <a:solidFill>
                  <a:srgbClr val="000080"/>
                </a:solidFill>
                <a:cs typeface="Arial" charset="0"/>
                <a:sym typeface="Times New Roman" pitchFamily="18" charset="0"/>
              </a:rPr>
              <a:t>la verificación de limpieza y no se deben </a:t>
            </a:r>
            <a:r>
              <a:rPr lang="es-ES_tradnl" sz="1800" smtClean="0">
                <a:solidFill>
                  <a:srgbClr val="000080"/>
                </a:solidFill>
                <a:cs typeface="Arial" charset="0"/>
                <a:sym typeface="Times New Roman" pitchFamily="18" charset="0"/>
              </a:rPr>
              <a:t>llevar a cabo </a:t>
            </a:r>
            <a:r>
              <a:rPr lang="en-US" sz="1800" smtClean="0">
                <a:solidFill>
                  <a:srgbClr val="000080"/>
                </a:solidFill>
                <a:cs typeface="Arial" charset="0"/>
                <a:sym typeface="Times New Roman" pitchFamily="18" charset="0"/>
              </a:rPr>
              <a:t>más acciones. </a:t>
            </a:r>
          </a:p>
          <a:p>
            <a:pPr marL="231775" indent="-231775"/>
            <a:r>
              <a:rPr lang="en-US" sz="1800" smtClean="0">
                <a:solidFill>
                  <a:srgbClr val="000080"/>
                </a:solidFill>
                <a:cs typeface="Arial" charset="0"/>
                <a:sym typeface="Times New Roman" pitchFamily="18" charset="0"/>
              </a:rPr>
              <a:t>Si el paño está más oscuro que la tarjeta CV, vuelva a limpiar y repita el proceso de CV.</a:t>
            </a:r>
          </a:p>
          <a:p>
            <a:pPr marL="231775" indent="-231775"/>
            <a:r>
              <a:rPr lang="en-US" sz="1800" smtClean="0">
                <a:solidFill>
                  <a:srgbClr val="000080"/>
                </a:solidFill>
                <a:cs typeface="Arial" charset="0"/>
                <a:sym typeface="Times New Roman" pitchFamily="18" charset="0"/>
              </a:rPr>
              <a:t>Si el segundo paño húmedo no arroja resultados positivos, espere 1 hora o hasta que las superficies estén secas y limpie con un paño desechable de limpieza blanco cargado con electricidad estática, diseñado para </a:t>
            </a:r>
            <a:r>
              <a:rPr lang="es-ES_tradnl" sz="1800" smtClean="0">
                <a:solidFill>
                  <a:srgbClr val="000080"/>
                </a:solidFill>
                <a:cs typeface="Arial" charset="0"/>
                <a:sym typeface="Times New Roman" pitchFamily="18" charset="0"/>
              </a:rPr>
              <a:t>ser utilizado </a:t>
            </a:r>
            <a:r>
              <a:rPr lang="en-US" sz="1800" smtClean="0">
                <a:solidFill>
                  <a:srgbClr val="000080"/>
                </a:solidFill>
                <a:cs typeface="Arial" charset="0"/>
                <a:sym typeface="Times New Roman" pitchFamily="18" charset="0"/>
              </a:rPr>
              <a:t>en superficies difíciles de limpiar</a:t>
            </a:r>
            <a:r>
              <a:rPr lang="en-US" sz="1800" smtClean="0">
                <a:cs typeface="Times New Roman" pitchFamily="18" charset="0"/>
                <a:sym typeface="Times New Roman" pitchFamily="18" charset="0"/>
              </a:rPr>
              <a:t>. Así se completa</a:t>
            </a:r>
            <a:r>
              <a:rPr lang="es-ES_tradnl" sz="1800" smtClean="0">
                <a:cs typeface="Times New Roman" pitchFamily="18" charset="0"/>
                <a:sym typeface="Times New Roman" pitchFamily="18" charset="0"/>
              </a:rPr>
              <a:t>rá</a:t>
            </a:r>
            <a:r>
              <a:rPr lang="en-US" sz="1800" smtClean="0">
                <a:cs typeface="Times New Roman" pitchFamily="18" charset="0"/>
                <a:sym typeface="Times New Roman" pitchFamily="18" charset="0"/>
              </a:rPr>
              <a:t> la verificación de la limpieza.</a:t>
            </a:r>
          </a:p>
        </p:txBody>
      </p:sp>
    </p:spTree>
    <p:extLst>
      <p:ext uri="{BB962C8B-B14F-4D97-AF65-F5344CB8AC3E}">
        <p14:creationId xmlns:p14="http://schemas.microsoft.com/office/powerpoint/2010/main" val="36670185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r>
              <a:rPr lang="en-US" smtClean="0"/>
              <a:t>Octubre de 2011</a:t>
            </a:r>
          </a:p>
        </p:txBody>
      </p:sp>
      <p:sp>
        <p:nvSpPr>
          <p:cNvPr id="8195" name="Slide Number Placeholder 5"/>
          <p:cNvSpPr>
            <a:spLocks noGrp="1"/>
          </p:cNvSpPr>
          <p:nvPr>
            <p:ph type="sldNum" sz="quarter" idx="12"/>
          </p:nvPr>
        </p:nvSpPr>
        <p:spPr>
          <a:noFill/>
        </p:spPr>
        <p:txBody>
          <a:bodyPr/>
          <a:lstStyle/>
          <a:p>
            <a:r>
              <a:rPr lang="en-US" smtClean="0"/>
              <a:t>6-</a:t>
            </a:r>
            <a:fld id="{7455E823-813F-4095-B377-8AFC305BBBB6}" type="slidenum">
              <a:rPr lang="en-US" smtClean="0"/>
              <a:pPr/>
              <a:t>73</a:t>
            </a:fld>
            <a:endParaRPr lang="en-US" smtClean="0"/>
          </a:p>
        </p:txBody>
      </p:sp>
      <p:sp>
        <p:nvSpPr>
          <p:cNvPr id="8196" name="Rectangle 1026"/>
          <p:cNvSpPr>
            <a:spLocks noGrp="1" noChangeArrowheads="1"/>
          </p:cNvSpPr>
          <p:nvPr>
            <p:ph type="title"/>
          </p:nvPr>
        </p:nvSpPr>
        <p:spPr/>
        <p:txBody>
          <a:bodyPr/>
          <a:lstStyle/>
          <a:p>
            <a:r>
              <a:rPr lang="es-ES_tradnl" sz="3600" smtClean="0">
                <a:cs typeface="Times New Roman" pitchFamily="18" charset="0"/>
                <a:sym typeface="Times New Roman" pitchFamily="18" charset="0"/>
              </a:rPr>
              <a:t>Examen de aprobación referente al </a:t>
            </a:r>
            <a:r>
              <a:rPr lang="en-US" sz="3600" smtClean="0">
                <a:cs typeface="Times New Roman" pitchFamily="18" charset="0"/>
                <a:sym typeface="Times New Roman" pitchFamily="18" charset="0"/>
              </a:rPr>
              <a:t> polvo</a:t>
            </a:r>
          </a:p>
        </p:txBody>
      </p:sp>
      <p:sp>
        <p:nvSpPr>
          <p:cNvPr id="8197" name="Rectangle 1027"/>
          <p:cNvSpPr>
            <a:spLocks noGrp="1" noChangeArrowheads="1"/>
          </p:cNvSpPr>
          <p:nvPr>
            <p:ph type="body" idx="1"/>
          </p:nvPr>
        </p:nvSpPr>
        <p:spPr>
          <a:xfrm>
            <a:off x="304800" y="1657350"/>
            <a:ext cx="8458200" cy="4114800"/>
          </a:xfrm>
        </p:spPr>
        <p:txBody>
          <a:bodyPr/>
          <a:lstStyle/>
          <a:p>
            <a:pPr marL="0" indent="0">
              <a:buFontTx/>
              <a:buNone/>
              <a:tabLst>
                <a:tab pos="342900" algn="l"/>
              </a:tabLst>
            </a:pPr>
            <a:r>
              <a:rPr lang="en-US" sz="2400" smtClean="0">
                <a:cs typeface="Times New Roman" pitchFamily="18" charset="0"/>
                <a:sym typeface="Times New Roman" pitchFamily="18" charset="0"/>
              </a:rPr>
              <a:t>Se puede realizar un </a:t>
            </a:r>
            <a:r>
              <a:rPr lang="es-ES_tradnl" sz="2400" smtClean="0">
                <a:cs typeface="Times New Roman" pitchFamily="18" charset="0"/>
                <a:sym typeface="Times New Roman" pitchFamily="18" charset="0"/>
              </a:rPr>
              <a:t>examen de aprobación referente al </a:t>
            </a:r>
            <a:r>
              <a:rPr lang="en-US" sz="2400" smtClean="0">
                <a:cs typeface="Times New Roman" pitchFamily="18" charset="0"/>
                <a:sym typeface="Times New Roman" pitchFamily="18" charset="0"/>
              </a:rPr>
              <a:t> polvo en lugar de una verificación de limpieza.</a:t>
            </a:r>
          </a:p>
          <a:p>
            <a:pPr marL="342900" lvl="1" indent="-228600">
              <a:tabLst>
                <a:tab pos="342900" algn="l"/>
              </a:tabLst>
            </a:pPr>
            <a:r>
              <a:rPr lang="en-US" b="1" u="sng" smtClean="0">
                <a:cs typeface="Times New Roman" pitchFamily="18" charset="0"/>
                <a:sym typeface="Times New Roman" pitchFamily="18" charset="0"/>
              </a:rPr>
              <a:t>Quienes pueden realizar un </a:t>
            </a:r>
            <a:r>
              <a:rPr lang="es-ES_tradnl" b="1" u="sng" smtClean="0">
                <a:cs typeface="Times New Roman" pitchFamily="18" charset="0"/>
                <a:sym typeface="Times New Roman" pitchFamily="18" charset="0"/>
              </a:rPr>
              <a:t>examen de aprobación </a:t>
            </a:r>
            <a:r>
              <a:rPr lang="en-US" b="1" u="sng" smtClean="0">
                <a:cs typeface="Times New Roman" pitchFamily="18" charset="0"/>
                <a:sym typeface="Times New Roman" pitchFamily="18" charset="0"/>
              </a:rPr>
              <a:t> son: un inspector de plomo certificado, un evaluador de riesgo</a:t>
            </a:r>
            <a:r>
              <a:rPr lang="es-ES_tradnl" b="1" u="sng" smtClean="0">
                <a:cs typeface="Times New Roman" pitchFamily="18" charset="0"/>
                <a:sym typeface="Times New Roman" pitchFamily="18" charset="0"/>
              </a:rPr>
              <a:t>s</a:t>
            </a:r>
            <a:r>
              <a:rPr lang="en-US" b="1" u="sng" smtClean="0">
                <a:cs typeface="Times New Roman" pitchFamily="18" charset="0"/>
                <a:sym typeface="Times New Roman" pitchFamily="18" charset="0"/>
              </a:rPr>
              <a:t> o un técnico en muestreo de polvo.</a:t>
            </a:r>
            <a:r>
              <a:rPr lang="en-US" b="1" smtClean="0">
                <a:cs typeface="Times New Roman" pitchFamily="18" charset="0"/>
                <a:sym typeface="Times New Roman" pitchFamily="18" charset="0"/>
              </a:rPr>
              <a:t> </a:t>
            </a:r>
          </a:p>
          <a:p>
            <a:pPr marL="342900" lvl="1" indent="-228600">
              <a:tabLst>
                <a:tab pos="342900" algn="l"/>
              </a:tabLst>
            </a:pPr>
            <a:r>
              <a:rPr lang="en-US" b="1" smtClean="0">
                <a:cs typeface="Times New Roman" pitchFamily="18" charset="0"/>
                <a:sym typeface="Times New Roman" pitchFamily="18" charset="0"/>
              </a:rPr>
              <a:t>En el caso </a:t>
            </a:r>
            <a:r>
              <a:rPr lang="es-ES_tradnl" b="1" smtClean="0">
                <a:cs typeface="Times New Roman" pitchFamily="18" charset="0"/>
                <a:sym typeface="Times New Roman" pitchFamily="18" charset="0"/>
              </a:rPr>
              <a:t>de </a:t>
            </a:r>
            <a:r>
              <a:rPr lang="en-US" b="1" smtClean="0">
                <a:cs typeface="Times New Roman" pitchFamily="18" charset="0"/>
                <a:sym typeface="Times New Roman" pitchFamily="18" charset="0"/>
              </a:rPr>
              <a:t>que </a:t>
            </a:r>
            <a:r>
              <a:rPr lang="es-ES_tradnl" b="1" smtClean="0">
                <a:cs typeface="Times New Roman" pitchFamily="18" charset="0"/>
                <a:sym typeface="Times New Roman" pitchFamily="18" charset="0"/>
              </a:rPr>
              <a:t>no se pase el examen de aprobación</a:t>
            </a:r>
            <a:r>
              <a:rPr lang="en-US" b="1" smtClean="0">
                <a:cs typeface="Times New Roman" pitchFamily="18" charset="0"/>
                <a:sym typeface="Times New Roman" pitchFamily="18" charset="0"/>
              </a:rPr>
              <a:t>, la empresa de renovación debe volver a limpiar el área de trabajo hasta que los estándares de polvo cumplan </a:t>
            </a:r>
            <a:r>
              <a:rPr lang="es-ES_tradnl" b="1" smtClean="0">
                <a:cs typeface="Times New Roman" pitchFamily="18" charset="0"/>
                <a:sym typeface="Times New Roman" pitchFamily="18" charset="0"/>
              </a:rPr>
              <a:t>con </a:t>
            </a:r>
            <a:r>
              <a:rPr lang="en-US" b="1" smtClean="0">
                <a:cs typeface="Times New Roman" pitchFamily="18" charset="0"/>
                <a:sym typeface="Times New Roman" pitchFamily="18" charset="0"/>
              </a:rPr>
              <a:t>los estándares estatales, territoriales, tribales y locales. </a:t>
            </a:r>
          </a:p>
        </p:txBody>
      </p:sp>
    </p:spTree>
    <p:extLst>
      <p:ext uri="{BB962C8B-B14F-4D97-AF65-F5344CB8AC3E}">
        <p14:creationId xmlns:p14="http://schemas.microsoft.com/office/powerpoint/2010/main" val="21039757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4"/>
          <p:cNvSpPr>
            <a:spLocks noGrp="1"/>
          </p:cNvSpPr>
          <p:nvPr>
            <p:ph type="dt" sz="quarter" idx="10"/>
          </p:nvPr>
        </p:nvSpPr>
        <p:spPr>
          <a:noFill/>
        </p:spPr>
        <p:txBody>
          <a:bodyPr/>
          <a:lstStyle/>
          <a:p>
            <a:r>
              <a:rPr lang="en-US" smtClean="0"/>
              <a:t>Octubre de 2011</a:t>
            </a:r>
          </a:p>
        </p:txBody>
      </p:sp>
      <p:sp>
        <p:nvSpPr>
          <p:cNvPr id="9219" name="Slide Number Placeholder 6"/>
          <p:cNvSpPr>
            <a:spLocks noGrp="1"/>
          </p:cNvSpPr>
          <p:nvPr>
            <p:ph type="sldNum" sz="quarter" idx="12"/>
          </p:nvPr>
        </p:nvSpPr>
        <p:spPr>
          <a:noFill/>
        </p:spPr>
        <p:txBody>
          <a:bodyPr/>
          <a:lstStyle/>
          <a:p>
            <a:r>
              <a:rPr lang="en-US" smtClean="0"/>
              <a:t>6-</a:t>
            </a:r>
            <a:fld id="{00CFA2AE-0EFA-4414-8958-94C5FE04BD33}" type="slidenum">
              <a:rPr lang="en-US" smtClean="0"/>
              <a:pPr/>
              <a:t>74</a:t>
            </a:fld>
            <a:endParaRPr lang="en-US" smtClean="0"/>
          </a:p>
        </p:txBody>
      </p:sp>
      <p:sp>
        <p:nvSpPr>
          <p:cNvPr id="9220" name="Rectangle 2"/>
          <p:cNvSpPr>
            <a:spLocks noGrp="1" noChangeArrowheads="1"/>
          </p:cNvSpPr>
          <p:nvPr>
            <p:ph type="title"/>
          </p:nvPr>
        </p:nvSpPr>
        <p:spPr/>
        <p:txBody>
          <a:bodyPr/>
          <a:lstStyle/>
          <a:p>
            <a:r>
              <a:rPr lang="en-US" smtClean="0">
                <a:cs typeface="Times New Roman" pitchFamily="18" charset="0"/>
                <a:sym typeface="Times New Roman" pitchFamily="18" charset="0"/>
              </a:rPr>
              <a:t>Requisitos de limpieza </a:t>
            </a:r>
            <a:r>
              <a:rPr lang="es-ES_tradnl" smtClean="0">
                <a:cs typeface="Times New Roman" pitchFamily="18" charset="0"/>
                <a:sym typeface="Times New Roman" pitchFamily="18" charset="0"/>
              </a:rPr>
              <a:t>de </a:t>
            </a:r>
            <a:r>
              <a:rPr lang="en-US" smtClean="0">
                <a:cs typeface="Times New Roman" pitchFamily="18" charset="0"/>
                <a:sym typeface="Times New Roman" pitchFamily="18" charset="0"/>
              </a:rPr>
              <a:t>exterior</a:t>
            </a:r>
            <a:r>
              <a:rPr lang="es-ES_tradnl" smtClean="0">
                <a:cs typeface="Times New Roman" pitchFamily="18" charset="0"/>
                <a:sym typeface="Times New Roman" pitchFamily="18" charset="0"/>
              </a:rPr>
              <a:t>es</a:t>
            </a:r>
            <a:endParaRPr lang="en-US" smtClean="0">
              <a:cs typeface="Times New Roman" pitchFamily="18" charset="0"/>
              <a:sym typeface="Times New Roman" pitchFamily="18" charset="0"/>
            </a:endParaRPr>
          </a:p>
        </p:txBody>
      </p:sp>
      <p:sp>
        <p:nvSpPr>
          <p:cNvPr id="9221" name="Rectangle 3"/>
          <p:cNvSpPr>
            <a:spLocks noGrp="1" noChangeArrowheads="1"/>
          </p:cNvSpPr>
          <p:nvPr>
            <p:ph type="body" sz="half" idx="2"/>
          </p:nvPr>
        </p:nvSpPr>
        <p:spPr>
          <a:xfrm>
            <a:off x="228600" y="1752600"/>
            <a:ext cx="8458200" cy="4572000"/>
          </a:xfrm>
        </p:spPr>
        <p:txBody>
          <a:bodyPr/>
          <a:lstStyle/>
          <a:p>
            <a:pPr>
              <a:buSzTx/>
            </a:pPr>
            <a:r>
              <a:rPr lang="en-US" sz="2200" smtClean="0">
                <a:solidFill>
                  <a:srgbClr val="00009B"/>
                </a:solidFill>
                <a:cs typeface="Arial" charset="0"/>
                <a:sym typeface="Times New Roman" pitchFamily="18" charset="0"/>
              </a:rPr>
              <a:t>Limpie todas las superficies en el área de trabajo hasta que no hayan polvo, escombros ni residuos visibles.</a:t>
            </a:r>
          </a:p>
          <a:p>
            <a:pPr>
              <a:buSzTx/>
            </a:pPr>
            <a:r>
              <a:rPr lang="en-US" sz="2200" smtClean="0">
                <a:solidFill>
                  <a:srgbClr val="00009B"/>
                </a:solidFill>
                <a:cs typeface="Arial" charset="0"/>
                <a:sym typeface="Times New Roman" pitchFamily="18" charset="0"/>
              </a:rPr>
              <a:t>Recoja las cáscaras de pintura y los escombros sin dispersarlos y séllelos en bolsas plásticas de alta resistencia.</a:t>
            </a:r>
          </a:p>
          <a:p>
            <a:pPr>
              <a:buSzTx/>
            </a:pPr>
            <a:r>
              <a:rPr lang="en-US" sz="2200" smtClean="0">
                <a:solidFill>
                  <a:srgbClr val="00009B"/>
                </a:solidFill>
                <a:cs typeface="Times New Roman" pitchFamily="18" charset="0"/>
                <a:sym typeface="Times New Roman" pitchFamily="18" charset="0"/>
              </a:rPr>
              <a:t>Quite la lámina plástica protectora y rocíe agua en ella antes de doblarla (el lado suci</a:t>
            </a:r>
            <a:r>
              <a:rPr lang="es-ES_tradnl" sz="2200" smtClean="0">
                <a:solidFill>
                  <a:srgbClr val="00009B"/>
                </a:solidFill>
                <a:cs typeface="Times New Roman" pitchFamily="18" charset="0"/>
                <a:sym typeface="Times New Roman" pitchFamily="18" charset="0"/>
              </a:rPr>
              <a:t>o </a:t>
            </a:r>
            <a:r>
              <a:rPr lang="en-US" sz="2200" smtClean="0">
                <a:solidFill>
                  <a:srgbClr val="00009B"/>
                </a:solidFill>
                <a:cs typeface="Times New Roman" pitchFamily="18" charset="0"/>
                <a:sym typeface="Times New Roman" pitchFamily="18" charset="0"/>
              </a:rPr>
              <a:t>hacia </a:t>
            </a:r>
            <a:r>
              <a:rPr lang="es-ES_tradnl" sz="2200" smtClean="0">
                <a:solidFill>
                  <a:srgbClr val="00009B"/>
                </a:solidFill>
                <a:cs typeface="Times New Roman" pitchFamily="18" charset="0"/>
                <a:sym typeface="Times New Roman" pitchFamily="18" charset="0"/>
              </a:rPr>
              <a:t>a</a:t>
            </a:r>
            <a:r>
              <a:rPr lang="en-US" sz="2200" smtClean="0">
                <a:solidFill>
                  <a:srgbClr val="00009B"/>
                </a:solidFill>
                <a:cs typeface="Times New Roman" pitchFamily="18" charset="0"/>
                <a:sym typeface="Times New Roman" pitchFamily="18" charset="0"/>
              </a:rPr>
              <a:t>dentro). </a:t>
            </a:r>
          </a:p>
          <a:p>
            <a:pPr>
              <a:buSzTx/>
            </a:pPr>
            <a:r>
              <a:rPr lang="en-US" sz="2200" smtClean="0">
                <a:solidFill>
                  <a:srgbClr val="00009B"/>
                </a:solidFill>
                <a:cs typeface="Times New Roman" pitchFamily="18" charset="0"/>
                <a:sym typeface="Times New Roman" pitchFamily="18" charset="0"/>
              </a:rPr>
              <a:t>Verifique su trabajo.</a:t>
            </a:r>
          </a:p>
          <a:p>
            <a:pPr lvl="1"/>
            <a:r>
              <a:rPr lang="en-US" sz="2200" b="1" smtClean="0">
                <a:solidFill>
                  <a:srgbClr val="00009B"/>
                </a:solidFill>
                <a:cs typeface="Arial" charset="0"/>
                <a:sym typeface="Times New Roman" pitchFamily="18" charset="0"/>
              </a:rPr>
              <a:t>Concéntrese en áreas como los antepechos de ventanas, suelo </a:t>
            </a:r>
            <a:r>
              <a:rPr lang="es-ES_tradnl" sz="2200" b="1" smtClean="0">
                <a:solidFill>
                  <a:srgbClr val="00009B"/>
                </a:solidFill>
                <a:cs typeface="Arial" charset="0"/>
                <a:sym typeface="Times New Roman" pitchFamily="18" charset="0"/>
              </a:rPr>
              <a:t>sin cubrir </a:t>
            </a:r>
            <a:r>
              <a:rPr lang="en-US" sz="2200" b="1" smtClean="0">
                <a:solidFill>
                  <a:srgbClr val="00009B"/>
                </a:solidFill>
                <a:cs typeface="Arial" charset="0"/>
                <a:sym typeface="Times New Roman" pitchFamily="18" charset="0"/>
              </a:rPr>
              <a:t>y áreas de juegos para niños.</a:t>
            </a:r>
          </a:p>
          <a:p>
            <a:pPr lvl="1"/>
            <a:r>
              <a:rPr lang="en-US" sz="2200" b="1" smtClean="0">
                <a:solidFill>
                  <a:srgbClr val="00009B"/>
                </a:solidFill>
                <a:cs typeface="Arial" charset="0"/>
                <a:sym typeface="Times New Roman" pitchFamily="18" charset="0"/>
              </a:rPr>
              <a:t>Busque polvo, escombros y cáscaras de pintura.</a:t>
            </a:r>
          </a:p>
        </p:txBody>
      </p:sp>
    </p:spTree>
    <p:extLst>
      <p:ext uri="{BB962C8B-B14F-4D97-AF65-F5344CB8AC3E}">
        <p14:creationId xmlns:p14="http://schemas.microsoft.com/office/powerpoint/2010/main" val="1239906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smtClean="0"/>
              <a:t>Octubre de 2011</a:t>
            </a:r>
          </a:p>
        </p:txBody>
      </p:sp>
      <p:sp>
        <p:nvSpPr>
          <p:cNvPr id="10243" name="Slide Number Placeholder 5"/>
          <p:cNvSpPr>
            <a:spLocks noGrp="1"/>
          </p:cNvSpPr>
          <p:nvPr>
            <p:ph type="sldNum" sz="quarter" idx="12"/>
          </p:nvPr>
        </p:nvSpPr>
        <p:spPr>
          <a:noFill/>
        </p:spPr>
        <p:txBody>
          <a:bodyPr/>
          <a:lstStyle/>
          <a:p>
            <a:r>
              <a:rPr lang="en-US" smtClean="0"/>
              <a:t>6-</a:t>
            </a:r>
            <a:fld id="{0584B8A0-906C-4411-A8E2-E86D4907339E}" type="slidenum">
              <a:rPr lang="en-US" smtClean="0"/>
              <a:pPr/>
              <a:t>75</a:t>
            </a:fld>
            <a:endParaRPr lang="en-US" smtClean="0"/>
          </a:p>
        </p:txBody>
      </p:sp>
      <p:sp>
        <p:nvSpPr>
          <p:cNvPr id="10244" name="Rectangle 2"/>
          <p:cNvSpPr>
            <a:spLocks noGrp="1" noChangeArrowheads="1"/>
          </p:cNvSpPr>
          <p:nvPr>
            <p:ph type="title"/>
          </p:nvPr>
        </p:nvSpPr>
        <p:spPr/>
        <p:txBody>
          <a:bodyPr/>
          <a:lstStyle/>
          <a:p>
            <a:r>
              <a:rPr lang="en-US" smtClean="0">
                <a:cs typeface="Times New Roman" pitchFamily="18" charset="0"/>
                <a:sym typeface="Times New Roman" pitchFamily="18" charset="0"/>
              </a:rPr>
              <a:t>Exterior </a:t>
            </a:r>
            <a:r>
              <a:rPr lang="en-US" smtClean="0">
                <a:latin typeface="Times New Roman" pitchFamily="18" charset="0"/>
                <a:cs typeface="Times New Roman" pitchFamily="18" charset="0"/>
                <a:sym typeface="Times New Roman" pitchFamily="18" charset="0"/>
              </a:rPr>
              <a:t>–</a:t>
            </a:r>
            <a:r>
              <a:rPr lang="en-US" smtClean="0">
                <a:cs typeface="Times New Roman" pitchFamily="18" charset="0"/>
                <a:sym typeface="Times New Roman" pitchFamily="18" charset="0"/>
              </a:rPr>
              <a:t> Verifique la eficacia de la limpieza</a:t>
            </a:r>
          </a:p>
        </p:txBody>
      </p:sp>
      <p:sp>
        <p:nvSpPr>
          <p:cNvPr id="10245" name="Rectangle 3"/>
          <p:cNvSpPr>
            <a:spLocks noGrp="1" noChangeArrowheads="1"/>
          </p:cNvSpPr>
          <p:nvPr>
            <p:ph type="body" idx="1"/>
          </p:nvPr>
        </p:nvSpPr>
        <p:spPr>
          <a:xfrm>
            <a:off x="304800" y="1752600"/>
            <a:ext cx="8458200" cy="4114800"/>
          </a:xfrm>
        </p:spPr>
        <p:txBody>
          <a:bodyPr/>
          <a:lstStyle/>
          <a:p>
            <a:pPr>
              <a:buSzTx/>
            </a:pPr>
            <a:r>
              <a:rPr lang="en-US" sz="2000" smtClean="0">
                <a:cs typeface="Times New Roman" pitchFamily="18" charset="0"/>
                <a:sym typeface="Times New Roman" pitchFamily="18" charset="0"/>
              </a:rPr>
              <a:t>Inspección visual</a:t>
            </a:r>
          </a:p>
          <a:p>
            <a:pPr lvl="1"/>
            <a:r>
              <a:rPr lang="en-US" sz="2000" b="1" smtClean="0">
                <a:cs typeface="Times New Roman" pitchFamily="18" charset="0"/>
                <a:sym typeface="Times New Roman" pitchFamily="18" charset="0"/>
              </a:rPr>
              <a:t>Un renovador certificado </a:t>
            </a:r>
            <a:r>
              <a:rPr lang="es-ES_tradnl" sz="2000" b="1" smtClean="0">
                <a:cs typeface="Times New Roman" pitchFamily="18" charset="0"/>
                <a:sym typeface="Times New Roman" pitchFamily="18" charset="0"/>
              </a:rPr>
              <a:t>debe </a:t>
            </a:r>
            <a:r>
              <a:rPr lang="en-US" sz="2000" b="1" smtClean="0">
                <a:cs typeface="Times New Roman" pitchFamily="18" charset="0"/>
                <a:sym typeface="Times New Roman" pitchFamily="18" charset="0"/>
              </a:rPr>
              <a:t>realiza</a:t>
            </a:r>
            <a:r>
              <a:rPr lang="es-ES_tradnl" sz="2000" b="1" smtClean="0">
                <a:cs typeface="Times New Roman" pitchFamily="18" charset="0"/>
                <a:sym typeface="Times New Roman" pitchFamily="18" charset="0"/>
              </a:rPr>
              <a:t>r</a:t>
            </a:r>
            <a:r>
              <a:rPr lang="en-US" sz="2000" b="1" smtClean="0">
                <a:cs typeface="Times New Roman" pitchFamily="18" charset="0"/>
                <a:sym typeface="Times New Roman" pitchFamily="18" charset="0"/>
              </a:rPr>
              <a:t> una inspección visual después de cualquier limpieza.</a:t>
            </a:r>
          </a:p>
          <a:p>
            <a:pPr lvl="1"/>
            <a:r>
              <a:rPr lang="en-US" sz="2000" b="1" smtClean="0">
                <a:cs typeface="Times New Roman" pitchFamily="18" charset="0"/>
                <a:sym typeface="Times New Roman" pitchFamily="18" charset="0"/>
              </a:rPr>
              <a:t>Determina si existen polvo o escombros visibles en el área de trabajo y más allá de sus límites.</a:t>
            </a:r>
          </a:p>
          <a:p>
            <a:pPr>
              <a:buSzTx/>
            </a:pPr>
            <a:r>
              <a:rPr lang="en-US" sz="2000" smtClean="0">
                <a:cs typeface="Times New Roman" pitchFamily="18" charset="0"/>
                <a:sym typeface="Times New Roman" pitchFamily="18" charset="0"/>
              </a:rPr>
              <a:t>En caso de que encuentre polvo o escombros, recoja y elimine todas las cáscaras de pintura, el polvo y los escombros que se identifiquen durante la inspección visual. </a:t>
            </a:r>
          </a:p>
          <a:p>
            <a:pPr>
              <a:buSzTx/>
            </a:pPr>
            <a:r>
              <a:rPr lang="en-US" sz="2000" smtClean="0">
                <a:cs typeface="Times New Roman" pitchFamily="18" charset="0"/>
                <a:sym typeface="Times New Roman" pitchFamily="18" charset="0"/>
              </a:rPr>
              <a:t>Después de volver a limpiar, el renovador certificado </a:t>
            </a:r>
            <a:r>
              <a:rPr lang="es-ES_tradnl" sz="2000" smtClean="0">
                <a:cs typeface="Times New Roman" pitchFamily="18" charset="0"/>
                <a:sym typeface="Times New Roman" pitchFamily="18" charset="0"/>
              </a:rPr>
              <a:t>debe </a:t>
            </a:r>
            <a:r>
              <a:rPr lang="en-US" sz="2000" smtClean="0">
                <a:cs typeface="Times New Roman" pitchFamily="18" charset="0"/>
                <a:sym typeface="Times New Roman" pitchFamily="18" charset="0"/>
              </a:rPr>
              <a:t>realiza</a:t>
            </a:r>
            <a:r>
              <a:rPr lang="es-ES_tradnl" sz="2000" smtClean="0">
                <a:cs typeface="Times New Roman" pitchFamily="18" charset="0"/>
                <a:sym typeface="Times New Roman" pitchFamily="18" charset="0"/>
              </a:rPr>
              <a:t>r</a:t>
            </a:r>
            <a:r>
              <a:rPr lang="en-US" sz="2000" smtClean="0">
                <a:cs typeface="Times New Roman" pitchFamily="18" charset="0"/>
                <a:sym typeface="Times New Roman" pitchFamily="18" charset="0"/>
              </a:rPr>
              <a:t> otra inspección visual.</a:t>
            </a:r>
          </a:p>
          <a:p>
            <a:pPr>
              <a:buSzTx/>
            </a:pPr>
            <a:r>
              <a:rPr lang="es-ES_tradnl" sz="2000" smtClean="0">
                <a:cs typeface="Times New Roman" pitchFamily="18" charset="0"/>
                <a:sym typeface="Times New Roman" pitchFamily="18" charset="0"/>
              </a:rPr>
              <a:t>Después de q</a:t>
            </a:r>
            <a:r>
              <a:rPr lang="en-US" sz="2000" smtClean="0">
                <a:cs typeface="Times New Roman" pitchFamily="18" charset="0"/>
                <a:sym typeface="Times New Roman" pitchFamily="18" charset="0"/>
              </a:rPr>
              <a:t>ue se hayan aprobado todas las áreas, se pueden quitar los letreros de advertencia.</a:t>
            </a:r>
          </a:p>
        </p:txBody>
      </p:sp>
    </p:spTree>
    <p:extLst>
      <p:ext uri="{BB962C8B-B14F-4D97-AF65-F5344CB8AC3E}">
        <p14:creationId xmlns:p14="http://schemas.microsoft.com/office/powerpoint/2010/main" val="337766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4"/>
          <p:cNvSpPr>
            <a:spLocks noGrp="1"/>
          </p:cNvSpPr>
          <p:nvPr>
            <p:ph type="dt" sz="quarter" idx="10"/>
          </p:nvPr>
        </p:nvSpPr>
        <p:spPr>
          <a:noFill/>
        </p:spPr>
        <p:txBody>
          <a:bodyPr/>
          <a:lstStyle/>
          <a:p>
            <a:r>
              <a:rPr lang="en-US" smtClean="0"/>
              <a:t>Octubre de 2011</a:t>
            </a:r>
          </a:p>
        </p:txBody>
      </p:sp>
      <p:sp>
        <p:nvSpPr>
          <p:cNvPr id="11267" name="Slide Number Placeholder 6"/>
          <p:cNvSpPr>
            <a:spLocks noGrp="1"/>
          </p:cNvSpPr>
          <p:nvPr>
            <p:ph type="sldNum" sz="quarter" idx="12"/>
          </p:nvPr>
        </p:nvSpPr>
        <p:spPr>
          <a:noFill/>
        </p:spPr>
        <p:txBody>
          <a:bodyPr/>
          <a:lstStyle/>
          <a:p>
            <a:r>
              <a:rPr lang="en-US" smtClean="0"/>
              <a:t>6-</a:t>
            </a:r>
            <a:fld id="{7CD9569B-8697-4CC4-959D-DDFE055F6A3E}" type="slidenum">
              <a:rPr lang="en-US" smtClean="0"/>
              <a:pPr/>
              <a:t>76</a:t>
            </a:fld>
            <a:endParaRPr lang="en-US" smtClean="0"/>
          </a:p>
        </p:txBody>
      </p:sp>
      <p:pic>
        <p:nvPicPr>
          <p:cNvPr id="11268" name="Picture 7" descr="En este dibujo se ve una bolsa de basura atada con un sello de “cuello de cisne”."/>
          <p:cNvPicPr>
            <a:picLocks noChangeAspect="1" noChangeArrowheads="1"/>
          </p:cNvPicPr>
          <p:nvPr/>
        </p:nvPicPr>
        <p:blipFill>
          <a:blip r:embed="rId3" cstate="print"/>
          <a:srcRect/>
          <a:stretch>
            <a:fillRect/>
          </a:stretch>
        </p:blipFill>
        <p:spPr bwMode="auto">
          <a:xfrm>
            <a:off x="6705600" y="1981200"/>
            <a:ext cx="2438400" cy="2487613"/>
          </a:xfrm>
          <a:prstGeom prst="rect">
            <a:avLst/>
          </a:prstGeom>
          <a:noFill/>
          <a:ln w="9525">
            <a:noFill/>
            <a:miter lim="800000"/>
            <a:headEnd/>
            <a:tailEnd/>
          </a:ln>
        </p:spPr>
      </p:pic>
      <p:sp>
        <p:nvSpPr>
          <p:cNvPr id="11269" name="Rectangle 2"/>
          <p:cNvSpPr>
            <a:spLocks noGrp="1" noChangeArrowheads="1"/>
          </p:cNvSpPr>
          <p:nvPr>
            <p:ph type="title"/>
          </p:nvPr>
        </p:nvSpPr>
        <p:spPr/>
        <p:txBody>
          <a:bodyPr/>
          <a:lstStyle/>
          <a:p>
            <a:r>
              <a:rPr lang="en-US" smtClean="0">
                <a:cs typeface="Times New Roman" pitchFamily="18" charset="0"/>
                <a:sym typeface="Times New Roman" pitchFamily="18" charset="0"/>
              </a:rPr>
              <a:t>Eliminación</a:t>
            </a:r>
          </a:p>
        </p:txBody>
      </p:sp>
      <p:sp>
        <p:nvSpPr>
          <p:cNvPr id="11270" name="Rectangle 3"/>
          <p:cNvSpPr>
            <a:spLocks noGrp="1" noChangeArrowheads="1"/>
          </p:cNvSpPr>
          <p:nvPr>
            <p:ph type="body" sz="half" idx="2"/>
          </p:nvPr>
        </p:nvSpPr>
        <p:spPr>
          <a:xfrm>
            <a:off x="228600" y="1695450"/>
            <a:ext cx="6781800" cy="4724400"/>
          </a:xfrm>
        </p:spPr>
        <p:txBody>
          <a:bodyPr/>
          <a:lstStyle/>
          <a:p>
            <a:pPr>
              <a:lnSpc>
                <a:spcPct val="90000"/>
              </a:lnSpc>
              <a:buSzTx/>
            </a:pPr>
            <a:r>
              <a:rPr lang="en-US" sz="2400" b="0" dirty="0" smtClean="0">
                <a:cs typeface="Times New Roman" pitchFamily="18" charset="0"/>
                <a:sym typeface="Times New Roman" pitchFamily="18" charset="0"/>
              </a:rPr>
              <a:t>¿</a:t>
            </a:r>
            <a:r>
              <a:rPr lang="en-US" sz="2400" b="0" dirty="0" err="1" smtClean="0">
                <a:cs typeface="Times New Roman" pitchFamily="18" charset="0"/>
                <a:sym typeface="Times New Roman" pitchFamily="18" charset="0"/>
              </a:rPr>
              <a:t>Qué</a:t>
            </a:r>
            <a:r>
              <a:rPr lang="en-US" sz="2400" b="0" dirty="0" smtClean="0">
                <a:cs typeface="Times New Roman" pitchFamily="18" charset="0"/>
                <a:sym typeface="Times New Roman" pitchFamily="18" charset="0"/>
              </a:rPr>
              <a:t> </a:t>
            </a:r>
            <a:r>
              <a:rPr lang="en-US" sz="2400" b="0" dirty="0" err="1" smtClean="0">
                <a:cs typeface="Times New Roman" pitchFamily="18" charset="0"/>
                <a:sym typeface="Times New Roman" pitchFamily="18" charset="0"/>
              </a:rPr>
              <a:t>debo</a:t>
            </a:r>
            <a:r>
              <a:rPr lang="en-US" sz="2400" b="0" dirty="0" smtClean="0">
                <a:cs typeface="Times New Roman" pitchFamily="18" charset="0"/>
                <a:sym typeface="Times New Roman" pitchFamily="18" charset="0"/>
              </a:rPr>
              <a:t> </a:t>
            </a:r>
            <a:r>
              <a:rPr lang="en-US" sz="2400" b="0" dirty="0" err="1" smtClean="0">
                <a:cs typeface="Times New Roman" pitchFamily="18" charset="0"/>
                <a:sym typeface="Times New Roman" pitchFamily="18" charset="0"/>
              </a:rPr>
              <a:t>hacer</a:t>
            </a:r>
            <a:r>
              <a:rPr lang="en-US" sz="2400" b="0" dirty="0" smtClean="0">
                <a:cs typeface="Times New Roman" pitchFamily="18" charset="0"/>
                <a:sym typeface="Times New Roman" pitchFamily="18" charset="0"/>
              </a:rPr>
              <a:t> con </a:t>
            </a:r>
            <a:r>
              <a:rPr lang="en-US" sz="2400" b="0" dirty="0" err="1" smtClean="0">
                <a:cs typeface="Times New Roman" pitchFamily="18" charset="0"/>
                <a:sym typeface="Times New Roman" pitchFamily="18" charset="0"/>
              </a:rPr>
              <a:t>mis</a:t>
            </a:r>
            <a:r>
              <a:rPr lang="en-US" sz="2400" b="0" dirty="0" smtClean="0">
                <a:cs typeface="Times New Roman" pitchFamily="18" charset="0"/>
                <a:sym typeface="Times New Roman" pitchFamily="18" charset="0"/>
              </a:rPr>
              <a:t> </a:t>
            </a:r>
            <a:r>
              <a:rPr lang="en-US" sz="2400" b="0" dirty="0" err="1" smtClean="0">
                <a:cs typeface="Times New Roman" pitchFamily="18" charset="0"/>
                <a:sym typeface="Times New Roman" pitchFamily="18" charset="0"/>
              </a:rPr>
              <a:t>desechos</a:t>
            </a:r>
            <a:r>
              <a:rPr lang="en-US" sz="2400" b="0" dirty="0" smtClean="0">
                <a:cs typeface="Times New Roman" pitchFamily="18" charset="0"/>
                <a:sym typeface="Times New Roman" pitchFamily="18" charset="0"/>
              </a:rPr>
              <a:t>?</a:t>
            </a:r>
          </a:p>
          <a:p>
            <a:pPr>
              <a:lnSpc>
                <a:spcPct val="90000"/>
              </a:lnSpc>
              <a:buSzTx/>
            </a:pPr>
            <a:r>
              <a:rPr lang="en-US" sz="2400" b="0" dirty="0" smtClean="0">
                <a:cs typeface="Times New Roman" pitchFamily="18" charset="0"/>
                <a:sym typeface="Times New Roman" pitchFamily="18" charset="0"/>
              </a:rPr>
              <a:t>En la </a:t>
            </a:r>
            <a:r>
              <a:rPr lang="en-US" sz="2400" b="0" dirty="0" err="1" smtClean="0">
                <a:cs typeface="Times New Roman" pitchFamily="18" charset="0"/>
                <a:sym typeface="Times New Roman" pitchFamily="18" charset="0"/>
              </a:rPr>
              <a:t>obra</a:t>
            </a:r>
            <a:r>
              <a:rPr lang="en-US" sz="2400" b="0" dirty="0" smtClean="0">
                <a:cs typeface="Times New Roman" pitchFamily="18" charset="0"/>
                <a:sym typeface="Times New Roman" pitchFamily="18" charset="0"/>
              </a:rPr>
              <a:t>:</a:t>
            </a:r>
          </a:p>
          <a:p>
            <a:pPr lvl="1">
              <a:lnSpc>
                <a:spcPct val="90000"/>
              </a:lnSpc>
            </a:pPr>
            <a:r>
              <a:rPr lang="en-US" sz="2000" b="1" dirty="0" err="1" smtClean="0">
                <a:cs typeface="Times New Roman" pitchFamily="18" charset="0"/>
                <a:sym typeface="Times New Roman" pitchFamily="18" charset="0"/>
              </a:rPr>
              <a:t>Coloque</a:t>
            </a:r>
            <a:r>
              <a:rPr lang="en-US" sz="2000" b="1" dirty="0" smtClean="0">
                <a:cs typeface="Times New Roman" pitchFamily="18" charset="0"/>
                <a:sym typeface="Times New Roman" pitchFamily="18" charset="0"/>
              </a:rPr>
              <a:t> los </a:t>
            </a:r>
            <a:r>
              <a:rPr lang="en-US" sz="2000" b="1" dirty="0" err="1" smtClean="0">
                <a:cs typeface="Times New Roman" pitchFamily="18" charset="0"/>
                <a:sym typeface="Times New Roman" pitchFamily="18" charset="0"/>
              </a:rPr>
              <a:t>desechos</a:t>
            </a:r>
            <a:r>
              <a:rPr lang="en-US" sz="2000" b="1" dirty="0" smtClean="0">
                <a:cs typeface="Times New Roman" pitchFamily="18" charset="0"/>
                <a:sym typeface="Times New Roman" pitchFamily="18" charset="0"/>
              </a:rPr>
              <a:t> en </a:t>
            </a:r>
            <a:r>
              <a:rPr lang="en-US" sz="2000" b="1" dirty="0" err="1" smtClean="0">
                <a:cs typeface="Times New Roman" pitchFamily="18" charset="0"/>
                <a:sym typeface="Times New Roman" pitchFamily="18" charset="0"/>
              </a:rPr>
              <a:t>bolsas</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plásticas</a:t>
            </a:r>
            <a:r>
              <a:rPr lang="en-US" sz="2000" b="1" dirty="0" smtClean="0">
                <a:cs typeface="Times New Roman" pitchFamily="18" charset="0"/>
                <a:sym typeface="Times New Roman" pitchFamily="18" charset="0"/>
              </a:rPr>
              <a:t> de </a:t>
            </a:r>
            <a:r>
              <a:rPr lang="en-US" sz="2000" b="1" dirty="0" err="1" smtClean="0">
                <a:cs typeface="Times New Roman" pitchFamily="18" charset="0"/>
                <a:sym typeface="Times New Roman" pitchFamily="18" charset="0"/>
              </a:rPr>
              <a:t>alta</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resistencia</a:t>
            </a:r>
            <a:r>
              <a:rPr lang="en-US" sz="2000" b="1" dirty="0" smtClean="0">
                <a:cs typeface="Times New Roman" pitchFamily="18" charset="0"/>
                <a:sym typeface="Times New Roman" pitchFamily="18" charset="0"/>
              </a:rPr>
              <a:t>.</a:t>
            </a:r>
          </a:p>
          <a:p>
            <a:pPr lvl="1">
              <a:lnSpc>
                <a:spcPct val="90000"/>
              </a:lnSpc>
            </a:pPr>
            <a:r>
              <a:rPr lang="en-US" sz="2000" b="1" dirty="0" err="1" smtClean="0">
                <a:cs typeface="Times New Roman" pitchFamily="18" charset="0"/>
                <a:sym typeface="Times New Roman" pitchFamily="18" charset="0"/>
              </a:rPr>
              <a:t>Aplique</a:t>
            </a:r>
            <a:r>
              <a:rPr lang="en-US" sz="2000" b="1" dirty="0" smtClean="0">
                <a:cs typeface="Times New Roman" pitchFamily="18" charset="0"/>
                <a:sym typeface="Times New Roman" pitchFamily="18" charset="0"/>
              </a:rPr>
              <a:t> un </a:t>
            </a:r>
            <a:r>
              <a:rPr lang="en-US" sz="2000" b="1" dirty="0" err="1" smtClean="0">
                <a:cs typeface="Times New Roman" pitchFamily="18" charset="0"/>
                <a:sym typeface="Times New Roman" pitchFamily="18" charset="0"/>
              </a:rPr>
              <a:t>sello</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cuello</a:t>
            </a:r>
            <a:r>
              <a:rPr lang="en-US" sz="2000" b="1" dirty="0" smtClean="0">
                <a:cs typeface="Times New Roman" pitchFamily="18" charset="0"/>
                <a:sym typeface="Times New Roman" pitchFamily="18" charset="0"/>
              </a:rPr>
              <a:t> de </a:t>
            </a:r>
            <a:r>
              <a:rPr lang="en-US" sz="2000" b="1" dirty="0" err="1" smtClean="0">
                <a:cs typeface="Times New Roman" pitchFamily="18" charset="0"/>
                <a:sym typeface="Times New Roman" pitchFamily="18" charset="0"/>
              </a:rPr>
              <a:t>cisne</a:t>
            </a:r>
            <a:r>
              <a:rPr lang="en-US" sz="2000" b="1" dirty="0" smtClean="0">
                <a:cs typeface="Times New Roman" pitchFamily="18" charset="0"/>
                <a:sym typeface="Times New Roman" pitchFamily="18" charset="0"/>
              </a:rPr>
              <a:t> a la </a:t>
            </a:r>
            <a:r>
              <a:rPr lang="en-US" sz="2000" b="1" dirty="0" err="1" smtClean="0">
                <a:cs typeface="Times New Roman" pitchFamily="18" charset="0"/>
                <a:sym typeface="Times New Roman" pitchFamily="18" charset="0"/>
              </a:rPr>
              <a:t>bolsa</a:t>
            </a:r>
            <a:r>
              <a:rPr lang="en-US" sz="2000" b="1" dirty="0" smtClean="0">
                <a:cs typeface="Times New Roman" pitchFamily="18" charset="0"/>
                <a:sym typeface="Times New Roman" pitchFamily="18" charset="0"/>
              </a:rPr>
              <a:t> con </a:t>
            </a:r>
            <a:r>
              <a:rPr lang="en-US" sz="2000" b="1" dirty="0" err="1" smtClean="0">
                <a:cs typeface="Times New Roman" pitchFamily="18" charset="0"/>
                <a:sym typeface="Times New Roman" pitchFamily="18" charset="0"/>
              </a:rPr>
              <a:t>cinta</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para</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conductos</a:t>
            </a:r>
            <a:r>
              <a:rPr lang="en-US" sz="2000" b="1" dirty="0" smtClean="0">
                <a:cs typeface="Times New Roman" pitchFamily="18" charset="0"/>
                <a:sym typeface="Times New Roman" pitchFamily="18" charset="0"/>
              </a:rPr>
              <a:t>.</a:t>
            </a:r>
          </a:p>
          <a:p>
            <a:pPr lvl="1">
              <a:lnSpc>
                <a:spcPct val="90000"/>
              </a:lnSpc>
            </a:pPr>
            <a:r>
              <a:rPr lang="en-US" sz="2000" b="1" dirty="0" err="1" smtClean="0">
                <a:cs typeface="Times New Roman" pitchFamily="18" charset="0"/>
                <a:sym typeface="Times New Roman" pitchFamily="18" charset="0"/>
              </a:rPr>
              <a:t>Limpie</a:t>
            </a:r>
            <a:r>
              <a:rPr lang="en-US" sz="2000" b="1" dirty="0" smtClean="0">
                <a:cs typeface="Times New Roman" pitchFamily="18" charset="0"/>
                <a:sym typeface="Times New Roman" pitchFamily="18" charset="0"/>
              </a:rPr>
              <a:t> el exterior de la </a:t>
            </a:r>
            <a:r>
              <a:rPr lang="en-US" sz="2000" b="1" dirty="0" err="1" smtClean="0">
                <a:cs typeface="Times New Roman" pitchFamily="18" charset="0"/>
                <a:sym typeface="Times New Roman" pitchFamily="18" charset="0"/>
              </a:rPr>
              <a:t>bolsa</a:t>
            </a:r>
            <a:r>
              <a:rPr lang="en-US" sz="2000" b="1" dirty="0" smtClean="0">
                <a:cs typeface="Times New Roman" pitchFamily="18" charset="0"/>
                <a:sym typeface="Times New Roman" pitchFamily="18" charset="0"/>
              </a:rPr>
              <a:t> de </a:t>
            </a:r>
            <a:r>
              <a:rPr lang="en-US" sz="2000" b="1" dirty="0" err="1" smtClean="0">
                <a:cs typeface="Times New Roman" pitchFamily="18" charset="0"/>
                <a:sym typeface="Times New Roman" pitchFamily="18" charset="0"/>
              </a:rPr>
              <a:t>desperdicio</a:t>
            </a:r>
            <a:r>
              <a:rPr lang="en-US" sz="2000" b="1" dirty="0" smtClean="0">
                <a:cs typeface="Times New Roman" pitchFamily="18" charset="0"/>
                <a:sym typeface="Times New Roman" pitchFamily="18" charset="0"/>
              </a:rPr>
              <a:t> con </a:t>
            </a:r>
            <a:r>
              <a:rPr lang="en-US" sz="2000" b="1" dirty="0" err="1" smtClean="0">
                <a:cs typeface="Times New Roman" pitchFamily="18" charset="0"/>
                <a:sym typeface="Times New Roman" pitchFamily="18" charset="0"/>
              </a:rPr>
              <a:t>una</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aspiradora</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aprobada</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por</a:t>
            </a:r>
            <a:r>
              <a:rPr lang="en-US" sz="2000" b="1" dirty="0" smtClean="0">
                <a:cs typeface="Times New Roman" pitchFamily="18" charset="0"/>
                <a:sym typeface="Times New Roman" pitchFamily="18" charset="0"/>
              </a:rPr>
              <a:t> HEPA antes de </a:t>
            </a:r>
            <a:r>
              <a:rPr lang="en-US" sz="2000" b="1" dirty="0" err="1" smtClean="0">
                <a:cs typeface="Times New Roman" pitchFamily="18" charset="0"/>
                <a:sym typeface="Times New Roman" pitchFamily="18" charset="0"/>
              </a:rPr>
              <a:t>sacarla</a:t>
            </a:r>
            <a:r>
              <a:rPr lang="en-US" sz="2000" b="1" dirty="0" smtClean="0">
                <a:cs typeface="Times New Roman" pitchFamily="18" charset="0"/>
                <a:sym typeface="Times New Roman" pitchFamily="18" charset="0"/>
              </a:rPr>
              <a:t> del </a:t>
            </a:r>
            <a:r>
              <a:rPr lang="en-US" sz="2000" b="1" dirty="0" err="1" smtClean="0">
                <a:cs typeface="Times New Roman" pitchFamily="18" charset="0"/>
                <a:sym typeface="Times New Roman" pitchFamily="18" charset="0"/>
              </a:rPr>
              <a:t>área</a:t>
            </a:r>
            <a:r>
              <a:rPr lang="en-US" sz="2000" b="1" dirty="0" smtClean="0">
                <a:cs typeface="Times New Roman" pitchFamily="18" charset="0"/>
                <a:sym typeface="Times New Roman" pitchFamily="18" charset="0"/>
              </a:rPr>
              <a:t> de </a:t>
            </a:r>
            <a:r>
              <a:rPr lang="en-US" sz="2000" b="1" dirty="0" err="1" smtClean="0">
                <a:cs typeface="Times New Roman" pitchFamily="18" charset="0"/>
                <a:sym typeface="Times New Roman" pitchFamily="18" charset="0"/>
              </a:rPr>
              <a:t>trabajo</a:t>
            </a:r>
            <a:r>
              <a:rPr lang="en-US" sz="2000" b="1" dirty="0" smtClean="0">
                <a:cs typeface="Times New Roman" pitchFamily="18" charset="0"/>
                <a:sym typeface="Times New Roman" pitchFamily="18" charset="0"/>
              </a:rPr>
              <a:t>. </a:t>
            </a:r>
          </a:p>
          <a:p>
            <a:pPr lvl="1">
              <a:lnSpc>
                <a:spcPct val="90000"/>
              </a:lnSpc>
            </a:pPr>
            <a:r>
              <a:rPr lang="en-US" sz="2000" b="1" dirty="0" err="1" smtClean="0">
                <a:cs typeface="Times New Roman" pitchFamily="18" charset="0"/>
                <a:sym typeface="Times New Roman" pitchFamily="18" charset="0"/>
              </a:rPr>
              <a:t>Acumule</a:t>
            </a:r>
            <a:r>
              <a:rPr lang="en-US" sz="2000" b="1" dirty="0" smtClean="0">
                <a:cs typeface="Times New Roman" pitchFamily="18" charset="0"/>
                <a:sym typeface="Times New Roman" pitchFamily="18" charset="0"/>
              </a:rPr>
              <a:t> los </a:t>
            </a:r>
            <a:r>
              <a:rPr lang="en-US" sz="2000" b="1" dirty="0" err="1" smtClean="0">
                <a:cs typeface="Times New Roman" pitchFamily="18" charset="0"/>
                <a:sym typeface="Times New Roman" pitchFamily="18" charset="0"/>
              </a:rPr>
              <a:t>desechos</a:t>
            </a:r>
            <a:r>
              <a:rPr lang="en-US" sz="2000" b="1" dirty="0" smtClean="0">
                <a:cs typeface="Times New Roman" pitchFamily="18" charset="0"/>
                <a:sym typeface="Times New Roman" pitchFamily="18" charset="0"/>
              </a:rPr>
              <a:t> en un </a:t>
            </a:r>
            <a:r>
              <a:rPr lang="en-US" sz="2000" b="1" dirty="0" err="1" smtClean="0">
                <a:cs typeface="Times New Roman" pitchFamily="18" charset="0"/>
                <a:sym typeface="Times New Roman" pitchFamily="18" charset="0"/>
              </a:rPr>
              <a:t>área</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segura</a:t>
            </a:r>
            <a:r>
              <a:rPr lang="en-US" sz="2000" b="1" dirty="0" smtClean="0">
                <a:cs typeface="Times New Roman" pitchFamily="18" charset="0"/>
                <a:sym typeface="Times New Roman" pitchFamily="18" charset="0"/>
              </a:rPr>
              <a:t>.</a:t>
            </a:r>
          </a:p>
          <a:p>
            <a:pPr lvl="1">
              <a:lnSpc>
                <a:spcPct val="90000"/>
              </a:lnSpc>
            </a:pPr>
            <a:r>
              <a:rPr lang="en-US" sz="2000" b="1" dirty="0" err="1" smtClean="0">
                <a:cs typeface="Times New Roman" pitchFamily="18" charset="0"/>
                <a:sym typeface="Times New Roman" pitchFamily="18" charset="0"/>
              </a:rPr>
              <a:t>Elimine</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cuidadosamente</a:t>
            </a:r>
            <a:r>
              <a:rPr lang="en-US" sz="2000" b="1" dirty="0" smtClean="0">
                <a:cs typeface="Times New Roman" pitchFamily="18" charset="0"/>
                <a:sym typeface="Times New Roman" pitchFamily="18" charset="0"/>
              </a:rPr>
              <a:t> los </a:t>
            </a:r>
            <a:r>
              <a:rPr lang="en-US" sz="2000" b="1" dirty="0" err="1" smtClean="0">
                <a:cs typeface="Times New Roman" pitchFamily="18" charset="0"/>
                <a:sym typeface="Times New Roman" pitchFamily="18" charset="0"/>
              </a:rPr>
              <a:t>desechos</a:t>
            </a:r>
            <a:r>
              <a:rPr lang="en-US" sz="2000" b="1" dirty="0" smtClean="0">
                <a:cs typeface="Times New Roman" pitchFamily="18" charset="0"/>
                <a:sym typeface="Times New Roman" pitchFamily="18" charset="0"/>
              </a:rPr>
              <a:t> de </a:t>
            </a:r>
            <a:r>
              <a:rPr lang="en-US" sz="2000" b="1" dirty="0" err="1" smtClean="0">
                <a:cs typeface="Times New Roman" pitchFamily="18" charset="0"/>
                <a:sym typeface="Times New Roman" pitchFamily="18" charset="0"/>
              </a:rPr>
              <a:t>acuerdo</a:t>
            </a:r>
            <a:r>
              <a:rPr lang="en-US" sz="2000" b="1" dirty="0" smtClean="0">
                <a:cs typeface="Times New Roman" pitchFamily="18" charset="0"/>
                <a:sym typeface="Times New Roman" pitchFamily="18" charset="0"/>
              </a:rPr>
              <a:t> con los </a:t>
            </a:r>
            <a:r>
              <a:rPr lang="en-US" sz="2000" b="1" dirty="0" err="1" smtClean="0">
                <a:cs typeface="Times New Roman" pitchFamily="18" charset="0"/>
                <a:sym typeface="Times New Roman" pitchFamily="18" charset="0"/>
              </a:rPr>
              <a:t>reglamentos</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federales</a:t>
            </a:r>
            <a:r>
              <a:rPr lang="en-US" sz="2000" b="1" dirty="0" smtClean="0">
                <a:cs typeface="Times New Roman" pitchFamily="18" charset="0"/>
                <a:sym typeface="Times New Roman" pitchFamily="18" charset="0"/>
              </a:rPr>
              <a:t> y </a:t>
            </a:r>
            <a:r>
              <a:rPr lang="en-US" sz="2000" b="1" dirty="0" err="1" smtClean="0">
                <a:cs typeface="Times New Roman" pitchFamily="18" charset="0"/>
                <a:sym typeface="Times New Roman" pitchFamily="18" charset="0"/>
              </a:rPr>
              <a:t>otros</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que</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correspondan</a:t>
            </a:r>
            <a:r>
              <a:rPr lang="en-US" sz="2000" b="1" dirty="0" smtClean="0">
                <a:cs typeface="Times New Roman" pitchFamily="18" charset="0"/>
                <a:sym typeface="Times New Roman" pitchFamily="18" charset="0"/>
              </a:rPr>
              <a:t>.</a:t>
            </a:r>
          </a:p>
          <a:p>
            <a:pPr lvl="1">
              <a:lnSpc>
                <a:spcPct val="90000"/>
              </a:lnSpc>
            </a:pPr>
            <a:r>
              <a:rPr lang="en-US" sz="2000" b="1" dirty="0" err="1" smtClean="0"/>
              <a:t>Siempre</a:t>
            </a:r>
            <a:r>
              <a:rPr lang="en-US" sz="2000" b="1" dirty="0" smtClean="0"/>
              <a:t> </a:t>
            </a:r>
            <a:r>
              <a:rPr lang="en-US" sz="2000" b="1" dirty="0" err="1" smtClean="0"/>
              <a:t>verifique</a:t>
            </a:r>
            <a:r>
              <a:rPr lang="en-US" sz="2000" b="1" dirty="0" smtClean="0"/>
              <a:t> los </a:t>
            </a:r>
            <a:r>
              <a:rPr lang="en-US" sz="2000" b="1" dirty="0" err="1" smtClean="0"/>
              <a:t>requisitos</a:t>
            </a:r>
            <a:r>
              <a:rPr lang="en-US" sz="2000" b="1" dirty="0" smtClean="0"/>
              <a:t> locales de </a:t>
            </a:r>
            <a:r>
              <a:rPr lang="en-US" sz="2000" b="1" dirty="0" err="1" smtClean="0"/>
              <a:t>desechos</a:t>
            </a:r>
            <a:endParaRPr lang="en-US" sz="2000" b="1" dirty="0" smtClean="0"/>
          </a:p>
        </p:txBody>
      </p:sp>
    </p:spTree>
    <p:extLst>
      <p:ext uri="{BB962C8B-B14F-4D97-AF65-F5344CB8AC3E}">
        <p14:creationId xmlns:p14="http://schemas.microsoft.com/office/powerpoint/2010/main" val="10793984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smtClean="0"/>
              <a:t>Octubre de 2011</a:t>
            </a:r>
          </a:p>
        </p:txBody>
      </p:sp>
      <p:sp>
        <p:nvSpPr>
          <p:cNvPr id="12291" name="Slide Number Placeholder 5"/>
          <p:cNvSpPr>
            <a:spLocks noGrp="1"/>
          </p:cNvSpPr>
          <p:nvPr>
            <p:ph type="sldNum" sz="quarter" idx="12"/>
          </p:nvPr>
        </p:nvSpPr>
        <p:spPr>
          <a:noFill/>
        </p:spPr>
        <p:txBody>
          <a:bodyPr/>
          <a:lstStyle/>
          <a:p>
            <a:r>
              <a:rPr lang="en-US" smtClean="0"/>
              <a:t>6-</a:t>
            </a:r>
            <a:fld id="{A413BC01-D5D0-4859-85D7-51AA1D90DE29}" type="slidenum">
              <a:rPr lang="en-US" smtClean="0"/>
              <a:pPr/>
              <a:t>77</a:t>
            </a:fld>
            <a:endParaRPr lang="en-US" smtClean="0"/>
          </a:p>
        </p:txBody>
      </p:sp>
      <p:sp>
        <p:nvSpPr>
          <p:cNvPr id="12292" name="Rectangle 2"/>
          <p:cNvSpPr>
            <a:spLocks noGrp="1" noChangeArrowheads="1"/>
          </p:cNvSpPr>
          <p:nvPr>
            <p:ph type="title"/>
          </p:nvPr>
        </p:nvSpPr>
        <p:spPr/>
        <p:txBody>
          <a:bodyPr/>
          <a:lstStyle/>
          <a:p>
            <a:r>
              <a:rPr lang="en-US" smtClean="0">
                <a:cs typeface="Times New Roman" pitchFamily="18" charset="0"/>
                <a:sym typeface="Times New Roman" pitchFamily="18" charset="0"/>
              </a:rPr>
              <a:t>Eliminación – Información federal, estatal y local</a:t>
            </a:r>
          </a:p>
        </p:txBody>
      </p:sp>
      <p:sp>
        <p:nvSpPr>
          <p:cNvPr id="12293" name="Rectangle 3"/>
          <p:cNvSpPr>
            <a:spLocks noGrp="1" noChangeArrowheads="1"/>
          </p:cNvSpPr>
          <p:nvPr>
            <p:ph type="body" idx="1"/>
          </p:nvPr>
        </p:nvSpPr>
        <p:spPr/>
        <p:txBody>
          <a:bodyPr/>
          <a:lstStyle/>
          <a:p>
            <a:r>
              <a:rPr lang="en-US" b="0" smtClean="0">
                <a:cs typeface="Times New Roman" pitchFamily="18" charset="0"/>
                <a:sym typeface="Times New Roman" pitchFamily="18" charset="0"/>
              </a:rPr>
              <a:t>De acuerdo con la ley federal:</a:t>
            </a:r>
          </a:p>
          <a:p>
            <a:pPr lvl="1"/>
            <a:r>
              <a:rPr lang="en-US" smtClean="0">
                <a:cs typeface="Times New Roman" pitchFamily="18" charset="0"/>
                <a:sym typeface="Times New Roman" pitchFamily="18" charset="0"/>
              </a:rPr>
              <a:t>En las viviendas: Los desperdicios se deben eliminar como desechos domésticos normales.</a:t>
            </a:r>
          </a:p>
          <a:p>
            <a:pPr lvl="1"/>
            <a:r>
              <a:rPr lang="en-US" smtClean="0">
                <a:cs typeface="Times New Roman" pitchFamily="18" charset="0"/>
                <a:sym typeface="Times New Roman" pitchFamily="18" charset="0"/>
              </a:rPr>
              <a:t>En instalaciones no residenciales habitadas por niños: Si los desperdicios superan las 220 lb, los escombros se deben considerar como peligrosos.</a:t>
            </a:r>
          </a:p>
          <a:p>
            <a:r>
              <a:rPr lang="en-US" b="0" smtClean="0">
                <a:cs typeface="Times New Roman" pitchFamily="18" charset="0"/>
                <a:sym typeface="Times New Roman" pitchFamily="18" charset="0"/>
              </a:rPr>
              <a:t>¡</a:t>
            </a:r>
            <a:r>
              <a:rPr lang="es-ES_tradnl" b="0" smtClean="0">
                <a:cs typeface="Times New Roman" pitchFamily="18" charset="0"/>
                <a:sym typeface="Times New Roman" pitchFamily="18" charset="0"/>
              </a:rPr>
              <a:t>Verifique s</a:t>
            </a:r>
            <a:r>
              <a:rPr lang="en-US" b="0" smtClean="0">
                <a:cs typeface="Times New Roman" pitchFamily="18" charset="0"/>
                <a:sym typeface="Times New Roman" pitchFamily="18" charset="0"/>
              </a:rPr>
              <a:t>iempre los requisitos locales!</a:t>
            </a:r>
          </a:p>
        </p:txBody>
      </p:sp>
    </p:spTree>
    <p:extLst>
      <p:ext uri="{BB962C8B-B14F-4D97-AF65-F5344CB8AC3E}">
        <p14:creationId xmlns:p14="http://schemas.microsoft.com/office/powerpoint/2010/main" val="20375275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en-US" smtClean="0"/>
              <a:t>Octubre de 2011</a:t>
            </a:r>
          </a:p>
        </p:txBody>
      </p:sp>
      <p:sp>
        <p:nvSpPr>
          <p:cNvPr id="13315" name="Slide Number Placeholder 5"/>
          <p:cNvSpPr>
            <a:spLocks noGrp="1"/>
          </p:cNvSpPr>
          <p:nvPr>
            <p:ph type="sldNum" sz="quarter" idx="12"/>
          </p:nvPr>
        </p:nvSpPr>
        <p:spPr>
          <a:noFill/>
        </p:spPr>
        <p:txBody>
          <a:bodyPr/>
          <a:lstStyle/>
          <a:p>
            <a:r>
              <a:rPr lang="en-US" smtClean="0"/>
              <a:t>6-</a:t>
            </a:r>
            <a:fld id="{1153A7DC-9A4B-4E45-BFDE-5BC101A68D96}" type="slidenum">
              <a:rPr lang="en-US" smtClean="0"/>
              <a:pPr/>
              <a:t>78</a:t>
            </a:fld>
            <a:endParaRPr lang="en-US" smtClean="0"/>
          </a:p>
        </p:txBody>
      </p:sp>
      <p:sp>
        <p:nvSpPr>
          <p:cNvPr id="13316" name="Rectangle 5"/>
          <p:cNvSpPr>
            <a:spLocks noChangeArrowheads="1"/>
          </p:cNvSpPr>
          <p:nvPr/>
        </p:nvSpPr>
        <p:spPr bwMode="auto">
          <a:xfrm>
            <a:off x="228600" y="457200"/>
            <a:ext cx="8686800" cy="1143000"/>
          </a:xfrm>
          <a:prstGeom prst="rect">
            <a:avLst/>
          </a:prstGeom>
          <a:noFill/>
          <a:ln w="9525">
            <a:noFill/>
            <a:miter lim="800000"/>
            <a:headEnd/>
            <a:tailEnd/>
          </a:ln>
        </p:spPr>
        <p:txBody>
          <a:bodyPr anchor="ctr"/>
          <a:lstStyle/>
          <a:p>
            <a:pPr algn="l"/>
            <a:r>
              <a:rPr lang="en-US" sz="3600" b="1">
                <a:solidFill>
                  <a:srgbClr val="000099"/>
                </a:solidFill>
                <a:cs typeface="Times New Roman" pitchFamily="18" charset="0"/>
                <a:sym typeface="Times New Roman" pitchFamily="18" charset="0"/>
              </a:rPr>
              <a:t>Ejercicio: Procedimiento de limpieza y verificación de la limpieza</a:t>
            </a:r>
          </a:p>
        </p:txBody>
      </p:sp>
      <p:sp>
        <p:nvSpPr>
          <p:cNvPr id="13317" name="Rectangle 6"/>
          <p:cNvSpPr>
            <a:spLocks noChangeArrowheads="1"/>
          </p:cNvSpPr>
          <p:nvPr/>
        </p:nvSpPr>
        <p:spPr bwMode="auto">
          <a:xfrm>
            <a:off x="457200" y="1828800"/>
            <a:ext cx="8458200" cy="4419600"/>
          </a:xfrm>
          <a:prstGeom prst="rect">
            <a:avLst/>
          </a:prstGeom>
          <a:noFill/>
          <a:ln w="9525">
            <a:noFill/>
            <a:miter lim="800000"/>
            <a:headEnd/>
            <a:tailEnd/>
          </a:ln>
        </p:spPr>
        <p:txBody>
          <a:bodyPr/>
          <a:lstStyle/>
          <a:p>
            <a:pPr marL="342900" indent="-342900" algn="l">
              <a:spcBef>
                <a:spcPct val="20000"/>
              </a:spcBef>
              <a:buSzPct val="95000"/>
              <a:buFontTx/>
              <a:buChar char="•"/>
            </a:pPr>
            <a:r>
              <a:rPr lang="en-US" sz="2400">
                <a:solidFill>
                  <a:srgbClr val="000099"/>
                </a:solidFill>
                <a:cs typeface="Times New Roman" pitchFamily="18" charset="0"/>
                <a:sym typeface="Times New Roman" pitchFamily="18" charset="0"/>
              </a:rPr>
              <a:t>Trabaje en grupos de 2 a 6 personas.</a:t>
            </a:r>
          </a:p>
          <a:p>
            <a:pPr marL="342900" indent="-342900" algn="l">
              <a:spcBef>
                <a:spcPct val="20000"/>
              </a:spcBef>
              <a:buSzPct val="95000"/>
              <a:buFontTx/>
              <a:buChar char="•"/>
            </a:pPr>
            <a:r>
              <a:rPr lang="en-US" sz="2400">
                <a:solidFill>
                  <a:srgbClr val="000099"/>
                </a:solidFill>
                <a:cs typeface="Times New Roman" pitchFamily="18" charset="0"/>
                <a:sym typeface="Times New Roman" pitchFamily="18" charset="0"/>
              </a:rPr>
              <a:t>Tareas:</a:t>
            </a:r>
          </a:p>
          <a:p>
            <a:pPr marL="742950" lvl="1" indent="-285750" algn="l">
              <a:spcBef>
                <a:spcPct val="20000"/>
              </a:spcBef>
              <a:buFontTx/>
              <a:buChar char="•"/>
            </a:pPr>
            <a:r>
              <a:rPr lang="en-US" sz="1600" b="1">
                <a:solidFill>
                  <a:srgbClr val="000099"/>
                </a:solidFill>
                <a:cs typeface="Times New Roman" pitchFamily="18" charset="0"/>
                <a:sym typeface="Times New Roman" pitchFamily="18" charset="0"/>
              </a:rPr>
              <a:t>Conjunto de destrezas N° 7: Limpieza final interior</a:t>
            </a:r>
          </a:p>
          <a:p>
            <a:pPr marL="742950" lvl="1" indent="-285750" algn="l">
              <a:spcBef>
                <a:spcPct val="20000"/>
              </a:spcBef>
              <a:buFontTx/>
              <a:buChar char="•"/>
            </a:pPr>
            <a:r>
              <a:rPr lang="en-US" sz="1600" b="1">
                <a:solidFill>
                  <a:srgbClr val="000099"/>
                </a:solidFill>
                <a:cs typeface="Times New Roman" pitchFamily="18" charset="0"/>
                <a:sym typeface="Times New Roman" pitchFamily="18" charset="0"/>
              </a:rPr>
              <a:t>Conjunto de destrezas N° 8: Limpieza final exterior</a:t>
            </a:r>
          </a:p>
          <a:p>
            <a:pPr marL="742950" lvl="1" indent="-285750" algn="l">
              <a:spcBef>
                <a:spcPct val="20000"/>
              </a:spcBef>
              <a:buFontTx/>
              <a:buChar char="•"/>
            </a:pPr>
            <a:r>
              <a:rPr lang="en-US" sz="1600" b="1">
                <a:solidFill>
                  <a:srgbClr val="000099"/>
                </a:solidFill>
                <a:cs typeface="Times New Roman" pitchFamily="18" charset="0"/>
                <a:sym typeface="Times New Roman" pitchFamily="18" charset="0"/>
              </a:rPr>
              <a:t>Conjunto de destrezas N° 9: Reco</a:t>
            </a:r>
            <a:r>
              <a:rPr lang="es-ES_tradnl" sz="1600" b="1">
                <a:solidFill>
                  <a:srgbClr val="000099"/>
                </a:solidFill>
                <a:cs typeface="Times New Roman" pitchFamily="18" charset="0"/>
                <a:sym typeface="Times New Roman" pitchFamily="18" charset="0"/>
              </a:rPr>
              <a:t>gida </a:t>
            </a:r>
            <a:r>
              <a:rPr lang="en-US" sz="1600" b="1">
                <a:solidFill>
                  <a:srgbClr val="000099"/>
                </a:solidFill>
                <a:cs typeface="Times New Roman" pitchFamily="18" charset="0"/>
                <a:sym typeface="Times New Roman" pitchFamily="18" charset="0"/>
              </a:rPr>
              <a:t>de desechos en bolsas</a:t>
            </a:r>
          </a:p>
          <a:p>
            <a:pPr marL="742950" lvl="1" indent="-285750" algn="l">
              <a:spcBef>
                <a:spcPct val="20000"/>
              </a:spcBef>
              <a:buFontTx/>
              <a:buChar char="•"/>
            </a:pPr>
            <a:r>
              <a:rPr lang="en-US" sz="1600" b="1">
                <a:solidFill>
                  <a:srgbClr val="000099"/>
                </a:solidFill>
                <a:cs typeface="Times New Roman" pitchFamily="18" charset="0"/>
                <a:sym typeface="Times New Roman" pitchFamily="18" charset="0"/>
              </a:rPr>
              <a:t>Conjunto de destrezas N° 10: Inspección visual</a:t>
            </a:r>
          </a:p>
          <a:p>
            <a:pPr marL="742950" lvl="1" indent="-285750" algn="l">
              <a:spcBef>
                <a:spcPct val="20000"/>
              </a:spcBef>
              <a:buFontTx/>
              <a:buChar char="•"/>
            </a:pPr>
            <a:r>
              <a:rPr lang="en-US" sz="1600" b="1">
                <a:solidFill>
                  <a:srgbClr val="000099"/>
                </a:solidFill>
                <a:cs typeface="Times New Roman" pitchFamily="18" charset="0"/>
                <a:sym typeface="Times New Roman" pitchFamily="18" charset="0"/>
              </a:rPr>
              <a:t>Conjunto de destrezas N° 11: Procedimiento de verificación de limpieza</a:t>
            </a:r>
          </a:p>
          <a:p>
            <a:pPr marL="342900" indent="-342900" algn="l">
              <a:spcBef>
                <a:spcPct val="20000"/>
              </a:spcBef>
              <a:buSzPct val="95000"/>
              <a:buFontTx/>
              <a:buChar char="•"/>
            </a:pPr>
            <a:r>
              <a:rPr lang="en-US" sz="2400">
                <a:solidFill>
                  <a:srgbClr val="000099"/>
                </a:solidFill>
                <a:cs typeface="Times New Roman" pitchFamily="18" charset="0"/>
                <a:sym typeface="Times New Roman" pitchFamily="18" charset="0"/>
              </a:rPr>
              <a:t>Seleccione las herramientas y los suministros que necesite para limpiar el área de trabajo.</a:t>
            </a:r>
          </a:p>
          <a:p>
            <a:pPr marL="342900" indent="-342900" algn="l">
              <a:spcBef>
                <a:spcPct val="20000"/>
              </a:spcBef>
              <a:buSzPct val="95000"/>
              <a:buFontTx/>
              <a:buChar char="•"/>
            </a:pPr>
            <a:r>
              <a:rPr lang="en-US" sz="2400">
                <a:solidFill>
                  <a:srgbClr val="000099"/>
                </a:solidFill>
                <a:cs typeface="Times New Roman" pitchFamily="18" charset="0"/>
                <a:sym typeface="Times New Roman" pitchFamily="18" charset="0"/>
              </a:rPr>
              <a:t>Limpie su área de trabajo.</a:t>
            </a:r>
          </a:p>
          <a:p>
            <a:pPr marL="342900" indent="-342900" algn="l">
              <a:spcBef>
                <a:spcPct val="20000"/>
              </a:spcBef>
              <a:buSzPct val="95000"/>
              <a:buFontTx/>
              <a:buChar char="•"/>
            </a:pPr>
            <a:r>
              <a:rPr lang="en-US" sz="2400">
                <a:solidFill>
                  <a:srgbClr val="000099"/>
                </a:solidFill>
                <a:cs typeface="Times New Roman" pitchFamily="18" charset="0"/>
                <a:sym typeface="Times New Roman" pitchFamily="18" charset="0"/>
              </a:rPr>
              <a:t>Tiene 40 minutos.</a:t>
            </a:r>
          </a:p>
        </p:txBody>
      </p:sp>
    </p:spTree>
    <p:extLst>
      <p:ext uri="{BB962C8B-B14F-4D97-AF65-F5344CB8AC3E}">
        <p14:creationId xmlns:p14="http://schemas.microsoft.com/office/powerpoint/2010/main" val="19122944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Date Placeholder 3"/>
          <p:cNvSpPr>
            <a:spLocks noGrp="1"/>
          </p:cNvSpPr>
          <p:nvPr>
            <p:ph type="dt" sz="quarter" idx="10"/>
          </p:nvPr>
        </p:nvSpPr>
        <p:spPr>
          <a:noFill/>
        </p:spPr>
        <p:txBody>
          <a:bodyPr/>
          <a:lstStyle/>
          <a:p>
            <a:r>
              <a:rPr lang="en-US" smtClean="0"/>
              <a:t>Octubre de 2011</a:t>
            </a:r>
          </a:p>
        </p:txBody>
      </p:sp>
      <p:sp>
        <p:nvSpPr>
          <p:cNvPr id="2052" name="Slide Number Placeholder 5"/>
          <p:cNvSpPr>
            <a:spLocks noGrp="1"/>
          </p:cNvSpPr>
          <p:nvPr>
            <p:ph type="sldNum" sz="quarter" idx="12"/>
          </p:nvPr>
        </p:nvSpPr>
        <p:spPr>
          <a:noFill/>
        </p:spPr>
        <p:txBody>
          <a:bodyPr/>
          <a:lstStyle/>
          <a:p>
            <a:r>
              <a:rPr lang="en-US" smtClean="0"/>
              <a:t>6-</a:t>
            </a:r>
            <a:fld id="{346FC595-EFBA-4DA8-B900-7C28FD1744BC}" type="slidenum">
              <a:rPr lang="en-US" smtClean="0"/>
              <a:pPr/>
              <a:t>79</a:t>
            </a:fld>
            <a:endParaRPr lang="en-US" smtClean="0"/>
          </a:p>
        </p:txBody>
      </p:sp>
      <p:sp>
        <p:nvSpPr>
          <p:cNvPr id="2053" name="Rectangle 2"/>
          <p:cNvSpPr>
            <a:spLocks noGrp="1" noChangeArrowheads="1"/>
          </p:cNvSpPr>
          <p:nvPr>
            <p:ph type="title"/>
          </p:nvPr>
        </p:nvSpPr>
        <p:spPr/>
        <p:txBody>
          <a:bodyPr/>
          <a:lstStyle/>
          <a:p>
            <a:r>
              <a:rPr lang="en-US" smtClean="0">
                <a:cs typeface="Times New Roman" pitchFamily="18" charset="0"/>
                <a:sym typeface="Times New Roman" pitchFamily="18" charset="0"/>
              </a:rPr>
              <a:t>Ahora ya saben...</a:t>
            </a:r>
          </a:p>
        </p:txBody>
      </p:sp>
      <p:sp>
        <p:nvSpPr>
          <p:cNvPr id="2054" name="Rectangle 3"/>
          <p:cNvSpPr>
            <a:spLocks noGrp="1" noChangeArrowheads="1"/>
          </p:cNvSpPr>
          <p:nvPr>
            <p:ph type="body" idx="1"/>
          </p:nvPr>
        </p:nvSpPr>
        <p:spPr>
          <a:xfrm>
            <a:off x="304800" y="1752600"/>
            <a:ext cx="8458200" cy="4572000"/>
          </a:xfrm>
        </p:spPr>
        <p:txBody>
          <a:bodyPr/>
          <a:lstStyle/>
          <a:p>
            <a:r>
              <a:rPr lang="en-US" sz="2400" smtClean="0">
                <a:cs typeface="Times New Roman" pitchFamily="18" charset="0"/>
                <a:sym typeface="Times New Roman" pitchFamily="18" charset="0"/>
              </a:rPr>
              <a:t>Cómo limpiar el área de trabajo sistemáticamente.</a:t>
            </a:r>
          </a:p>
          <a:p>
            <a:r>
              <a:rPr lang="en-US" sz="2400" smtClean="0">
                <a:cs typeface="Times New Roman" pitchFamily="18" charset="0"/>
                <a:sym typeface="Times New Roman" pitchFamily="18" charset="0"/>
              </a:rPr>
              <a:t>Cómo verificar la efectividad de la limpieza.</a:t>
            </a:r>
          </a:p>
          <a:p>
            <a:r>
              <a:rPr lang="en-US" sz="2400" smtClean="0">
                <a:cs typeface="Times New Roman" pitchFamily="18" charset="0"/>
                <a:sym typeface="Times New Roman" pitchFamily="18" charset="0"/>
              </a:rPr>
              <a:t>Cómo realizar una inspección visual del área de trabajo. </a:t>
            </a:r>
          </a:p>
          <a:p>
            <a:r>
              <a:rPr lang="en-US" sz="2400" smtClean="0">
                <a:cs typeface="Times New Roman" pitchFamily="18" charset="0"/>
                <a:sym typeface="Times New Roman" pitchFamily="18" charset="0"/>
              </a:rPr>
              <a:t>Cómo realizar el procedimiento de verificación de la limpieza.</a:t>
            </a:r>
          </a:p>
          <a:p>
            <a:r>
              <a:rPr lang="en-US" sz="2400" smtClean="0">
                <a:cs typeface="Times New Roman" pitchFamily="18" charset="0"/>
                <a:sym typeface="Times New Roman" pitchFamily="18" charset="0"/>
              </a:rPr>
              <a:t>Cómo preparar el área de trabajo para la</a:t>
            </a:r>
            <a:r>
              <a:rPr lang="es-ES_tradnl" sz="2400" smtClean="0">
                <a:cs typeface="Times New Roman" pitchFamily="18" charset="0"/>
                <a:sym typeface="Times New Roman" pitchFamily="18" charset="0"/>
              </a:rPr>
              <a:t>s</a:t>
            </a:r>
            <a:r>
              <a:rPr lang="en-US" sz="2400" smtClean="0">
                <a:cs typeface="Times New Roman" pitchFamily="18" charset="0"/>
                <a:sym typeface="Times New Roman" pitchFamily="18" charset="0"/>
              </a:rPr>
              <a:t> </a:t>
            </a:r>
            <a:r>
              <a:rPr lang="es-ES_tradnl" sz="2400" smtClean="0">
                <a:cs typeface="Times New Roman" pitchFamily="18" charset="0"/>
                <a:sym typeface="Times New Roman" pitchFamily="18" charset="0"/>
              </a:rPr>
              <a:t>pruebas de apro</a:t>
            </a:r>
            <a:r>
              <a:rPr lang="en-US" sz="2400" smtClean="0">
                <a:cs typeface="Times New Roman" pitchFamily="18" charset="0"/>
                <a:sym typeface="Times New Roman" pitchFamily="18" charset="0"/>
              </a:rPr>
              <a:t>bación.</a:t>
            </a:r>
          </a:p>
          <a:p>
            <a:r>
              <a:rPr lang="en-US" sz="2400" smtClean="0">
                <a:cs typeface="Times New Roman" pitchFamily="18" charset="0"/>
                <a:sym typeface="Times New Roman" pitchFamily="18" charset="0"/>
              </a:rPr>
              <a:t>Cómo eliminar los desechos de manera apropiada.</a:t>
            </a:r>
          </a:p>
        </p:txBody>
      </p:sp>
      <p:graphicFrame>
        <p:nvGraphicFramePr>
          <p:cNvPr id="2050" name="AutoShape 4"/>
          <p:cNvGraphicFramePr>
            <a:graphicFrameLocks noGrp="1" noChangeAspect="1"/>
          </p:cNvGraphicFramePr>
          <p:nvPr>
            <p:ph type="clipArt" sz="half" idx="4294967295"/>
          </p:nvPr>
        </p:nvGraphicFramePr>
        <p:xfrm>
          <a:off x="0" y="4038600"/>
          <a:ext cx="4152900" cy="0"/>
        </p:xfrm>
        <a:graphic>
          <a:graphicData uri="http://schemas.openxmlformats.org/presentationml/2006/ole">
            <mc:AlternateContent xmlns:mc="http://schemas.openxmlformats.org/markup-compatibility/2006">
              <mc:Choice xmlns:v="urn:schemas-microsoft-com:vml" Requires="v">
                <p:oleObj spid="_x0000_s6153" name="Clip" r:id="rId4" imgW="0" imgH="0" progId="">
                  <p:embed/>
                </p:oleObj>
              </mc:Choice>
              <mc:Fallback>
                <p:oleObj name="Clip" r:id="rId4" imgW="0" imgH="0" progId="">
                  <p:embed/>
                  <p:pic>
                    <p:nvPicPr>
                      <p:cNvPr id="0" name=""/>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4038600"/>
                        <a:ext cx="4152900" cy="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40751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smtClean="0"/>
              <a:t>Octubre</a:t>
            </a:r>
            <a:r>
              <a:rPr lang="en-US" dirty="0" smtClean="0"/>
              <a:t> de 2011</a:t>
            </a:r>
            <a:endParaRPr lang="en-US" dirty="0"/>
          </a:p>
        </p:txBody>
      </p:sp>
      <p:sp>
        <p:nvSpPr>
          <p:cNvPr id="5" name="Slide Number Placeholder 5"/>
          <p:cNvSpPr>
            <a:spLocks noGrp="1"/>
          </p:cNvSpPr>
          <p:nvPr>
            <p:ph type="sldNum" sz="quarter" idx="12"/>
          </p:nvPr>
        </p:nvSpPr>
        <p:spPr/>
        <p:txBody>
          <a:bodyPr/>
          <a:lstStyle/>
          <a:p>
            <a:pPr>
              <a:defRPr/>
            </a:pPr>
            <a:r>
              <a:rPr lang="en-US"/>
              <a:t>1-</a:t>
            </a:r>
            <a:fld id="{89DD1268-3840-42A4-BB4F-A1BA1FEB1778}" type="slidenum">
              <a:rPr lang="en-US"/>
              <a:pPr>
                <a:defRPr/>
              </a:pPr>
              <a:t>8</a:t>
            </a:fld>
            <a:endParaRPr lang="en-US"/>
          </a:p>
        </p:txBody>
      </p:sp>
      <p:sp>
        <p:nvSpPr>
          <p:cNvPr id="4100" name="Rectangle 2"/>
          <p:cNvSpPr>
            <a:spLocks noGrp="1" noChangeArrowheads="1"/>
          </p:cNvSpPr>
          <p:nvPr>
            <p:ph type="title"/>
          </p:nvPr>
        </p:nvSpPr>
        <p:spPr/>
        <p:txBody>
          <a:bodyPr/>
          <a:lstStyle/>
          <a:p>
            <a:r>
              <a:rPr lang="en-US" smtClean="0">
                <a:cs typeface="Times New Roman" pitchFamily="18" charset="0"/>
                <a:sym typeface="Times New Roman" pitchFamily="18" charset="0"/>
              </a:rPr>
              <a:t>Riesgos del plomo para la salud</a:t>
            </a:r>
          </a:p>
        </p:txBody>
      </p:sp>
      <p:sp>
        <p:nvSpPr>
          <p:cNvPr id="4101" name="Rectangle 3"/>
          <p:cNvSpPr>
            <a:spLocks noGrp="1" noChangeArrowheads="1"/>
          </p:cNvSpPr>
          <p:nvPr>
            <p:ph type="body" idx="1"/>
          </p:nvPr>
        </p:nvSpPr>
        <p:spPr>
          <a:xfrm>
            <a:off x="228600" y="1752600"/>
            <a:ext cx="8534400" cy="4343400"/>
          </a:xfrm>
        </p:spPr>
        <p:txBody>
          <a:bodyPr/>
          <a:lstStyle/>
          <a:p>
            <a:pPr>
              <a:lnSpc>
                <a:spcPct val="80000"/>
              </a:lnSpc>
              <a:buSzTx/>
              <a:buFontTx/>
              <a:buChar char="•"/>
            </a:pPr>
            <a:r>
              <a:rPr lang="en-US" sz="2200" smtClean="0">
                <a:cs typeface="Times New Roman" pitchFamily="18" charset="0"/>
                <a:sym typeface="Times New Roman" pitchFamily="18" charset="0"/>
              </a:rPr>
              <a:t>Muy peligroso para niños.</a:t>
            </a:r>
          </a:p>
          <a:p>
            <a:pPr lvl="1">
              <a:lnSpc>
                <a:spcPct val="80000"/>
              </a:lnSpc>
              <a:buFontTx/>
              <a:buChar char="•"/>
            </a:pPr>
            <a:r>
              <a:rPr lang="en-US" sz="1800" b="1" smtClean="0">
                <a:cs typeface="Times New Roman" pitchFamily="18" charset="0"/>
                <a:sym typeface="Times New Roman" pitchFamily="18" charset="0"/>
              </a:rPr>
              <a:t>Daña el cerebro y el sistema nervioso central; puede disminu</a:t>
            </a:r>
            <a:r>
              <a:rPr lang="es-ES_tradnl" sz="1800" b="1" smtClean="0">
                <a:cs typeface="Times New Roman" pitchFamily="18" charset="0"/>
                <a:sym typeface="Times New Roman" pitchFamily="18" charset="0"/>
              </a:rPr>
              <a:t>ir </a:t>
            </a:r>
            <a:r>
              <a:rPr lang="en-US" sz="1800" b="1" smtClean="0">
                <a:cs typeface="Times New Roman" pitchFamily="18" charset="0"/>
                <a:sym typeface="Times New Roman" pitchFamily="18" charset="0"/>
              </a:rPr>
              <a:t>la inteligencia, </a:t>
            </a:r>
            <a:r>
              <a:rPr lang="es-ES_tradnl" sz="1800" b="1" smtClean="0">
                <a:cs typeface="Times New Roman" pitchFamily="18" charset="0"/>
                <a:sym typeface="Times New Roman" pitchFamily="18" charset="0"/>
              </a:rPr>
              <a:t>causar </a:t>
            </a:r>
            <a:r>
              <a:rPr lang="en-US" sz="1800" b="1" smtClean="0">
                <a:cs typeface="Times New Roman" pitchFamily="18" charset="0"/>
                <a:sym typeface="Times New Roman" pitchFamily="18" charset="0"/>
              </a:rPr>
              <a:t>dificultades para leer y aprender, problemas de comportamiento e hiperactividad.</a:t>
            </a:r>
          </a:p>
          <a:p>
            <a:pPr lvl="1">
              <a:lnSpc>
                <a:spcPct val="80000"/>
              </a:lnSpc>
              <a:buFontTx/>
              <a:buChar char="•"/>
            </a:pPr>
            <a:r>
              <a:rPr lang="en-US" sz="1800" b="1" smtClean="0">
                <a:cs typeface="Times New Roman" pitchFamily="18" charset="0"/>
                <a:sym typeface="Times New Roman" pitchFamily="18" charset="0"/>
              </a:rPr>
              <a:t>Los daños pueden ser irreversibles, lo que afectaría a los niños toda su vida.</a:t>
            </a:r>
          </a:p>
          <a:p>
            <a:pPr>
              <a:lnSpc>
                <a:spcPct val="80000"/>
              </a:lnSpc>
              <a:buSzTx/>
              <a:buFontTx/>
              <a:buChar char="•"/>
            </a:pPr>
            <a:r>
              <a:rPr lang="en-US" sz="2200" smtClean="0">
                <a:cs typeface="Times New Roman" pitchFamily="18" charset="0"/>
                <a:sym typeface="Times New Roman" pitchFamily="18" charset="0"/>
              </a:rPr>
              <a:t>Es peligroso para mujeres embarazadas.</a:t>
            </a:r>
          </a:p>
          <a:p>
            <a:pPr lvl="1">
              <a:lnSpc>
                <a:spcPct val="80000"/>
              </a:lnSpc>
              <a:buFontTx/>
              <a:buChar char="•"/>
            </a:pPr>
            <a:r>
              <a:rPr lang="en-US" sz="1800" b="1" smtClean="0">
                <a:cs typeface="Times New Roman" pitchFamily="18" charset="0"/>
                <a:sym typeface="Times New Roman" pitchFamily="18" charset="0"/>
              </a:rPr>
              <a:t>Daños al feto.</a:t>
            </a:r>
          </a:p>
          <a:p>
            <a:pPr>
              <a:lnSpc>
                <a:spcPct val="80000"/>
              </a:lnSpc>
              <a:buSzTx/>
              <a:buFontTx/>
              <a:buChar char="•"/>
            </a:pPr>
            <a:r>
              <a:rPr lang="en-US" sz="2200" smtClean="0">
                <a:cs typeface="Times New Roman" pitchFamily="18" charset="0"/>
                <a:sym typeface="Times New Roman" pitchFamily="18" charset="0"/>
              </a:rPr>
              <a:t>También es peligroso para los trabajadores y otros adultos.</a:t>
            </a:r>
          </a:p>
          <a:p>
            <a:pPr lvl="1">
              <a:lnSpc>
                <a:spcPct val="80000"/>
              </a:lnSpc>
              <a:buFontTx/>
              <a:buChar char="•"/>
            </a:pPr>
            <a:r>
              <a:rPr lang="en-US" sz="1800" b="1" smtClean="0">
                <a:cs typeface="Times New Roman" pitchFamily="18" charset="0"/>
                <a:sym typeface="Times New Roman" pitchFamily="18" charset="0"/>
              </a:rPr>
              <a:t>Hipertensión.</a:t>
            </a:r>
          </a:p>
          <a:p>
            <a:pPr lvl="1">
              <a:lnSpc>
                <a:spcPct val="80000"/>
              </a:lnSpc>
              <a:buFontTx/>
              <a:buChar char="•"/>
            </a:pPr>
            <a:r>
              <a:rPr lang="en-US" sz="1800" b="1" smtClean="0">
                <a:cs typeface="Times New Roman" pitchFamily="18" charset="0"/>
                <a:sym typeface="Times New Roman" pitchFamily="18" charset="0"/>
              </a:rPr>
              <a:t>Pérdida </a:t>
            </a:r>
            <a:r>
              <a:rPr lang="es-ES_tradnl" sz="1800" b="1" smtClean="0">
                <a:cs typeface="Times New Roman" pitchFamily="18" charset="0"/>
                <a:sym typeface="Times New Roman" pitchFamily="18" charset="0"/>
              </a:rPr>
              <a:t>de libido </a:t>
            </a:r>
            <a:r>
              <a:rPr lang="en-US" sz="1800" b="1" smtClean="0">
                <a:cs typeface="Times New Roman" pitchFamily="18" charset="0"/>
                <a:sym typeface="Times New Roman" pitchFamily="18" charset="0"/>
              </a:rPr>
              <a:t>o capacidad sexual.</a:t>
            </a:r>
          </a:p>
          <a:p>
            <a:pPr lvl="1">
              <a:lnSpc>
                <a:spcPct val="80000"/>
              </a:lnSpc>
              <a:buFontTx/>
              <a:buChar char="•"/>
            </a:pPr>
            <a:r>
              <a:rPr lang="en-US" sz="1800" b="1" smtClean="0">
                <a:cs typeface="Times New Roman" pitchFamily="18" charset="0"/>
                <a:sym typeface="Times New Roman" pitchFamily="18" charset="0"/>
              </a:rPr>
              <a:t>Fatiga física.</a:t>
            </a:r>
          </a:p>
          <a:p>
            <a:pPr>
              <a:lnSpc>
                <a:spcPct val="80000"/>
              </a:lnSpc>
              <a:buFontTx/>
              <a:buChar char="•"/>
            </a:pPr>
            <a:r>
              <a:rPr lang="en-US" sz="2200" smtClean="0">
                <a:cs typeface="Times New Roman" pitchFamily="18" charset="0"/>
                <a:sym typeface="Times New Roman" pitchFamily="18" charset="0"/>
              </a:rPr>
              <a:t>La exposición al plomo produce daños permanentes.</a:t>
            </a:r>
          </a:p>
        </p:txBody>
      </p:sp>
    </p:spTree>
    <p:extLst>
      <p:ext uri="{BB962C8B-B14F-4D97-AF65-F5344CB8AC3E}">
        <p14:creationId xmlns:p14="http://schemas.microsoft.com/office/powerpoint/2010/main" val="21492081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smtClean="0"/>
              <a:t>Octubre</a:t>
            </a:r>
            <a:r>
              <a:rPr lang="en-US" dirty="0" smtClean="0"/>
              <a:t> de 2011</a:t>
            </a:r>
            <a:endParaRPr lang="en-US" dirty="0"/>
          </a:p>
        </p:txBody>
      </p:sp>
      <p:sp>
        <p:nvSpPr>
          <p:cNvPr id="5" name="Slide Number Placeholder 5"/>
          <p:cNvSpPr>
            <a:spLocks noGrp="1"/>
          </p:cNvSpPr>
          <p:nvPr>
            <p:ph type="sldNum" sz="quarter" idx="12"/>
          </p:nvPr>
        </p:nvSpPr>
        <p:spPr/>
        <p:txBody>
          <a:bodyPr/>
          <a:lstStyle/>
          <a:p>
            <a:pPr>
              <a:defRPr/>
            </a:pPr>
            <a:r>
              <a:rPr lang="en-US" dirty="0"/>
              <a:t>7-</a:t>
            </a:r>
            <a:fld id="{6DB1CDDE-D172-4392-AC51-51C446C5814A}" type="slidenum">
              <a:rPr lang="en-US"/>
              <a:pPr>
                <a:defRPr/>
              </a:pPr>
              <a:t>80</a:t>
            </a:fld>
            <a:endParaRPr lang="en-US" dirty="0"/>
          </a:p>
        </p:txBody>
      </p:sp>
      <p:sp>
        <p:nvSpPr>
          <p:cNvPr id="2052" name="Rectangle 2"/>
          <p:cNvSpPr>
            <a:spLocks noGrp="1" noChangeArrowheads="1"/>
          </p:cNvSpPr>
          <p:nvPr>
            <p:ph type="title"/>
          </p:nvPr>
        </p:nvSpPr>
        <p:spPr/>
        <p:txBody>
          <a:bodyPr/>
          <a:lstStyle/>
          <a:p>
            <a:r>
              <a:rPr lang="en-US" sz="3600" smtClean="0">
                <a:cs typeface="Times New Roman" pitchFamily="18" charset="0"/>
                <a:sym typeface="Times New Roman" pitchFamily="18" charset="0"/>
              </a:rPr>
              <a:t>Módulo 7: Administración de registros</a:t>
            </a:r>
          </a:p>
        </p:txBody>
      </p:sp>
      <p:sp>
        <p:nvSpPr>
          <p:cNvPr id="2053" name="Rectangle 3"/>
          <p:cNvSpPr>
            <a:spLocks noGrp="1" noChangeArrowheads="1"/>
          </p:cNvSpPr>
          <p:nvPr>
            <p:ph type="body" idx="1"/>
          </p:nvPr>
        </p:nvSpPr>
        <p:spPr/>
        <p:txBody>
          <a:bodyPr/>
          <a:lstStyle/>
          <a:p>
            <a:pPr>
              <a:lnSpc>
                <a:spcPct val="90000"/>
              </a:lnSpc>
              <a:buFontTx/>
              <a:buNone/>
            </a:pPr>
            <a:r>
              <a:rPr lang="en-US" sz="3200" u="sng" smtClean="0">
                <a:cs typeface="Times New Roman" pitchFamily="18" charset="0"/>
                <a:sym typeface="Times New Roman" pitchFamily="18" charset="0"/>
              </a:rPr>
              <a:t>Descripción general:</a:t>
            </a:r>
            <a:r>
              <a:rPr lang="en-US" sz="3200" smtClean="0">
                <a:cs typeface="Times New Roman" pitchFamily="18" charset="0"/>
                <a:sym typeface="Times New Roman" pitchFamily="18" charset="0"/>
              </a:rPr>
              <a:t> </a:t>
            </a:r>
          </a:p>
          <a:p>
            <a:pPr>
              <a:lnSpc>
                <a:spcPct val="90000"/>
              </a:lnSpc>
              <a:buSzTx/>
            </a:pPr>
            <a:r>
              <a:rPr lang="en-US" sz="3200" smtClean="0">
                <a:cs typeface="Times New Roman" pitchFamily="18" charset="0"/>
                <a:sym typeface="Times New Roman" pitchFamily="18" charset="0"/>
              </a:rPr>
              <a:t>En esta sección obtendrá información acerca de los registros que se requieren para cada trabajo.</a:t>
            </a:r>
          </a:p>
          <a:p>
            <a:pPr>
              <a:lnSpc>
                <a:spcPct val="90000"/>
              </a:lnSpc>
              <a:buSzTx/>
            </a:pPr>
            <a:r>
              <a:rPr lang="en-US" sz="3200" smtClean="0">
                <a:cs typeface="Times New Roman" pitchFamily="18" charset="0"/>
                <a:sym typeface="Times New Roman" pitchFamily="18" charset="0"/>
              </a:rPr>
              <a:t>Los registros se deben conservar y poner a disposición de </a:t>
            </a:r>
            <a:r>
              <a:rPr lang="es-ES_tradnl" sz="3200" smtClean="0">
                <a:cs typeface="Times New Roman" pitchFamily="18" charset="0"/>
                <a:sym typeface="Times New Roman" pitchFamily="18" charset="0"/>
              </a:rPr>
              <a:t>la </a:t>
            </a:r>
            <a:r>
              <a:rPr lang="en-US" sz="3200" smtClean="0">
                <a:cs typeface="Times New Roman" pitchFamily="18" charset="0"/>
                <a:sym typeface="Times New Roman" pitchFamily="18" charset="0"/>
              </a:rPr>
              <a:t>EPA, cuando lo solicite, durante 3 años </a:t>
            </a:r>
            <a:r>
              <a:rPr lang="es-ES_tradnl" sz="3200" smtClean="0">
                <a:cs typeface="Times New Roman" pitchFamily="18" charset="0"/>
                <a:sym typeface="Times New Roman" pitchFamily="18" charset="0"/>
              </a:rPr>
              <a:t>después de </a:t>
            </a:r>
            <a:r>
              <a:rPr lang="en-US" sz="3200" smtClean="0">
                <a:cs typeface="Times New Roman" pitchFamily="18" charset="0"/>
                <a:sym typeface="Times New Roman" pitchFamily="18" charset="0"/>
              </a:rPr>
              <a:t> finaliza</a:t>
            </a:r>
            <a:r>
              <a:rPr lang="es-ES_tradnl" sz="3200" smtClean="0">
                <a:cs typeface="Times New Roman" pitchFamily="18" charset="0"/>
                <a:sym typeface="Times New Roman" pitchFamily="18" charset="0"/>
              </a:rPr>
              <a:t>r</a:t>
            </a:r>
            <a:r>
              <a:rPr lang="en-US" sz="3200" smtClean="0">
                <a:cs typeface="Times New Roman" pitchFamily="18" charset="0"/>
                <a:sym typeface="Times New Roman" pitchFamily="18" charset="0"/>
              </a:rPr>
              <a:t> la renovación.</a:t>
            </a:r>
          </a:p>
        </p:txBody>
      </p:sp>
    </p:spTree>
    <p:extLst>
      <p:ext uri="{BB962C8B-B14F-4D97-AF65-F5344CB8AC3E}">
        <p14:creationId xmlns:p14="http://schemas.microsoft.com/office/powerpoint/2010/main" val="42350910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7-</a:t>
            </a:r>
            <a:fld id="{4AE05FC5-E4FD-4DB1-BF6A-7B4137E507AD}" type="slidenum">
              <a:rPr lang="en-US"/>
              <a:pPr>
                <a:defRPr/>
              </a:pPr>
              <a:t>81</a:t>
            </a:fld>
            <a:endParaRPr lang="en-US"/>
          </a:p>
        </p:txBody>
      </p:sp>
      <p:sp>
        <p:nvSpPr>
          <p:cNvPr id="3076" name="Rectangle 2"/>
          <p:cNvSpPr>
            <a:spLocks noGrp="1" noChangeArrowheads="1"/>
          </p:cNvSpPr>
          <p:nvPr>
            <p:ph type="title"/>
          </p:nvPr>
        </p:nvSpPr>
        <p:spPr/>
        <p:txBody>
          <a:bodyPr/>
          <a:lstStyle/>
          <a:p>
            <a:r>
              <a:rPr lang="en-US" sz="3600" smtClean="0">
                <a:cs typeface="Times New Roman" pitchFamily="18" charset="0"/>
                <a:sym typeface="Times New Roman" pitchFamily="18" charset="0"/>
              </a:rPr>
              <a:t>Registros del lugar de trabajo</a:t>
            </a:r>
          </a:p>
        </p:txBody>
      </p:sp>
      <p:sp>
        <p:nvSpPr>
          <p:cNvPr id="3077" name="Rectangle 3"/>
          <p:cNvSpPr>
            <a:spLocks noGrp="1" noChangeArrowheads="1"/>
          </p:cNvSpPr>
          <p:nvPr>
            <p:ph type="body" idx="1"/>
          </p:nvPr>
        </p:nvSpPr>
        <p:spPr>
          <a:xfrm>
            <a:off x="304800" y="1701800"/>
            <a:ext cx="8686800" cy="4267200"/>
          </a:xfrm>
        </p:spPr>
        <p:txBody>
          <a:bodyPr/>
          <a:lstStyle/>
          <a:p>
            <a:pPr>
              <a:lnSpc>
                <a:spcPct val="90000"/>
              </a:lnSpc>
            </a:pPr>
            <a:r>
              <a:rPr lang="en-US" sz="2400" smtClean="0"/>
              <a:t>Copias de los certificados </a:t>
            </a:r>
            <a:r>
              <a:rPr lang="es-ES_tradnl" sz="2400" smtClean="0"/>
              <a:t>inicial y más recientes de finalización del curso de los renovadores certificados </a:t>
            </a:r>
            <a:r>
              <a:rPr lang="en-US" sz="2400" smtClean="0">
                <a:cs typeface="Times New Roman" pitchFamily="18" charset="0"/>
                <a:sym typeface="Times New Roman" pitchFamily="18" charset="0"/>
              </a:rPr>
              <a:t>(se deben conservar en </a:t>
            </a:r>
            <a:r>
              <a:rPr lang="es-ES_tradnl" sz="2400" smtClean="0">
                <a:cs typeface="Times New Roman" pitchFamily="18" charset="0"/>
                <a:sym typeface="Times New Roman" pitchFamily="18" charset="0"/>
              </a:rPr>
              <a:t>la obra</a:t>
            </a:r>
            <a:r>
              <a:rPr lang="en-US" sz="2400" smtClean="0">
                <a:cs typeface="Times New Roman" pitchFamily="18" charset="0"/>
                <a:sym typeface="Times New Roman" pitchFamily="18" charset="0"/>
              </a:rPr>
              <a:t>).</a:t>
            </a:r>
          </a:p>
          <a:p>
            <a:pPr>
              <a:lnSpc>
                <a:spcPct val="90000"/>
              </a:lnSpc>
            </a:pPr>
            <a:r>
              <a:rPr lang="en-US" sz="2400" smtClean="0">
                <a:cs typeface="Times New Roman" pitchFamily="18" charset="0"/>
                <a:sym typeface="Times New Roman" pitchFamily="18" charset="0"/>
              </a:rPr>
              <a:t>Cuando se utiliza un </a:t>
            </a:r>
            <a:r>
              <a:rPr lang="es-ES_tradnl" sz="2400" smtClean="0">
                <a:cs typeface="Times New Roman" pitchFamily="18" charset="0"/>
                <a:sym typeface="Times New Roman" pitchFamily="18" charset="0"/>
              </a:rPr>
              <a:t>kit </a:t>
            </a:r>
            <a:r>
              <a:rPr lang="en-US" sz="2400" smtClean="0">
                <a:cs typeface="Times New Roman" pitchFamily="18" charset="0"/>
                <a:sym typeface="Times New Roman" pitchFamily="18" charset="0"/>
              </a:rPr>
              <a:t>de pruebas reconoci</a:t>
            </a:r>
            <a:r>
              <a:rPr lang="es-ES_tradnl" sz="2400" smtClean="0">
                <a:cs typeface="Times New Roman" pitchFamily="18" charset="0"/>
                <a:sym typeface="Times New Roman" pitchFamily="18" charset="0"/>
              </a:rPr>
              <a:t>do por </a:t>
            </a:r>
            <a:r>
              <a:rPr lang="en-US" sz="2400" smtClean="0">
                <a:cs typeface="Times New Roman" pitchFamily="18" charset="0"/>
                <a:sym typeface="Times New Roman" pitchFamily="18" charset="0"/>
              </a:rPr>
              <a:t>la Agencia de Protección Ambiental (EPA, por sus siglas en inglés), se pueden realizar pruebas </a:t>
            </a:r>
            <a:r>
              <a:rPr lang="es-ES_tradnl" sz="2400" smtClean="0">
                <a:cs typeface="Times New Roman" pitchFamily="18" charset="0"/>
                <a:sym typeface="Times New Roman" pitchFamily="18" charset="0"/>
              </a:rPr>
              <a:t>de</a:t>
            </a:r>
            <a:r>
              <a:rPr lang="en-US" sz="2400" smtClean="0">
                <a:cs typeface="Times New Roman" pitchFamily="18" charset="0"/>
                <a:sym typeface="Times New Roman" pitchFamily="18" charset="0"/>
              </a:rPr>
              <a:t> la pintura a base de plomo.</a:t>
            </a:r>
          </a:p>
          <a:p>
            <a:pPr>
              <a:lnSpc>
                <a:spcPct val="90000"/>
              </a:lnSpc>
            </a:pPr>
            <a:r>
              <a:rPr lang="en-US" sz="2400" smtClean="0">
                <a:cs typeface="Times New Roman" pitchFamily="18" charset="0"/>
                <a:sym typeface="Times New Roman" pitchFamily="18" charset="0"/>
              </a:rPr>
              <a:t>Resultados del laboratorio cuando el renovador certificado obtiene una muestra de cáscaras de pintura.</a:t>
            </a:r>
          </a:p>
          <a:p>
            <a:pPr>
              <a:lnSpc>
                <a:spcPct val="90000"/>
              </a:lnSpc>
            </a:pPr>
            <a:r>
              <a:rPr lang="en-US" sz="2400" smtClean="0">
                <a:cs typeface="Times New Roman" pitchFamily="18" charset="0"/>
                <a:sym typeface="Times New Roman" pitchFamily="18" charset="0"/>
              </a:rPr>
              <a:t>Comprobante de educación del propietario u ocupante </a:t>
            </a:r>
            <a:r>
              <a:rPr lang="es-ES_tradnl" sz="2400" smtClean="0">
                <a:cs typeface="Times New Roman" pitchFamily="18" charset="0"/>
                <a:sym typeface="Times New Roman" pitchFamily="18" charset="0"/>
              </a:rPr>
              <a:t>antes de</a:t>
            </a:r>
            <a:r>
              <a:rPr lang="en-US" sz="2400" smtClean="0">
                <a:cs typeface="Times New Roman" pitchFamily="18" charset="0"/>
                <a:sym typeface="Times New Roman" pitchFamily="18" charset="0"/>
              </a:rPr>
              <a:t> la renovación.</a:t>
            </a:r>
          </a:p>
          <a:p>
            <a:pPr>
              <a:lnSpc>
                <a:spcPct val="90000"/>
              </a:lnSpc>
            </a:pPr>
            <a:r>
              <a:rPr lang="en-US" sz="2400" smtClean="0">
                <a:cs typeface="Times New Roman" pitchFamily="18" charset="0"/>
                <a:sym typeface="Times New Roman" pitchFamily="18" charset="0"/>
              </a:rPr>
              <a:t>Documentación de capacitación del                           trabajador no certificado.</a:t>
            </a:r>
          </a:p>
        </p:txBody>
      </p:sp>
    </p:spTree>
    <p:extLst>
      <p:ext uri="{BB962C8B-B14F-4D97-AF65-F5344CB8AC3E}">
        <p14:creationId xmlns:p14="http://schemas.microsoft.com/office/powerpoint/2010/main" val="429171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7-</a:t>
            </a:r>
            <a:fld id="{BE9AC344-04A9-41F5-A248-2D09048C9180}" type="slidenum">
              <a:rPr lang="en-US"/>
              <a:pPr>
                <a:defRPr/>
              </a:pPr>
              <a:t>82</a:t>
            </a:fld>
            <a:endParaRPr lang="en-US"/>
          </a:p>
        </p:txBody>
      </p:sp>
      <p:sp>
        <p:nvSpPr>
          <p:cNvPr id="4100" name="Rectangle 2"/>
          <p:cNvSpPr>
            <a:spLocks noGrp="1" noChangeArrowheads="1"/>
          </p:cNvSpPr>
          <p:nvPr>
            <p:ph type="title"/>
          </p:nvPr>
        </p:nvSpPr>
        <p:spPr/>
        <p:txBody>
          <a:bodyPr/>
          <a:lstStyle/>
          <a:p>
            <a:r>
              <a:rPr lang="en-US" sz="3600" smtClean="0">
                <a:cs typeface="Times New Roman" pitchFamily="18" charset="0"/>
                <a:sym typeface="Times New Roman" pitchFamily="18" charset="0"/>
              </a:rPr>
              <a:t>Administración de registros: Registros educacionales previos a la renovación</a:t>
            </a:r>
          </a:p>
        </p:txBody>
      </p:sp>
      <p:sp>
        <p:nvSpPr>
          <p:cNvPr id="4101" name="Rectangle 3"/>
          <p:cNvSpPr>
            <a:spLocks noGrp="1" noChangeArrowheads="1"/>
          </p:cNvSpPr>
          <p:nvPr>
            <p:ph type="body" idx="1"/>
          </p:nvPr>
        </p:nvSpPr>
        <p:spPr>
          <a:xfrm>
            <a:off x="228600" y="1752600"/>
            <a:ext cx="8610600" cy="4572000"/>
          </a:xfrm>
        </p:spPr>
        <p:txBody>
          <a:bodyPr/>
          <a:lstStyle/>
          <a:p>
            <a:pPr marL="0" indent="0">
              <a:lnSpc>
                <a:spcPct val="80000"/>
              </a:lnSpc>
              <a:buFontTx/>
              <a:buNone/>
            </a:pPr>
            <a:r>
              <a:rPr lang="en-US" sz="1800" smtClean="0">
                <a:cs typeface="Times New Roman" pitchFamily="18" charset="0"/>
                <a:sym typeface="Times New Roman" pitchFamily="18" charset="0"/>
              </a:rPr>
              <a:t>En viviendas de interés - Unidades individuales:</a:t>
            </a:r>
          </a:p>
          <a:p>
            <a:pPr marL="349250" lvl="1" indent="-228600">
              <a:lnSpc>
                <a:spcPct val="80000"/>
              </a:lnSpc>
            </a:pPr>
            <a:r>
              <a:rPr lang="en-US" sz="1500" b="1" smtClean="0">
                <a:cs typeface="Times New Roman" pitchFamily="18" charset="0"/>
                <a:sym typeface="Times New Roman" pitchFamily="18" charset="0"/>
              </a:rPr>
              <a:t>Debe obtener un comprobante de recibo por escrito, por parte de un ocupante adulto o un comprobante de entrega/entrega insatisfactoria de </a:t>
            </a:r>
            <a:r>
              <a:rPr lang="en-US" sz="1500" b="1" i="1" smtClean="0">
                <a:cs typeface="Times New Roman" pitchFamily="18" charset="0"/>
                <a:sym typeface="Times New Roman" pitchFamily="18" charset="0"/>
              </a:rPr>
              <a:t>Renovar correctamente, </a:t>
            </a:r>
            <a:r>
              <a:rPr lang="en-US" sz="1500" b="1" u="sng" smtClean="0">
                <a:cs typeface="Times New Roman" pitchFamily="18" charset="0"/>
                <a:sym typeface="Times New Roman" pitchFamily="18" charset="0"/>
              </a:rPr>
              <a:t>o</a:t>
            </a:r>
            <a:r>
              <a:rPr lang="en-US" sz="1500" b="1" smtClean="0">
                <a:cs typeface="Times New Roman" pitchFamily="18" charset="0"/>
                <a:sym typeface="Times New Roman" pitchFamily="18" charset="0"/>
              </a:rPr>
              <a:t>:</a:t>
            </a:r>
          </a:p>
          <a:p>
            <a:pPr marL="349250" lvl="1" indent="-228600">
              <a:lnSpc>
                <a:spcPct val="80000"/>
              </a:lnSpc>
            </a:pPr>
            <a:r>
              <a:rPr lang="en-US" sz="1500" b="1" smtClean="0">
                <a:cs typeface="Times New Roman" pitchFamily="18" charset="0"/>
                <a:sym typeface="Times New Roman" pitchFamily="18" charset="0"/>
              </a:rPr>
              <a:t>Comprobante de recibo por escrito de </a:t>
            </a:r>
            <a:r>
              <a:rPr lang="en-US" sz="1500" b="1" i="1" smtClean="0">
                <a:cs typeface="Times New Roman" pitchFamily="18" charset="0"/>
                <a:sym typeface="Times New Roman" pitchFamily="18" charset="0"/>
              </a:rPr>
              <a:t>Renovar Correctamente</a:t>
            </a:r>
            <a:r>
              <a:rPr lang="en-US" sz="1500" b="1" smtClean="0">
                <a:cs typeface="Times New Roman" pitchFamily="18" charset="0"/>
                <a:sym typeface="Times New Roman" pitchFamily="18" charset="0"/>
              </a:rPr>
              <a:t> por parte del propietario o un comprobante de correo (si es por correo, envíelo 7 días antes de la renovación).</a:t>
            </a:r>
          </a:p>
          <a:p>
            <a:pPr marL="0" indent="0">
              <a:lnSpc>
                <a:spcPct val="80000"/>
              </a:lnSpc>
              <a:buFontTx/>
              <a:buNone/>
            </a:pPr>
            <a:r>
              <a:rPr lang="en-US" sz="1800" smtClean="0">
                <a:cs typeface="Times New Roman" pitchFamily="18" charset="0"/>
                <a:sym typeface="Times New Roman" pitchFamily="18" charset="0"/>
              </a:rPr>
              <a:t>En viviendas de interés - Áreas comunes (Dos opciones):</a:t>
            </a:r>
          </a:p>
          <a:p>
            <a:pPr marL="349250" lvl="1" indent="-228600">
              <a:lnSpc>
                <a:spcPct val="80000"/>
              </a:lnSpc>
            </a:pPr>
            <a:r>
              <a:rPr lang="en-US" sz="1500" b="1" smtClean="0">
                <a:cs typeface="Times New Roman" pitchFamily="18" charset="0"/>
                <a:sym typeface="Times New Roman" pitchFamily="18" charset="0"/>
              </a:rPr>
              <a:t>Proporcione notificaciones por escrito a cada unidad afectada y ponga a disposición un folleto de </a:t>
            </a:r>
            <a:r>
              <a:rPr lang="en-US" sz="1500" b="1" i="1" smtClean="0">
                <a:cs typeface="Times New Roman" pitchFamily="18" charset="0"/>
                <a:sym typeface="Times New Roman" pitchFamily="18" charset="0"/>
              </a:rPr>
              <a:t>Renovar Correctamente</a:t>
            </a:r>
            <a:r>
              <a:rPr lang="en-US" sz="1500" b="1" smtClean="0">
                <a:cs typeface="Times New Roman" pitchFamily="18" charset="0"/>
                <a:sym typeface="Times New Roman" pitchFamily="18" charset="0"/>
              </a:rPr>
              <a:t> en caso que lo soliciten; </a:t>
            </a:r>
            <a:r>
              <a:rPr lang="en-US" sz="1500" b="1" u="sng" smtClean="0">
                <a:cs typeface="Times New Roman" pitchFamily="18" charset="0"/>
                <a:sym typeface="Times New Roman" pitchFamily="18" charset="0"/>
              </a:rPr>
              <a:t>o</a:t>
            </a:r>
            <a:r>
              <a:rPr lang="en-US" sz="1500" b="1" smtClean="0">
                <a:cs typeface="Times New Roman" pitchFamily="18" charset="0"/>
                <a:sym typeface="Times New Roman" pitchFamily="18" charset="0"/>
              </a:rPr>
              <a:t>:</a:t>
            </a:r>
          </a:p>
          <a:p>
            <a:pPr marL="349250" lvl="1" indent="-228600">
              <a:lnSpc>
                <a:spcPct val="80000"/>
              </a:lnSpc>
            </a:pPr>
            <a:r>
              <a:rPr lang="en-US" sz="1500" b="1" smtClean="0">
                <a:cs typeface="Times New Roman" pitchFamily="18" charset="0"/>
                <a:sym typeface="Times New Roman" pitchFamily="18" charset="0"/>
              </a:rPr>
              <a:t>Conserve copias o fotografías de </a:t>
            </a:r>
            <a:r>
              <a:rPr lang="es-ES_tradnl" sz="1500" b="1" smtClean="0">
                <a:cs typeface="Times New Roman" pitchFamily="18" charset="0"/>
                <a:sym typeface="Times New Roman" pitchFamily="18" charset="0"/>
              </a:rPr>
              <a:t>los letreros</a:t>
            </a:r>
            <a:r>
              <a:rPr lang="en-US" sz="1500" b="1" smtClean="0">
                <a:cs typeface="Times New Roman" pitchFamily="18" charset="0"/>
                <a:sym typeface="Times New Roman" pitchFamily="18" charset="0"/>
              </a:rPr>
              <a:t> y anuncios que se instalen.</a:t>
            </a:r>
          </a:p>
          <a:p>
            <a:pPr marL="0" indent="0">
              <a:lnSpc>
                <a:spcPct val="80000"/>
              </a:lnSpc>
              <a:buFontTx/>
              <a:buNone/>
            </a:pPr>
            <a:r>
              <a:rPr lang="en-US" sz="1800" smtClean="0">
                <a:cs typeface="Times New Roman" pitchFamily="18" charset="0"/>
                <a:sym typeface="Times New Roman" pitchFamily="18" charset="0"/>
              </a:rPr>
              <a:t>En instalaciones habitadas por niños</a:t>
            </a:r>
          </a:p>
          <a:p>
            <a:pPr marL="349250" lvl="1" indent="-228600">
              <a:lnSpc>
                <a:spcPct val="80000"/>
              </a:lnSpc>
            </a:pPr>
            <a:r>
              <a:rPr lang="en-US" sz="1500" b="1" smtClean="0">
                <a:cs typeface="Times New Roman" pitchFamily="18" charset="0"/>
                <a:sym typeface="Times New Roman" pitchFamily="18" charset="0"/>
              </a:rPr>
              <a:t>Comprobante de recibo por escrito de </a:t>
            </a:r>
            <a:r>
              <a:rPr lang="en-US" sz="1500" b="1" i="1" smtClean="0">
                <a:cs typeface="Times New Roman" pitchFamily="18" charset="0"/>
                <a:sym typeface="Times New Roman" pitchFamily="18" charset="0"/>
              </a:rPr>
              <a:t>Renovar correctamente</a:t>
            </a:r>
            <a:r>
              <a:rPr lang="en-US" sz="1500" b="1" smtClean="0">
                <a:cs typeface="Times New Roman" pitchFamily="18" charset="0"/>
                <a:sym typeface="Times New Roman" pitchFamily="18" charset="0"/>
              </a:rPr>
              <a:t>, por parte del propietario o un comprobante de correo requer</a:t>
            </a:r>
            <a:r>
              <a:rPr lang="es-ES_tradnl" sz="1500" b="1" smtClean="0">
                <a:cs typeface="Times New Roman" pitchFamily="18" charset="0"/>
                <a:sym typeface="Times New Roman" pitchFamily="18" charset="0"/>
              </a:rPr>
              <a:t>ido</a:t>
            </a:r>
            <a:r>
              <a:rPr lang="en-US" sz="1500" b="1" smtClean="0">
                <a:cs typeface="Times New Roman" pitchFamily="18" charset="0"/>
                <a:sym typeface="Times New Roman" pitchFamily="18" charset="0"/>
              </a:rPr>
              <a:t> (si es por correo, envíelo 7 días antes de la renovación).</a:t>
            </a:r>
          </a:p>
          <a:p>
            <a:pPr marL="349250" lvl="1" indent="-228600">
              <a:lnSpc>
                <a:spcPct val="80000"/>
              </a:lnSpc>
            </a:pPr>
            <a:r>
              <a:rPr lang="en-US" sz="1500" b="1" smtClean="0">
                <a:cs typeface="Times New Roman" pitchFamily="18" charset="0"/>
                <a:sym typeface="Times New Roman" pitchFamily="18" charset="0"/>
              </a:rPr>
              <a:t>Conserve el comprobante de recibo por parte del propietario o un representante adulto, o certifique por escrito que </a:t>
            </a:r>
            <a:r>
              <a:rPr lang="es-ES_tradnl" sz="1500" b="1" smtClean="0">
                <a:cs typeface="Times New Roman" pitchFamily="18" charset="0"/>
                <a:sym typeface="Times New Roman" pitchFamily="18" charset="0"/>
              </a:rPr>
              <a:t>se entregó </a:t>
            </a:r>
            <a:r>
              <a:rPr lang="en-US" sz="1500" b="1" smtClean="0">
                <a:cs typeface="Times New Roman" pitchFamily="18" charset="0"/>
                <a:sym typeface="Times New Roman" pitchFamily="18" charset="0"/>
              </a:rPr>
              <a:t>el folleto </a:t>
            </a:r>
            <a:r>
              <a:rPr lang="en-US" sz="1500" b="1" i="1" smtClean="0">
                <a:cs typeface="Times New Roman" pitchFamily="18" charset="0"/>
                <a:sym typeface="Times New Roman" pitchFamily="18" charset="0"/>
              </a:rPr>
              <a:t>Renovar correctamente</a:t>
            </a:r>
            <a:r>
              <a:rPr lang="en-US" sz="1500" b="1" smtClean="0">
                <a:cs typeface="Times New Roman" pitchFamily="18" charset="0"/>
                <a:sym typeface="Times New Roman" pitchFamily="18" charset="0"/>
              </a:rPr>
              <a:t>se  a la instalación.</a:t>
            </a:r>
          </a:p>
          <a:p>
            <a:pPr marL="349250" lvl="1" indent="-228600">
              <a:lnSpc>
                <a:spcPct val="80000"/>
              </a:lnSpc>
            </a:pPr>
            <a:r>
              <a:rPr lang="en-US" sz="1500" b="1" smtClean="0">
                <a:cs typeface="Times New Roman" pitchFamily="18" charset="0"/>
                <a:sym typeface="Times New Roman" pitchFamily="18" charset="0"/>
              </a:rPr>
              <a:t>Conserve copias o fotografías de </a:t>
            </a:r>
            <a:r>
              <a:rPr lang="es-ES_tradnl" sz="1500" b="1" smtClean="0">
                <a:cs typeface="Times New Roman" pitchFamily="18" charset="0"/>
                <a:sym typeface="Times New Roman" pitchFamily="18" charset="0"/>
              </a:rPr>
              <a:t>los letreros</a:t>
            </a:r>
            <a:r>
              <a:rPr lang="en-US" sz="1500" b="1" smtClean="0">
                <a:cs typeface="Times New Roman" pitchFamily="18" charset="0"/>
                <a:sym typeface="Times New Roman" pitchFamily="18" charset="0"/>
              </a:rPr>
              <a:t> y anuncios que se instalen.</a:t>
            </a:r>
          </a:p>
        </p:txBody>
      </p:sp>
    </p:spTree>
    <p:extLst>
      <p:ext uri="{BB962C8B-B14F-4D97-AF65-F5344CB8AC3E}">
        <p14:creationId xmlns:p14="http://schemas.microsoft.com/office/powerpoint/2010/main" val="10862054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7-</a:t>
            </a:r>
            <a:fld id="{4DB3DF3D-E956-44A7-B5DE-380ADCDD67ED}" type="slidenum">
              <a:rPr lang="en-US"/>
              <a:pPr>
                <a:defRPr/>
              </a:pPr>
              <a:t>83</a:t>
            </a:fld>
            <a:endParaRPr lang="en-US"/>
          </a:p>
        </p:txBody>
      </p:sp>
      <p:sp>
        <p:nvSpPr>
          <p:cNvPr id="5124" name="Rectangle 2"/>
          <p:cNvSpPr>
            <a:spLocks noGrp="1" noChangeArrowheads="1"/>
          </p:cNvSpPr>
          <p:nvPr>
            <p:ph type="title"/>
          </p:nvPr>
        </p:nvSpPr>
        <p:spPr/>
        <p:txBody>
          <a:bodyPr/>
          <a:lstStyle/>
          <a:p>
            <a:r>
              <a:rPr lang="en-US" sz="3600" smtClean="0">
                <a:cs typeface="Times New Roman" pitchFamily="18" charset="0"/>
                <a:sym typeface="Times New Roman" pitchFamily="18" charset="0"/>
              </a:rPr>
              <a:t>Confirmación de muestra del recibo de </a:t>
            </a:r>
            <a:r>
              <a:rPr lang="en-US" sz="3600" i="1" smtClean="0">
                <a:cs typeface="Times New Roman" pitchFamily="18" charset="0"/>
                <a:sym typeface="Times New Roman" pitchFamily="18" charset="0"/>
              </a:rPr>
              <a:t>Renovar correctamente</a:t>
            </a:r>
          </a:p>
        </p:txBody>
      </p:sp>
      <p:sp>
        <p:nvSpPr>
          <p:cNvPr id="5125" name="Rectangle 3"/>
          <p:cNvSpPr>
            <a:spLocks noGrp="1" noChangeArrowheads="1"/>
          </p:cNvSpPr>
          <p:nvPr>
            <p:ph type="body" idx="1"/>
          </p:nvPr>
        </p:nvSpPr>
        <p:spPr>
          <a:xfrm>
            <a:off x="228600" y="1828800"/>
            <a:ext cx="8763000" cy="4572000"/>
          </a:xfrm>
        </p:spPr>
        <p:txBody>
          <a:bodyPr/>
          <a:lstStyle/>
          <a:p>
            <a:pPr marL="457200" lvl="1" indent="-336550">
              <a:lnSpc>
                <a:spcPct val="90000"/>
              </a:lnSpc>
              <a:spcBef>
                <a:spcPct val="10000"/>
              </a:spcBef>
              <a:buFont typeface="Wingdings" pitchFamily="2" charset="2"/>
              <a:buChar char="q"/>
            </a:pPr>
            <a:r>
              <a:rPr lang="en-US" sz="1600" b="1" smtClean="0">
                <a:cs typeface="Times New Roman" pitchFamily="18" charset="0"/>
                <a:sym typeface="Times New Roman" pitchFamily="18" charset="0"/>
              </a:rPr>
              <a:t>He recibido una copia del folleto, </a:t>
            </a:r>
            <a:r>
              <a:rPr lang="en-US" sz="1600" b="1" i="1" smtClean="0">
                <a:cs typeface="Times New Roman" pitchFamily="18" charset="0"/>
                <a:sym typeface="Times New Roman" pitchFamily="18" charset="0"/>
              </a:rPr>
              <a:t>Renovar correctamente: Información importante para familias, proveedores de cuidado infantil y escuelas acerca del peligro del plomo.</a:t>
            </a:r>
          </a:p>
          <a:p>
            <a:pPr marL="457200" lvl="1" indent="-336550">
              <a:spcBef>
                <a:spcPct val="10000"/>
              </a:spcBef>
              <a:buFontTx/>
              <a:buNone/>
            </a:pPr>
            <a:r>
              <a:rPr lang="en-US" sz="1400" smtClean="0">
                <a:cs typeface="Times New Roman" pitchFamily="18" charset="0"/>
                <a:sym typeface="Times New Roman" pitchFamily="18" charset="0"/>
              </a:rPr>
              <a:t>Firma del destinatario:__________ Nombre en letra</a:t>
            </a:r>
            <a:r>
              <a:rPr lang="es-ES_tradnl" sz="1400" smtClean="0">
                <a:cs typeface="Times New Roman" pitchFamily="18" charset="0"/>
                <a:sym typeface="Times New Roman" pitchFamily="18" charset="0"/>
              </a:rPr>
              <a:t>s</a:t>
            </a:r>
            <a:r>
              <a:rPr lang="en-US" sz="1400" smtClean="0">
                <a:cs typeface="Times New Roman" pitchFamily="18" charset="0"/>
                <a:sym typeface="Times New Roman" pitchFamily="18" charset="0"/>
              </a:rPr>
              <a:t> de imprenta: __________  Fecha:__/__/__</a:t>
            </a:r>
          </a:p>
          <a:p>
            <a:pPr marL="457200" lvl="1" indent="-336550">
              <a:spcBef>
                <a:spcPct val="10000"/>
              </a:spcBef>
              <a:buFontTx/>
              <a:buNone/>
            </a:pPr>
            <a:endParaRPr lang="en-US" sz="1400" smtClean="0">
              <a:cs typeface="Times New Roman" pitchFamily="18" charset="0"/>
              <a:sym typeface="Times New Roman" pitchFamily="18" charset="0"/>
            </a:endParaRPr>
          </a:p>
          <a:p>
            <a:pPr marL="0" indent="0">
              <a:lnSpc>
                <a:spcPct val="90000"/>
              </a:lnSpc>
              <a:spcBef>
                <a:spcPct val="10000"/>
              </a:spcBef>
              <a:buFontTx/>
              <a:buNone/>
            </a:pPr>
            <a:r>
              <a:rPr lang="en-US" sz="1600" smtClean="0">
                <a:cs typeface="Times New Roman" pitchFamily="18" charset="0"/>
                <a:sym typeface="Times New Roman" pitchFamily="18" charset="0"/>
              </a:rPr>
              <a:t>Opción de autocertificación (sólo para viviendas habitadas por arrendatarios)</a:t>
            </a:r>
            <a:r>
              <a:rPr lang="en-US" sz="1600" b="0" smtClean="0">
                <a:cs typeface="Times New Roman" pitchFamily="18" charset="0"/>
                <a:sym typeface="Times New Roman" pitchFamily="18" charset="0"/>
              </a:rPr>
              <a:t>: </a:t>
            </a:r>
            <a:r>
              <a:rPr lang="en-US" sz="1400" b="0" smtClean="0">
                <a:cs typeface="Times New Roman" pitchFamily="18" charset="0"/>
                <a:sym typeface="Times New Roman" pitchFamily="18" charset="0"/>
              </a:rPr>
              <a:t>Si se entregó el folleto sobre el plomo pero no se obtuvo la firma del arrendatario, puede marcar la casilla correspondiente a continuación.</a:t>
            </a:r>
            <a:r>
              <a:rPr lang="en-US" sz="1600" b="0" smtClean="0">
                <a:cs typeface="Times New Roman" pitchFamily="18" charset="0"/>
                <a:sym typeface="Times New Roman" pitchFamily="18" charset="0"/>
              </a:rPr>
              <a:t> </a:t>
            </a:r>
          </a:p>
          <a:p>
            <a:pPr marL="0" indent="0">
              <a:spcBef>
                <a:spcPct val="10000"/>
              </a:spcBef>
              <a:buFontTx/>
              <a:buNone/>
            </a:pPr>
            <a:endParaRPr lang="en-US" sz="1600" b="0" smtClean="0">
              <a:cs typeface="Times New Roman" pitchFamily="18" charset="0"/>
              <a:sym typeface="Times New Roman" pitchFamily="18" charset="0"/>
            </a:endParaRPr>
          </a:p>
          <a:p>
            <a:pPr marL="457200" lvl="1" indent="-336550">
              <a:spcBef>
                <a:spcPct val="10000"/>
              </a:spcBef>
              <a:buFont typeface="Wingdings" pitchFamily="2" charset="2"/>
              <a:buChar char="q"/>
            </a:pPr>
            <a:r>
              <a:rPr lang="es-ES_tradnl" sz="1600" b="1" smtClean="0">
                <a:cs typeface="Times New Roman" pitchFamily="18" charset="0"/>
                <a:sym typeface="Times New Roman" pitchFamily="18" charset="0"/>
              </a:rPr>
              <a:t>Negativa </a:t>
            </a:r>
            <a:r>
              <a:rPr lang="en-US" sz="1600" b="1" smtClean="0">
                <a:cs typeface="Times New Roman" pitchFamily="18" charset="0"/>
                <a:sym typeface="Times New Roman" pitchFamily="18" charset="0"/>
              </a:rPr>
              <a:t>para firmar. </a:t>
            </a:r>
          </a:p>
          <a:p>
            <a:pPr marL="457200" lvl="1" indent="-336550">
              <a:spcBef>
                <a:spcPct val="10000"/>
              </a:spcBef>
              <a:buFont typeface="Wingdings" pitchFamily="2" charset="2"/>
              <a:buChar char="q"/>
            </a:pPr>
            <a:r>
              <a:rPr lang="en-US" sz="1600" b="1" smtClean="0">
                <a:cs typeface="Times New Roman" pitchFamily="18" charset="0"/>
                <a:sym typeface="Times New Roman" pitchFamily="18" charset="0"/>
              </a:rPr>
              <a:t>No disponible para firmar.</a:t>
            </a:r>
          </a:p>
          <a:p>
            <a:pPr marL="457200" lvl="1" indent="-336550">
              <a:spcBef>
                <a:spcPct val="10000"/>
              </a:spcBef>
              <a:buFontTx/>
              <a:buNone/>
            </a:pPr>
            <a:endParaRPr lang="en-US" sz="1600" b="1" smtClean="0">
              <a:cs typeface="Times New Roman" pitchFamily="18" charset="0"/>
              <a:sym typeface="Times New Roman" pitchFamily="18" charset="0"/>
            </a:endParaRPr>
          </a:p>
          <a:p>
            <a:pPr marL="0" indent="0">
              <a:spcBef>
                <a:spcPct val="10000"/>
              </a:spcBef>
              <a:buFontTx/>
              <a:buNone/>
            </a:pPr>
            <a:r>
              <a:rPr lang="en-US" sz="1800" smtClean="0">
                <a:cs typeface="Times New Roman" pitchFamily="18" charset="0"/>
                <a:sym typeface="Times New Roman" pitchFamily="18" charset="0"/>
              </a:rPr>
              <a:t>Recopile la siguiente información:</a:t>
            </a:r>
            <a:r>
              <a:rPr lang="en-US" sz="1800" b="0" smtClean="0">
                <a:cs typeface="Times New Roman" pitchFamily="18" charset="0"/>
                <a:sym typeface="Times New Roman" pitchFamily="18" charset="0"/>
              </a:rPr>
              <a:t> </a:t>
            </a:r>
          </a:p>
          <a:p>
            <a:pPr marL="457200" lvl="1" indent="-336550">
              <a:lnSpc>
                <a:spcPct val="90000"/>
              </a:lnSpc>
              <a:spcBef>
                <a:spcPct val="10000"/>
              </a:spcBef>
              <a:buFont typeface="Wingdings" pitchFamily="2" charset="2"/>
              <a:buChar char="§"/>
            </a:pPr>
            <a:r>
              <a:rPr lang="en-US" sz="1400" smtClean="0">
                <a:cs typeface="Times New Roman" pitchFamily="18" charset="0"/>
                <a:sym typeface="Times New Roman" pitchFamily="18" charset="0"/>
              </a:rPr>
              <a:t>  Nombre en letra</a:t>
            </a:r>
            <a:r>
              <a:rPr lang="es-ES_tradnl" sz="1400" smtClean="0">
                <a:cs typeface="Times New Roman" pitchFamily="18" charset="0"/>
                <a:sym typeface="Times New Roman" pitchFamily="18" charset="0"/>
              </a:rPr>
              <a:t>s</a:t>
            </a:r>
            <a:r>
              <a:rPr lang="en-US" sz="1400" smtClean="0">
                <a:cs typeface="Times New Roman" pitchFamily="18" charset="0"/>
                <a:sym typeface="Times New Roman" pitchFamily="18" charset="0"/>
              </a:rPr>
              <a:t> de imprenta y firma de la persona que certifica la entrega del folleto sobre el plomo. </a:t>
            </a:r>
          </a:p>
          <a:p>
            <a:pPr marL="457200" lvl="1" indent="-336550">
              <a:lnSpc>
                <a:spcPct val="90000"/>
              </a:lnSpc>
              <a:spcBef>
                <a:spcPct val="10000"/>
              </a:spcBef>
              <a:buFont typeface="Wingdings" pitchFamily="2" charset="2"/>
              <a:buChar char="§"/>
            </a:pPr>
            <a:r>
              <a:rPr lang="en-US" sz="1400" smtClean="0">
                <a:cs typeface="Times New Roman" pitchFamily="18" charset="0"/>
                <a:sym typeface="Times New Roman" pitchFamily="18" charset="0"/>
              </a:rPr>
              <a:t>  Fecha y hora de la entrega del folleto sobre el plomo.  </a:t>
            </a:r>
          </a:p>
          <a:p>
            <a:pPr marL="457200" lvl="1" indent="-336550">
              <a:lnSpc>
                <a:spcPct val="90000"/>
              </a:lnSpc>
              <a:spcBef>
                <a:spcPct val="10000"/>
              </a:spcBef>
              <a:buFont typeface="Wingdings" pitchFamily="2" charset="2"/>
              <a:buChar char="§"/>
            </a:pPr>
            <a:r>
              <a:rPr lang="en-US" sz="1400" smtClean="0">
                <a:cs typeface="Times New Roman" pitchFamily="18" charset="0"/>
                <a:sym typeface="Times New Roman" pitchFamily="18" charset="0"/>
              </a:rPr>
              <a:t>  Dirección de la unidad.</a:t>
            </a:r>
            <a:r>
              <a:rPr lang="en-US" sz="1400" b="1" smtClean="0">
                <a:cs typeface="Times New Roman" pitchFamily="18" charset="0"/>
                <a:sym typeface="Times New Roman" pitchFamily="18" charset="0"/>
              </a:rPr>
              <a:t> </a:t>
            </a:r>
          </a:p>
        </p:txBody>
      </p:sp>
    </p:spTree>
    <p:extLst>
      <p:ext uri="{BB962C8B-B14F-4D97-AF65-F5344CB8AC3E}">
        <p14:creationId xmlns:p14="http://schemas.microsoft.com/office/powerpoint/2010/main" val="8634708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7-</a:t>
            </a:r>
            <a:fld id="{4787FDFC-F670-4027-B0F6-3A74680F4AA6}" type="slidenum">
              <a:rPr lang="en-US"/>
              <a:pPr>
                <a:defRPr/>
              </a:pPr>
              <a:t>84</a:t>
            </a:fld>
            <a:endParaRPr lang="en-US"/>
          </a:p>
        </p:txBody>
      </p:sp>
      <p:sp>
        <p:nvSpPr>
          <p:cNvPr id="6148" name="Rectangle 2"/>
          <p:cNvSpPr>
            <a:spLocks noGrp="1" noChangeArrowheads="1"/>
          </p:cNvSpPr>
          <p:nvPr>
            <p:ph type="title"/>
          </p:nvPr>
        </p:nvSpPr>
        <p:spPr>
          <a:xfrm>
            <a:off x="304800" y="304800"/>
            <a:ext cx="8610600" cy="1143000"/>
          </a:xfrm>
        </p:spPr>
        <p:txBody>
          <a:bodyPr/>
          <a:lstStyle/>
          <a:p>
            <a:r>
              <a:rPr lang="en-US" sz="3600" smtClean="0">
                <a:cs typeface="Times New Roman" pitchFamily="18" charset="0"/>
                <a:sym typeface="Times New Roman" pitchFamily="18" charset="0"/>
              </a:rPr>
              <a:t>Administración de registros: Capacitación para el trabajador no certificado</a:t>
            </a:r>
          </a:p>
        </p:txBody>
      </p:sp>
      <p:sp>
        <p:nvSpPr>
          <p:cNvPr id="6149" name="Rectangle 3"/>
          <p:cNvSpPr>
            <a:spLocks noGrp="1" noChangeArrowheads="1"/>
          </p:cNvSpPr>
          <p:nvPr>
            <p:ph type="body" idx="1"/>
          </p:nvPr>
        </p:nvSpPr>
        <p:spPr>
          <a:xfrm>
            <a:off x="304800" y="1625600"/>
            <a:ext cx="8458200" cy="4114800"/>
          </a:xfrm>
        </p:spPr>
        <p:txBody>
          <a:bodyPr/>
          <a:lstStyle/>
          <a:p>
            <a:r>
              <a:rPr lang="en-US" smtClean="0">
                <a:cs typeface="Times New Roman" pitchFamily="18" charset="0"/>
                <a:sym typeface="Times New Roman" pitchFamily="18" charset="0"/>
              </a:rPr>
              <a:t>Nombre del trabajador.</a:t>
            </a:r>
          </a:p>
          <a:p>
            <a:r>
              <a:rPr lang="en-US" smtClean="0">
                <a:cs typeface="Times New Roman" pitchFamily="18" charset="0"/>
                <a:sym typeface="Times New Roman" pitchFamily="18" charset="0"/>
              </a:rPr>
              <a:t>Descripción de las prácticas laborales seguras con el plomo que el trabajador está capacitado para realizar.</a:t>
            </a:r>
          </a:p>
          <a:p>
            <a:r>
              <a:rPr lang="en-US" smtClean="0">
                <a:cs typeface="Times New Roman" pitchFamily="18" charset="0"/>
                <a:sym typeface="Times New Roman" pitchFamily="18" charset="0"/>
              </a:rPr>
              <a:t>Listas de verificación de evaluación de destrezas completas y firmadas. </a:t>
            </a:r>
          </a:p>
          <a:p>
            <a:r>
              <a:rPr lang="en-US" smtClean="0">
                <a:cs typeface="Times New Roman" pitchFamily="18" charset="0"/>
                <a:sym typeface="Times New Roman" pitchFamily="18" charset="0"/>
              </a:rPr>
              <a:t>Fechas de capacitación.</a:t>
            </a:r>
          </a:p>
          <a:p>
            <a:r>
              <a:rPr lang="en-US" smtClean="0">
                <a:cs typeface="Times New Roman" pitchFamily="18" charset="0"/>
                <a:sym typeface="Times New Roman" pitchFamily="18" charset="0"/>
              </a:rPr>
              <a:t>Nombre y firma del renovador certificado que realizó la capacitación.</a:t>
            </a:r>
          </a:p>
        </p:txBody>
      </p:sp>
    </p:spTree>
    <p:extLst>
      <p:ext uri="{BB962C8B-B14F-4D97-AF65-F5344CB8AC3E}">
        <p14:creationId xmlns:p14="http://schemas.microsoft.com/office/powerpoint/2010/main" val="3235386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7-</a:t>
            </a:r>
            <a:fld id="{4A4447FE-1FE5-4E13-B2B2-C4644E0A6071}" type="slidenum">
              <a:rPr lang="en-US"/>
              <a:pPr>
                <a:defRPr/>
              </a:pPr>
              <a:t>85</a:t>
            </a:fld>
            <a:endParaRPr lang="en-US"/>
          </a:p>
        </p:txBody>
      </p:sp>
      <p:sp>
        <p:nvSpPr>
          <p:cNvPr id="7172" name="Rectangle 2"/>
          <p:cNvSpPr>
            <a:spLocks noGrp="1" noChangeArrowheads="1"/>
          </p:cNvSpPr>
          <p:nvPr>
            <p:ph type="title"/>
          </p:nvPr>
        </p:nvSpPr>
        <p:spPr/>
        <p:txBody>
          <a:bodyPr/>
          <a:lstStyle/>
          <a:p>
            <a:r>
              <a:rPr lang="en-US" sz="3600" smtClean="0">
                <a:solidFill>
                  <a:srgbClr val="333399"/>
                </a:solidFill>
                <a:cs typeface="Times New Roman" pitchFamily="18" charset="0"/>
                <a:sym typeface="Times New Roman" pitchFamily="18" charset="0"/>
              </a:rPr>
              <a:t>Administración de registros: Informes del equipo de pruebas</a:t>
            </a:r>
            <a:r>
              <a:rPr lang="en-US" smtClean="0">
                <a:cs typeface="Times New Roman" pitchFamily="18" charset="0"/>
                <a:sym typeface="Times New Roman" pitchFamily="18" charset="0"/>
              </a:rPr>
              <a:t> </a:t>
            </a:r>
          </a:p>
        </p:txBody>
      </p:sp>
      <p:sp>
        <p:nvSpPr>
          <p:cNvPr id="198659" name="Rectangle 3"/>
          <p:cNvSpPr>
            <a:spLocks noGrp="1" noChangeArrowheads="1"/>
          </p:cNvSpPr>
          <p:nvPr>
            <p:ph type="body" idx="1"/>
          </p:nvPr>
        </p:nvSpPr>
        <p:spPr>
          <a:xfrm>
            <a:off x="304800" y="1676400"/>
            <a:ext cx="8458200" cy="4800600"/>
          </a:xfrm>
        </p:spPr>
        <p:txBody>
          <a:bodyPr/>
          <a:lstStyle/>
          <a:p>
            <a:pPr marL="0" indent="0">
              <a:lnSpc>
                <a:spcPct val="90000"/>
              </a:lnSpc>
              <a:buFontTx/>
              <a:buNone/>
              <a:tabLst>
                <a:tab pos="682625" algn="l"/>
              </a:tabLst>
              <a:defRPr/>
            </a:pPr>
            <a:r>
              <a:rPr lang="en-US" sz="2600" dirty="0" smtClean="0">
                <a:solidFill>
                  <a:srgbClr val="333399"/>
                </a:solidFill>
                <a:cs typeface="Times New Roman" charset="0"/>
                <a:sym typeface="Times New Roman" charset="0"/>
              </a:rPr>
              <a:t>Si se </a:t>
            </a:r>
            <a:r>
              <a:rPr lang="en-US" sz="2600" dirty="0" err="1" smtClean="0">
                <a:solidFill>
                  <a:srgbClr val="333399"/>
                </a:solidFill>
                <a:cs typeface="Times New Roman" charset="0"/>
                <a:sym typeface="Times New Roman" charset="0"/>
              </a:rPr>
              <a:t>utiliza</a:t>
            </a:r>
            <a:r>
              <a:rPr lang="en-US" sz="2600" dirty="0" smtClean="0">
                <a:solidFill>
                  <a:srgbClr val="333399"/>
                </a:solidFill>
                <a:cs typeface="Times New Roman" charset="0"/>
                <a:sym typeface="Times New Roman" charset="0"/>
              </a:rPr>
              <a:t> un </a:t>
            </a:r>
            <a:r>
              <a:rPr lang="es-ES_tradnl" sz="2600" dirty="0" smtClean="0">
                <a:solidFill>
                  <a:srgbClr val="333399"/>
                </a:solidFill>
                <a:cs typeface="Times New Roman" charset="0"/>
                <a:sym typeface="Times New Roman" charset="0"/>
              </a:rPr>
              <a:t>kit </a:t>
            </a:r>
            <a:r>
              <a:rPr lang="en-US" sz="2600" dirty="0" smtClean="0">
                <a:solidFill>
                  <a:srgbClr val="333399"/>
                </a:solidFill>
                <a:cs typeface="Times New Roman" charset="0"/>
                <a:sym typeface="Times New Roman" charset="0"/>
              </a:rPr>
              <a:t>de </a:t>
            </a:r>
            <a:r>
              <a:rPr lang="en-US" sz="2600" dirty="0" err="1" smtClean="0">
                <a:solidFill>
                  <a:srgbClr val="333399"/>
                </a:solidFill>
                <a:cs typeface="Times New Roman" charset="0"/>
                <a:sym typeface="Times New Roman" charset="0"/>
              </a:rPr>
              <a:t>pruebas</a:t>
            </a:r>
            <a:r>
              <a:rPr lang="en-US" sz="2600" dirty="0" smtClean="0">
                <a:solidFill>
                  <a:srgbClr val="333399"/>
                </a:solidFill>
                <a:cs typeface="Times New Roman" charset="0"/>
                <a:sym typeface="Times New Roman" charset="0"/>
              </a:rPr>
              <a:t> </a:t>
            </a:r>
            <a:r>
              <a:rPr lang="en-US" sz="2600" dirty="0" err="1" smtClean="0">
                <a:solidFill>
                  <a:srgbClr val="333399"/>
                </a:solidFill>
                <a:cs typeface="Times New Roman" charset="0"/>
                <a:sym typeface="Times New Roman" charset="0"/>
              </a:rPr>
              <a:t>reconoci</a:t>
            </a:r>
            <a:r>
              <a:rPr lang="es-ES_tradnl" sz="2600" dirty="0" smtClean="0">
                <a:solidFill>
                  <a:srgbClr val="333399"/>
                </a:solidFill>
                <a:cs typeface="Times New Roman" charset="0"/>
                <a:sym typeface="Times New Roman" charset="0"/>
              </a:rPr>
              <a:t>do por </a:t>
            </a:r>
            <a:r>
              <a:rPr lang="en-US" sz="2600" dirty="0" smtClean="0">
                <a:solidFill>
                  <a:srgbClr val="333399"/>
                </a:solidFill>
                <a:cs typeface="Times New Roman" charset="0"/>
                <a:sym typeface="Times New Roman" charset="0"/>
              </a:rPr>
              <a:t>la EPA </a:t>
            </a:r>
            <a:r>
              <a:rPr lang="en-US" sz="2600" dirty="0" err="1" smtClean="0">
                <a:solidFill>
                  <a:srgbClr val="333399"/>
                </a:solidFill>
                <a:cs typeface="Times New Roman" charset="0"/>
                <a:sym typeface="Times New Roman" charset="0"/>
              </a:rPr>
              <a:t>para</a:t>
            </a:r>
            <a:r>
              <a:rPr lang="en-US" sz="2600" dirty="0" smtClean="0">
                <a:solidFill>
                  <a:srgbClr val="333399"/>
                </a:solidFill>
                <a:cs typeface="Times New Roman" charset="0"/>
                <a:sym typeface="Times New Roman" charset="0"/>
              </a:rPr>
              <a:t> </a:t>
            </a:r>
            <a:r>
              <a:rPr lang="es-ES_tradnl" sz="2600" dirty="0" smtClean="0">
                <a:solidFill>
                  <a:srgbClr val="333399"/>
                </a:solidFill>
                <a:cs typeface="Times New Roman" charset="0"/>
                <a:sym typeface="Times New Roman" charset="0"/>
              </a:rPr>
              <a:t>probar </a:t>
            </a:r>
            <a:r>
              <a:rPr lang="en-US" sz="2600" dirty="0" smtClean="0">
                <a:solidFill>
                  <a:srgbClr val="333399"/>
                </a:solidFill>
                <a:cs typeface="Times New Roman" charset="0"/>
                <a:sym typeface="Times New Roman" charset="0"/>
              </a:rPr>
              <a:t>superficies en el </a:t>
            </a:r>
            <a:r>
              <a:rPr lang="en-US" sz="2600" dirty="0" err="1" smtClean="0">
                <a:solidFill>
                  <a:srgbClr val="333399"/>
                </a:solidFill>
                <a:cs typeface="Times New Roman" charset="0"/>
                <a:sym typeface="Times New Roman" charset="0"/>
              </a:rPr>
              <a:t>área</a:t>
            </a:r>
            <a:r>
              <a:rPr lang="en-US" sz="2600" dirty="0" smtClean="0">
                <a:solidFill>
                  <a:srgbClr val="333399"/>
                </a:solidFill>
                <a:cs typeface="Times New Roman" charset="0"/>
                <a:sym typeface="Times New Roman" charset="0"/>
              </a:rPr>
              <a:t> de </a:t>
            </a:r>
            <a:r>
              <a:rPr lang="en-US" sz="2600" dirty="0" err="1" smtClean="0">
                <a:solidFill>
                  <a:srgbClr val="333399"/>
                </a:solidFill>
                <a:cs typeface="Times New Roman" charset="0"/>
                <a:sym typeface="Times New Roman" charset="0"/>
              </a:rPr>
              <a:t>trabajo</a:t>
            </a:r>
            <a:r>
              <a:rPr lang="en-US" sz="2600" dirty="0" smtClean="0">
                <a:solidFill>
                  <a:srgbClr val="333399"/>
                </a:solidFill>
                <a:cs typeface="Times New Roman" charset="0"/>
                <a:sym typeface="Times New Roman" charset="0"/>
              </a:rPr>
              <a:t>, la </a:t>
            </a:r>
            <a:r>
              <a:rPr lang="en-US" sz="2600" dirty="0" err="1" smtClean="0">
                <a:solidFill>
                  <a:srgbClr val="333399"/>
                </a:solidFill>
                <a:cs typeface="Times New Roman" charset="0"/>
                <a:sym typeface="Times New Roman" charset="0"/>
              </a:rPr>
              <a:t>empresa</a:t>
            </a:r>
            <a:r>
              <a:rPr lang="en-US" sz="2600" dirty="0" smtClean="0">
                <a:solidFill>
                  <a:srgbClr val="333399"/>
                </a:solidFill>
                <a:cs typeface="Times New Roman" charset="0"/>
                <a:sym typeface="Times New Roman" charset="0"/>
              </a:rPr>
              <a:t> </a:t>
            </a:r>
            <a:r>
              <a:rPr lang="en-US" sz="2600" dirty="0" err="1" smtClean="0">
                <a:solidFill>
                  <a:srgbClr val="333399"/>
                </a:solidFill>
                <a:cs typeface="Times New Roman" charset="0"/>
                <a:sym typeface="Times New Roman" charset="0"/>
              </a:rPr>
              <a:t>debe</a:t>
            </a:r>
            <a:r>
              <a:rPr lang="en-US" sz="2600" dirty="0" smtClean="0">
                <a:solidFill>
                  <a:srgbClr val="333399"/>
                </a:solidFill>
                <a:cs typeface="Times New Roman" charset="0"/>
                <a:sym typeface="Times New Roman" charset="0"/>
              </a:rPr>
              <a:t>:</a:t>
            </a:r>
          </a:p>
          <a:p>
            <a:pPr marL="346075" lvl="1" indent="-230188">
              <a:lnSpc>
                <a:spcPct val="90000"/>
              </a:lnSpc>
              <a:tabLst>
                <a:tab pos="682625" algn="l"/>
              </a:tabLst>
              <a:defRPr/>
            </a:pPr>
            <a:r>
              <a:rPr lang="en-US" sz="1980" b="1" dirty="0" err="1" smtClean="0">
                <a:solidFill>
                  <a:srgbClr val="333399"/>
                </a:solidFill>
                <a:cs typeface="Times New Roman" charset="0"/>
                <a:sym typeface="Times New Roman" charset="0"/>
              </a:rPr>
              <a:t>Enviar</a:t>
            </a:r>
            <a:r>
              <a:rPr lang="en-US" sz="1980" b="1" dirty="0" smtClean="0">
                <a:solidFill>
                  <a:srgbClr val="333399"/>
                </a:solidFill>
                <a:cs typeface="Times New Roman" charset="0"/>
                <a:sym typeface="Times New Roman" charset="0"/>
              </a:rPr>
              <a:t> un </a:t>
            </a:r>
            <a:r>
              <a:rPr lang="en-US" sz="1980" b="1" dirty="0" err="1" smtClean="0">
                <a:solidFill>
                  <a:srgbClr val="333399"/>
                </a:solidFill>
                <a:cs typeface="Times New Roman" charset="0"/>
                <a:sym typeface="Times New Roman" charset="0"/>
              </a:rPr>
              <a:t>informe</a:t>
            </a:r>
            <a:r>
              <a:rPr lang="en-US" sz="1980" b="1" dirty="0" smtClean="0">
                <a:solidFill>
                  <a:srgbClr val="333399"/>
                </a:solidFill>
                <a:cs typeface="Times New Roman" charset="0"/>
                <a:sym typeface="Times New Roman" charset="0"/>
              </a:rPr>
              <a:t> a la persona </a:t>
            </a:r>
            <a:r>
              <a:rPr lang="en-US" sz="1980" b="1" dirty="0" err="1" smtClean="0">
                <a:solidFill>
                  <a:srgbClr val="333399"/>
                </a:solidFill>
                <a:cs typeface="Times New Roman" charset="0"/>
                <a:sym typeface="Times New Roman" charset="0"/>
              </a:rPr>
              <a:t>que</a:t>
            </a:r>
            <a:r>
              <a:rPr lang="en-US" sz="1980" b="1" dirty="0" smtClean="0">
                <a:solidFill>
                  <a:srgbClr val="333399"/>
                </a:solidFill>
                <a:cs typeface="Times New Roman" charset="0"/>
                <a:sym typeface="Times New Roman" charset="0"/>
              </a:rPr>
              <a:t> </a:t>
            </a:r>
            <a:r>
              <a:rPr lang="en-US" sz="1980" b="1" dirty="0" err="1" smtClean="0">
                <a:solidFill>
                  <a:srgbClr val="333399"/>
                </a:solidFill>
                <a:cs typeface="Times New Roman" charset="0"/>
                <a:sym typeface="Times New Roman" charset="0"/>
              </a:rPr>
              <a:t>contrata</a:t>
            </a:r>
            <a:r>
              <a:rPr lang="en-US" sz="1980" b="1" dirty="0" smtClean="0">
                <a:solidFill>
                  <a:srgbClr val="333399"/>
                </a:solidFill>
                <a:cs typeface="Times New Roman" charset="0"/>
                <a:sym typeface="Times New Roman" charset="0"/>
              </a:rPr>
              <a:t> el </a:t>
            </a:r>
            <a:r>
              <a:rPr lang="en-US" sz="1980" b="1" dirty="0" err="1" smtClean="0">
                <a:solidFill>
                  <a:srgbClr val="333399"/>
                </a:solidFill>
                <a:cs typeface="Times New Roman" charset="0"/>
                <a:sym typeface="Times New Roman" charset="0"/>
              </a:rPr>
              <a:t>trabajo</a:t>
            </a:r>
            <a:r>
              <a:rPr lang="en-US" sz="1980" b="1" dirty="0" smtClean="0">
                <a:solidFill>
                  <a:srgbClr val="333399"/>
                </a:solidFill>
                <a:cs typeface="Times New Roman" charset="0"/>
                <a:sym typeface="Times New Roman" charset="0"/>
              </a:rPr>
              <a:t> </a:t>
            </a:r>
            <a:r>
              <a:rPr lang="es-ES_tradnl" sz="1980" b="1" dirty="0" smtClean="0">
                <a:solidFill>
                  <a:srgbClr val="333399"/>
                </a:solidFill>
                <a:cs typeface="Times New Roman" charset="0"/>
                <a:sym typeface="Times New Roman" charset="0"/>
              </a:rPr>
              <a:t>en un plazo de </a:t>
            </a:r>
            <a:r>
              <a:rPr lang="en-US" sz="1980" b="1" dirty="0" smtClean="0">
                <a:solidFill>
                  <a:srgbClr val="333399"/>
                </a:solidFill>
                <a:cs typeface="Times New Roman" charset="0"/>
                <a:sym typeface="Times New Roman" charset="0"/>
              </a:rPr>
              <a:t>30 </a:t>
            </a:r>
            <a:r>
              <a:rPr lang="en-US" sz="1980" b="1" dirty="0" err="1" smtClean="0">
                <a:solidFill>
                  <a:srgbClr val="333399"/>
                </a:solidFill>
                <a:cs typeface="Times New Roman" charset="0"/>
                <a:sym typeface="Times New Roman" charset="0"/>
              </a:rPr>
              <a:t>días</a:t>
            </a:r>
            <a:r>
              <a:rPr lang="en-US" sz="1980" b="1" dirty="0" smtClean="0">
                <a:solidFill>
                  <a:srgbClr val="333399"/>
                </a:solidFill>
                <a:cs typeface="Times New Roman" charset="0"/>
                <a:sym typeface="Times New Roman" charset="0"/>
              </a:rPr>
              <a:t> </a:t>
            </a:r>
            <a:r>
              <a:rPr lang="en-US" sz="1980" b="1" dirty="0" err="1" smtClean="0">
                <a:solidFill>
                  <a:srgbClr val="333399"/>
                </a:solidFill>
                <a:cs typeface="Times New Roman" charset="0"/>
                <a:sym typeface="Times New Roman" charset="0"/>
              </a:rPr>
              <a:t>después</a:t>
            </a:r>
            <a:r>
              <a:rPr lang="en-US" sz="1980" b="1" dirty="0" smtClean="0">
                <a:solidFill>
                  <a:srgbClr val="333399"/>
                </a:solidFill>
                <a:cs typeface="Times New Roman" charset="0"/>
                <a:sym typeface="Times New Roman" charset="0"/>
              </a:rPr>
              <a:t> del fin de la </a:t>
            </a:r>
            <a:r>
              <a:rPr lang="en-US" sz="1980" b="1" dirty="0" err="1" smtClean="0">
                <a:solidFill>
                  <a:srgbClr val="333399"/>
                </a:solidFill>
                <a:cs typeface="Times New Roman" charset="0"/>
                <a:sym typeface="Times New Roman" charset="0"/>
              </a:rPr>
              <a:t>renovación</a:t>
            </a:r>
            <a:r>
              <a:rPr lang="en-US" sz="1980" b="1" dirty="0" smtClean="0">
                <a:solidFill>
                  <a:srgbClr val="333399"/>
                </a:solidFill>
                <a:cs typeface="Times New Roman" charset="0"/>
                <a:sym typeface="Times New Roman" charset="0"/>
              </a:rPr>
              <a:t>, </a:t>
            </a:r>
            <a:r>
              <a:rPr lang="en-US" sz="1980" b="1" dirty="0" err="1" smtClean="0">
                <a:solidFill>
                  <a:srgbClr val="333399"/>
                </a:solidFill>
                <a:cs typeface="Times New Roman" charset="0"/>
                <a:sym typeface="Times New Roman" charset="0"/>
              </a:rPr>
              <a:t>que</a:t>
            </a:r>
            <a:r>
              <a:rPr lang="en-US" sz="1980" b="1" dirty="0" smtClean="0">
                <a:solidFill>
                  <a:srgbClr val="333399"/>
                </a:solidFill>
                <a:cs typeface="Times New Roman" charset="0"/>
                <a:sym typeface="Times New Roman" charset="0"/>
              </a:rPr>
              <a:t> </a:t>
            </a:r>
            <a:r>
              <a:rPr lang="en-US" sz="1980" b="1" dirty="0" err="1" smtClean="0">
                <a:solidFill>
                  <a:srgbClr val="333399"/>
                </a:solidFill>
                <a:cs typeface="Times New Roman" charset="0"/>
                <a:sym typeface="Times New Roman" charset="0"/>
              </a:rPr>
              <a:t>contenga</a:t>
            </a:r>
            <a:r>
              <a:rPr lang="en-US" sz="1980" b="1" dirty="0" smtClean="0">
                <a:solidFill>
                  <a:srgbClr val="333399"/>
                </a:solidFill>
                <a:cs typeface="Times New Roman" charset="0"/>
                <a:sym typeface="Times New Roman" charset="0"/>
              </a:rPr>
              <a:t>:</a:t>
            </a:r>
          </a:p>
          <a:p>
            <a:pPr marL="682625" lvl="2" indent="-220663">
              <a:lnSpc>
                <a:spcPct val="90000"/>
              </a:lnSpc>
              <a:tabLst>
                <a:tab pos="682625" algn="l"/>
              </a:tabLst>
              <a:defRPr/>
            </a:pPr>
            <a:r>
              <a:rPr lang="en-US" sz="1980" b="1" dirty="0" smtClean="0">
                <a:solidFill>
                  <a:srgbClr val="333399"/>
                </a:solidFill>
                <a:cs typeface="Times New Roman" charset="0"/>
                <a:sym typeface="Times New Roman" charset="0"/>
              </a:rPr>
              <a:t>El </a:t>
            </a:r>
            <a:r>
              <a:rPr lang="en-US" sz="1980" b="1" dirty="0" err="1" smtClean="0">
                <a:solidFill>
                  <a:srgbClr val="333399"/>
                </a:solidFill>
                <a:cs typeface="Times New Roman" charset="0"/>
                <a:sym typeface="Times New Roman" charset="0"/>
              </a:rPr>
              <a:t>fabricante</a:t>
            </a:r>
            <a:r>
              <a:rPr lang="en-US" sz="1980" b="1" dirty="0" smtClean="0">
                <a:solidFill>
                  <a:srgbClr val="333399"/>
                </a:solidFill>
                <a:cs typeface="Times New Roman" charset="0"/>
                <a:sym typeface="Times New Roman" charset="0"/>
              </a:rPr>
              <a:t> y el </a:t>
            </a:r>
            <a:r>
              <a:rPr lang="en-US" sz="1980" b="1" dirty="0" err="1" smtClean="0">
                <a:solidFill>
                  <a:srgbClr val="333399"/>
                </a:solidFill>
                <a:cs typeface="Times New Roman" charset="0"/>
                <a:sym typeface="Times New Roman" charset="0"/>
              </a:rPr>
              <a:t>modelo</a:t>
            </a:r>
            <a:r>
              <a:rPr lang="en-US" sz="1980" b="1" dirty="0" smtClean="0">
                <a:solidFill>
                  <a:srgbClr val="333399"/>
                </a:solidFill>
                <a:cs typeface="Times New Roman" charset="0"/>
                <a:sym typeface="Times New Roman" charset="0"/>
              </a:rPr>
              <a:t> del </a:t>
            </a:r>
            <a:r>
              <a:rPr lang="es-ES_tradnl" sz="1980" b="1" dirty="0" smtClean="0">
                <a:solidFill>
                  <a:srgbClr val="333399"/>
                </a:solidFill>
                <a:cs typeface="Times New Roman" charset="0"/>
                <a:sym typeface="Times New Roman" charset="0"/>
              </a:rPr>
              <a:t>kit </a:t>
            </a:r>
            <a:r>
              <a:rPr lang="en-US" sz="1980" b="1" dirty="0" smtClean="0">
                <a:solidFill>
                  <a:srgbClr val="333399"/>
                </a:solidFill>
                <a:cs typeface="Times New Roman" charset="0"/>
                <a:sym typeface="Times New Roman" charset="0"/>
              </a:rPr>
              <a:t>de </a:t>
            </a:r>
            <a:r>
              <a:rPr lang="en-US" sz="1980" b="1" dirty="0" err="1" smtClean="0">
                <a:solidFill>
                  <a:srgbClr val="333399"/>
                </a:solidFill>
                <a:cs typeface="Times New Roman" charset="0"/>
                <a:sym typeface="Times New Roman" charset="0"/>
              </a:rPr>
              <a:t>pruebas</a:t>
            </a:r>
            <a:r>
              <a:rPr lang="en-US" sz="1980" b="1" dirty="0" smtClean="0">
                <a:solidFill>
                  <a:srgbClr val="333399"/>
                </a:solidFill>
                <a:cs typeface="Times New Roman" charset="0"/>
                <a:sym typeface="Times New Roman" charset="0"/>
              </a:rPr>
              <a:t> </a:t>
            </a:r>
            <a:r>
              <a:rPr lang="es-ES_tradnl" sz="1980" b="1" dirty="0" smtClean="0">
                <a:solidFill>
                  <a:srgbClr val="333399"/>
                </a:solidFill>
                <a:cs typeface="Times New Roman" charset="0"/>
                <a:sym typeface="Times New Roman" charset="0"/>
              </a:rPr>
              <a:t>reconocido por </a:t>
            </a:r>
            <a:r>
              <a:rPr lang="en-US" sz="1980" b="1" dirty="0" smtClean="0">
                <a:solidFill>
                  <a:srgbClr val="333399"/>
                </a:solidFill>
                <a:cs typeface="Times New Roman" charset="0"/>
                <a:sym typeface="Times New Roman" charset="0"/>
              </a:rPr>
              <a:t>  la EPA.</a:t>
            </a:r>
          </a:p>
          <a:p>
            <a:pPr marL="682625" lvl="2" indent="-220663">
              <a:lnSpc>
                <a:spcPct val="90000"/>
              </a:lnSpc>
              <a:tabLst>
                <a:tab pos="682625" algn="l"/>
              </a:tabLst>
              <a:defRPr/>
            </a:pPr>
            <a:r>
              <a:rPr lang="en-US" sz="1980" b="1" dirty="0" err="1" smtClean="0">
                <a:solidFill>
                  <a:srgbClr val="333399"/>
                </a:solidFill>
                <a:cs typeface="Times New Roman" charset="0"/>
                <a:sym typeface="Times New Roman" charset="0"/>
              </a:rPr>
              <a:t>Una</a:t>
            </a:r>
            <a:r>
              <a:rPr lang="en-US" sz="1980" b="1" dirty="0" smtClean="0">
                <a:solidFill>
                  <a:srgbClr val="333399"/>
                </a:solidFill>
                <a:cs typeface="Times New Roman" charset="0"/>
                <a:sym typeface="Times New Roman" charset="0"/>
              </a:rPr>
              <a:t> </a:t>
            </a:r>
            <a:r>
              <a:rPr lang="en-US" sz="1980" b="1" dirty="0" err="1" smtClean="0">
                <a:solidFill>
                  <a:srgbClr val="333399"/>
                </a:solidFill>
                <a:cs typeface="Times New Roman" charset="0"/>
                <a:sym typeface="Times New Roman" charset="0"/>
              </a:rPr>
              <a:t>descripción</a:t>
            </a:r>
            <a:r>
              <a:rPr lang="en-US" sz="1980" b="1" dirty="0" smtClean="0">
                <a:solidFill>
                  <a:srgbClr val="333399"/>
                </a:solidFill>
                <a:cs typeface="Times New Roman" charset="0"/>
                <a:sym typeface="Times New Roman" charset="0"/>
              </a:rPr>
              <a:t> de los </a:t>
            </a:r>
            <a:r>
              <a:rPr lang="en-US" sz="1980" b="1" dirty="0" err="1" smtClean="0">
                <a:solidFill>
                  <a:srgbClr val="333399"/>
                </a:solidFill>
                <a:cs typeface="Times New Roman" charset="0"/>
                <a:sym typeface="Times New Roman" charset="0"/>
              </a:rPr>
              <a:t>componentes</a:t>
            </a:r>
            <a:r>
              <a:rPr lang="en-US" sz="1980" b="1" dirty="0" smtClean="0">
                <a:solidFill>
                  <a:srgbClr val="333399"/>
                </a:solidFill>
                <a:cs typeface="Times New Roman" charset="0"/>
                <a:sym typeface="Times New Roman" charset="0"/>
              </a:rPr>
              <a:t> </a:t>
            </a:r>
            <a:r>
              <a:rPr lang="es-ES_tradnl" sz="1980" b="1" dirty="0" smtClean="0">
                <a:solidFill>
                  <a:srgbClr val="333399"/>
                </a:solidFill>
                <a:cs typeface="Times New Roman" charset="0"/>
                <a:sym typeface="Times New Roman" charset="0"/>
              </a:rPr>
              <a:t>probados</a:t>
            </a:r>
            <a:r>
              <a:rPr lang="en-US" sz="1980" b="1" dirty="0" smtClean="0">
                <a:solidFill>
                  <a:srgbClr val="333399"/>
                </a:solidFill>
                <a:cs typeface="Times New Roman" charset="0"/>
                <a:sym typeface="Times New Roman" charset="0"/>
              </a:rPr>
              <a:t>.</a:t>
            </a:r>
          </a:p>
          <a:p>
            <a:pPr marL="682625" lvl="2" indent="-220663">
              <a:lnSpc>
                <a:spcPct val="90000"/>
              </a:lnSpc>
              <a:tabLst>
                <a:tab pos="682625" algn="l"/>
              </a:tabLst>
              <a:defRPr/>
            </a:pPr>
            <a:r>
              <a:rPr lang="en-US" sz="1980" b="1" dirty="0" smtClean="0">
                <a:solidFill>
                  <a:srgbClr val="333399"/>
                </a:solidFill>
                <a:cs typeface="Times New Roman" charset="0"/>
                <a:sym typeface="Times New Roman" charset="0"/>
              </a:rPr>
              <a:t>La </a:t>
            </a:r>
            <a:r>
              <a:rPr lang="en-US" sz="1980" b="1" dirty="0" err="1" smtClean="0">
                <a:solidFill>
                  <a:srgbClr val="333399"/>
                </a:solidFill>
                <a:cs typeface="Times New Roman" charset="0"/>
                <a:sym typeface="Times New Roman" charset="0"/>
              </a:rPr>
              <a:t>ubicación</a:t>
            </a:r>
            <a:r>
              <a:rPr lang="en-US" sz="1980" b="1" dirty="0" smtClean="0">
                <a:solidFill>
                  <a:srgbClr val="333399"/>
                </a:solidFill>
                <a:cs typeface="Times New Roman" charset="0"/>
                <a:sym typeface="Times New Roman" charset="0"/>
              </a:rPr>
              <a:t> de los </a:t>
            </a:r>
            <a:r>
              <a:rPr lang="en-US" sz="1980" b="1" dirty="0" err="1" smtClean="0">
                <a:solidFill>
                  <a:srgbClr val="333399"/>
                </a:solidFill>
                <a:cs typeface="Times New Roman" charset="0"/>
                <a:sym typeface="Times New Roman" charset="0"/>
              </a:rPr>
              <a:t>componentes</a:t>
            </a:r>
            <a:r>
              <a:rPr lang="en-US" sz="1980" b="1" dirty="0" smtClean="0">
                <a:solidFill>
                  <a:srgbClr val="333399"/>
                </a:solidFill>
                <a:cs typeface="Times New Roman" charset="0"/>
                <a:sym typeface="Times New Roman" charset="0"/>
              </a:rPr>
              <a:t> </a:t>
            </a:r>
            <a:r>
              <a:rPr lang="es-ES_tradnl" sz="1980" b="1" dirty="0" smtClean="0">
                <a:solidFill>
                  <a:srgbClr val="333399"/>
                </a:solidFill>
                <a:cs typeface="Times New Roman" charset="0"/>
                <a:sym typeface="Times New Roman" charset="0"/>
              </a:rPr>
              <a:t>probados</a:t>
            </a:r>
            <a:r>
              <a:rPr lang="en-US" sz="1980" b="1" dirty="0" smtClean="0">
                <a:solidFill>
                  <a:srgbClr val="333399"/>
                </a:solidFill>
                <a:cs typeface="Times New Roman" charset="0"/>
                <a:sym typeface="Times New Roman" charset="0"/>
              </a:rPr>
              <a:t>.</a:t>
            </a:r>
          </a:p>
          <a:p>
            <a:pPr marL="682625" lvl="2" indent="-220663">
              <a:lnSpc>
                <a:spcPct val="90000"/>
              </a:lnSpc>
              <a:tabLst>
                <a:tab pos="682625" algn="l"/>
              </a:tabLst>
              <a:defRPr/>
            </a:pPr>
            <a:r>
              <a:rPr lang="en-US" sz="1980" b="1" dirty="0" smtClean="0">
                <a:solidFill>
                  <a:srgbClr val="333399"/>
                </a:solidFill>
                <a:cs typeface="Times New Roman" charset="0"/>
                <a:sym typeface="Times New Roman" charset="0"/>
              </a:rPr>
              <a:t>Los </a:t>
            </a:r>
            <a:r>
              <a:rPr lang="en-US" sz="1980" b="1" dirty="0" err="1" smtClean="0">
                <a:solidFill>
                  <a:srgbClr val="333399"/>
                </a:solidFill>
                <a:cs typeface="Times New Roman" charset="0"/>
                <a:sym typeface="Times New Roman" charset="0"/>
              </a:rPr>
              <a:t>resultados</a:t>
            </a:r>
            <a:r>
              <a:rPr lang="en-US" sz="1980" b="1" dirty="0" smtClean="0">
                <a:solidFill>
                  <a:srgbClr val="333399"/>
                </a:solidFill>
                <a:cs typeface="Times New Roman" charset="0"/>
                <a:sym typeface="Times New Roman" charset="0"/>
              </a:rPr>
              <a:t> de </a:t>
            </a:r>
            <a:r>
              <a:rPr lang="en-US" sz="1980" b="1" dirty="0" err="1" smtClean="0">
                <a:solidFill>
                  <a:srgbClr val="333399"/>
                </a:solidFill>
                <a:cs typeface="Times New Roman" charset="0"/>
                <a:sym typeface="Times New Roman" charset="0"/>
              </a:rPr>
              <a:t>las</a:t>
            </a:r>
            <a:r>
              <a:rPr lang="en-US" sz="1980" b="1" dirty="0" smtClean="0">
                <a:solidFill>
                  <a:srgbClr val="333399"/>
                </a:solidFill>
                <a:cs typeface="Times New Roman" charset="0"/>
                <a:sym typeface="Times New Roman" charset="0"/>
              </a:rPr>
              <a:t> </a:t>
            </a:r>
            <a:r>
              <a:rPr lang="en-US" sz="1980" b="1" dirty="0" err="1" smtClean="0">
                <a:solidFill>
                  <a:srgbClr val="333399"/>
                </a:solidFill>
                <a:cs typeface="Times New Roman" charset="0"/>
                <a:sym typeface="Times New Roman" charset="0"/>
              </a:rPr>
              <a:t>pruebas</a:t>
            </a:r>
            <a:r>
              <a:rPr lang="en-US" sz="1980" b="1" dirty="0" smtClean="0">
                <a:solidFill>
                  <a:srgbClr val="333399"/>
                </a:solidFill>
                <a:cs typeface="Times New Roman" charset="0"/>
                <a:sym typeface="Times New Roman" charset="0"/>
              </a:rPr>
              <a:t>.</a:t>
            </a:r>
          </a:p>
          <a:p>
            <a:pPr marL="346075" lvl="1" indent="-230188">
              <a:lnSpc>
                <a:spcPct val="90000"/>
              </a:lnSpc>
              <a:tabLst>
                <a:tab pos="682625" algn="l"/>
              </a:tabLst>
              <a:defRPr/>
            </a:pPr>
            <a:r>
              <a:rPr lang="en-US" sz="1980" b="1" dirty="0" smtClean="0">
                <a:cs typeface="Times New Roman" charset="0"/>
                <a:sym typeface="Times New Roman" charset="0"/>
              </a:rPr>
              <a:t>Conserve </a:t>
            </a:r>
            <a:r>
              <a:rPr lang="en-US" sz="1980" b="1" dirty="0" err="1" smtClean="0">
                <a:cs typeface="Times New Roman" charset="0"/>
                <a:sym typeface="Times New Roman" charset="0"/>
              </a:rPr>
              <a:t>una</a:t>
            </a:r>
            <a:r>
              <a:rPr lang="en-US" sz="1980" b="1" dirty="0" smtClean="0">
                <a:cs typeface="Times New Roman" charset="0"/>
                <a:sym typeface="Times New Roman" charset="0"/>
              </a:rPr>
              <a:t> </a:t>
            </a:r>
            <a:r>
              <a:rPr lang="en-US" sz="1980" b="1" dirty="0" err="1" smtClean="0">
                <a:cs typeface="Times New Roman" charset="0"/>
                <a:sym typeface="Times New Roman" charset="0"/>
              </a:rPr>
              <a:t>copia</a:t>
            </a:r>
            <a:r>
              <a:rPr lang="en-US" sz="1980" b="1" dirty="0" smtClean="0">
                <a:cs typeface="Times New Roman" charset="0"/>
                <a:sym typeface="Times New Roman" charset="0"/>
              </a:rPr>
              <a:t> del </a:t>
            </a:r>
            <a:r>
              <a:rPr lang="en-US" sz="1980" b="1" dirty="0" err="1" smtClean="0">
                <a:cs typeface="Times New Roman" charset="0"/>
                <a:sym typeface="Times New Roman" charset="0"/>
              </a:rPr>
              <a:t>formulario</a:t>
            </a:r>
            <a:r>
              <a:rPr lang="en-US" sz="1980" b="1" dirty="0" smtClean="0">
                <a:cs typeface="Times New Roman" charset="0"/>
                <a:sym typeface="Times New Roman" charset="0"/>
              </a:rPr>
              <a:t> de </a:t>
            </a:r>
            <a:r>
              <a:rPr lang="en-US" sz="1980" b="1" dirty="0" err="1" smtClean="0">
                <a:cs typeface="Times New Roman" charset="0"/>
                <a:sym typeface="Times New Roman" charset="0"/>
              </a:rPr>
              <a:t>documentación</a:t>
            </a:r>
            <a:r>
              <a:rPr lang="en-US" sz="1980" b="1" dirty="0" smtClean="0">
                <a:cs typeface="Times New Roman" charset="0"/>
                <a:sym typeface="Times New Roman" charset="0"/>
              </a:rPr>
              <a:t> del </a:t>
            </a:r>
            <a:r>
              <a:rPr lang="es-ES_tradnl" sz="1980" b="1" dirty="0" smtClean="0">
                <a:cs typeface="Times New Roman" charset="0"/>
                <a:sym typeface="Times New Roman" charset="0"/>
              </a:rPr>
              <a:t>kit</a:t>
            </a:r>
            <a:r>
              <a:rPr lang="en-US" sz="1980" b="1" dirty="0" smtClean="0">
                <a:cs typeface="Times New Roman" charset="0"/>
                <a:sym typeface="Times New Roman" charset="0"/>
              </a:rPr>
              <a:t> de </a:t>
            </a:r>
            <a:r>
              <a:rPr lang="en-US" sz="1980" b="1" dirty="0" err="1" smtClean="0">
                <a:cs typeface="Times New Roman" charset="0"/>
                <a:sym typeface="Times New Roman" charset="0"/>
              </a:rPr>
              <a:t>pruebas</a:t>
            </a:r>
            <a:endParaRPr lang="en-US" sz="1980" b="1" dirty="0" smtClean="0">
              <a:cs typeface="Times New Roman" charset="0"/>
              <a:sym typeface="Times New Roman" charset="0"/>
            </a:endParaRPr>
          </a:p>
        </p:txBody>
      </p:sp>
    </p:spTree>
    <p:extLst>
      <p:ext uri="{BB962C8B-B14F-4D97-AF65-F5344CB8AC3E}">
        <p14:creationId xmlns:p14="http://schemas.microsoft.com/office/powerpoint/2010/main" val="6644410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7-</a:t>
            </a:r>
            <a:fld id="{429DE2E4-B31E-44F9-823B-05062D2536AA}" type="slidenum">
              <a:rPr lang="en-US"/>
              <a:pPr>
                <a:defRPr/>
              </a:pPr>
              <a:t>86</a:t>
            </a:fld>
            <a:endParaRPr lang="en-US"/>
          </a:p>
        </p:txBody>
      </p:sp>
      <p:sp>
        <p:nvSpPr>
          <p:cNvPr id="8196" name="Rectangle 2"/>
          <p:cNvSpPr>
            <a:spLocks noGrp="1" noChangeArrowheads="1"/>
          </p:cNvSpPr>
          <p:nvPr>
            <p:ph type="title"/>
          </p:nvPr>
        </p:nvSpPr>
        <p:spPr/>
        <p:txBody>
          <a:bodyPr/>
          <a:lstStyle/>
          <a:p>
            <a:r>
              <a:rPr lang="en-US" sz="3400" smtClean="0">
                <a:solidFill>
                  <a:srgbClr val="333399"/>
                </a:solidFill>
                <a:cs typeface="Times New Roman" pitchFamily="18" charset="0"/>
                <a:sym typeface="Times New Roman" pitchFamily="18" charset="0"/>
              </a:rPr>
              <a:t>Administración de registros: Informes de los resultados de la muestra de cáscaras de pintura</a:t>
            </a:r>
            <a:r>
              <a:rPr lang="en-US" sz="3400" smtClean="0">
                <a:cs typeface="Times New Roman" pitchFamily="18" charset="0"/>
                <a:sym typeface="Times New Roman" pitchFamily="18" charset="0"/>
              </a:rPr>
              <a:t> </a:t>
            </a:r>
          </a:p>
        </p:txBody>
      </p:sp>
      <p:sp>
        <p:nvSpPr>
          <p:cNvPr id="8197" name="Rectangle 3"/>
          <p:cNvSpPr>
            <a:spLocks noGrp="1" noChangeArrowheads="1"/>
          </p:cNvSpPr>
          <p:nvPr>
            <p:ph type="body" idx="1"/>
          </p:nvPr>
        </p:nvSpPr>
        <p:spPr>
          <a:xfrm>
            <a:off x="304800" y="1676400"/>
            <a:ext cx="8458200" cy="4800600"/>
          </a:xfrm>
        </p:spPr>
        <p:txBody>
          <a:bodyPr/>
          <a:lstStyle/>
          <a:p>
            <a:pPr marL="0" indent="0">
              <a:buFontTx/>
              <a:buNone/>
              <a:tabLst>
                <a:tab pos="682625" algn="l"/>
              </a:tabLst>
            </a:pPr>
            <a:r>
              <a:rPr lang="en-US" sz="2600" smtClean="0">
                <a:solidFill>
                  <a:srgbClr val="333399"/>
                </a:solidFill>
                <a:cs typeface="Times New Roman" pitchFamily="18" charset="0"/>
                <a:sym typeface="Times New Roman" pitchFamily="18" charset="0"/>
              </a:rPr>
              <a:t>Se debe mantener un registro de los muestreos de forma similar a los resultados del kit de pruebas.</a:t>
            </a:r>
          </a:p>
          <a:p>
            <a:pPr marL="346075" lvl="1" indent="-230188">
              <a:tabLst>
                <a:tab pos="682625" algn="l"/>
              </a:tabLst>
            </a:pPr>
            <a:r>
              <a:rPr lang="en-US" sz="2200" b="1" smtClean="0">
                <a:solidFill>
                  <a:srgbClr val="333399"/>
                </a:solidFill>
                <a:cs typeface="Times New Roman" pitchFamily="18" charset="0"/>
                <a:sym typeface="Times New Roman" pitchFamily="18" charset="0"/>
              </a:rPr>
              <a:t>Env</a:t>
            </a:r>
            <a:r>
              <a:rPr lang="es-ES_tradnl" sz="2200" b="1" smtClean="0">
                <a:solidFill>
                  <a:srgbClr val="333399"/>
                </a:solidFill>
                <a:cs typeface="Times New Roman" pitchFamily="18" charset="0"/>
                <a:sym typeface="Times New Roman" pitchFamily="18" charset="0"/>
              </a:rPr>
              <a:t>íe</a:t>
            </a:r>
            <a:r>
              <a:rPr lang="en-US" sz="2200" b="1" smtClean="0">
                <a:solidFill>
                  <a:srgbClr val="333399"/>
                </a:solidFill>
                <a:cs typeface="Times New Roman" pitchFamily="18" charset="0"/>
                <a:sym typeface="Times New Roman" pitchFamily="18" charset="0"/>
              </a:rPr>
              <a:t> un informe a la persona que contrata el trabajo </a:t>
            </a:r>
            <a:r>
              <a:rPr lang="es-ES_tradnl" sz="2200" b="1" smtClean="0">
                <a:solidFill>
                  <a:srgbClr val="333399"/>
                </a:solidFill>
                <a:cs typeface="Times New Roman" pitchFamily="18" charset="0"/>
                <a:sym typeface="Times New Roman" pitchFamily="18" charset="0"/>
              </a:rPr>
              <a:t>en un plazo máximo de </a:t>
            </a:r>
            <a:r>
              <a:rPr lang="en-US" sz="2200" b="1" smtClean="0">
                <a:solidFill>
                  <a:srgbClr val="333399"/>
                </a:solidFill>
                <a:cs typeface="Times New Roman" pitchFamily="18" charset="0"/>
                <a:sym typeface="Times New Roman" pitchFamily="18" charset="0"/>
              </a:rPr>
              <a:t>30 días después del fin de la renovación, que contenga</a:t>
            </a:r>
            <a:r>
              <a:rPr lang="es-ES_tradnl" sz="2200" b="1" smtClean="0">
                <a:solidFill>
                  <a:srgbClr val="333399"/>
                </a:solidFill>
                <a:cs typeface="Times New Roman" pitchFamily="18" charset="0"/>
                <a:sym typeface="Times New Roman" pitchFamily="18" charset="0"/>
              </a:rPr>
              <a:t> lo siguiente</a:t>
            </a:r>
            <a:r>
              <a:rPr lang="en-US" sz="2200" b="1" smtClean="0">
                <a:solidFill>
                  <a:srgbClr val="333399"/>
                </a:solidFill>
                <a:cs typeface="Times New Roman" pitchFamily="18" charset="0"/>
                <a:sym typeface="Times New Roman" pitchFamily="18" charset="0"/>
              </a:rPr>
              <a:t>:</a:t>
            </a:r>
          </a:p>
          <a:p>
            <a:pPr marL="682625" lvl="2" indent="-220663">
              <a:tabLst>
                <a:tab pos="682625" algn="l"/>
              </a:tabLst>
            </a:pPr>
            <a:r>
              <a:rPr lang="en-US" sz="1900" b="1" smtClean="0">
                <a:solidFill>
                  <a:srgbClr val="333399"/>
                </a:solidFill>
                <a:cs typeface="Times New Roman" pitchFamily="18" charset="0"/>
                <a:sym typeface="Times New Roman" pitchFamily="18" charset="0"/>
              </a:rPr>
              <a:t>Una descripción y la ubicación de los componentes </a:t>
            </a:r>
            <a:r>
              <a:rPr lang="es-ES_tradnl" sz="1900" b="1" smtClean="0">
                <a:solidFill>
                  <a:srgbClr val="333399"/>
                </a:solidFill>
                <a:cs typeface="Times New Roman" pitchFamily="18" charset="0"/>
                <a:sym typeface="Times New Roman" pitchFamily="18" charset="0"/>
              </a:rPr>
              <a:t>probados</a:t>
            </a:r>
            <a:r>
              <a:rPr lang="en-US" sz="1900" b="1" smtClean="0">
                <a:solidFill>
                  <a:srgbClr val="333399"/>
                </a:solidFill>
                <a:cs typeface="Times New Roman" pitchFamily="18" charset="0"/>
                <a:sym typeface="Times New Roman" pitchFamily="18" charset="0"/>
              </a:rPr>
              <a:t>.</a:t>
            </a:r>
          </a:p>
          <a:p>
            <a:pPr marL="682625" lvl="2" indent="-220663">
              <a:tabLst>
                <a:tab pos="682625" algn="l"/>
              </a:tabLst>
            </a:pPr>
            <a:r>
              <a:rPr lang="en-US" sz="1900" b="1" smtClean="0">
                <a:solidFill>
                  <a:srgbClr val="333399"/>
                </a:solidFill>
                <a:cs typeface="Times New Roman" pitchFamily="18" charset="0"/>
                <a:sym typeface="Times New Roman" pitchFamily="18" charset="0"/>
              </a:rPr>
              <a:t>Las dimensiones del área de muestreo, en cm y el área en cm</a:t>
            </a:r>
            <a:r>
              <a:rPr lang="en-US" sz="1900" b="1" baseline="30000" smtClean="0"/>
              <a:t>2</a:t>
            </a:r>
            <a:r>
              <a:rPr lang="en-US" sz="1900" b="1" smtClean="0">
                <a:solidFill>
                  <a:srgbClr val="333399"/>
                </a:solidFill>
                <a:cs typeface="Times New Roman" pitchFamily="18" charset="0"/>
                <a:sym typeface="Times New Roman" pitchFamily="18" charset="0"/>
              </a:rPr>
              <a:t> </a:t>
            </a:r>
            <a:r>
              <a:rPr lang="es-ES_tradnl" sz="1900" b="1" smtClean="0">
                <a:solidFill>
                  <a:srgbClr val="333399"/>
                </a:solidFill>
                <a:cs typeface="Times New Roman" pitchFamily="18" charset="0"/>
                <a:sym typeface="Times New Roman" pitchFamily="18" charset="0"/>
              </a:rPr>
              <a:t>y </a:t>
            </a:r>
            <a:r>
              <a:rPr lang="en-US" sz="1900" b="1" smtClean="0">
                <a:solidFill>
                  <a:srgbClr val="333399"/>
                </a:solidFill>
                <a:cs typeface="Times New Roman" pitchFamily="18" charset="0"/>
                <a:sym typeface="Times New Roman" pitchFamily="18" charset="0"/>
              </a:rPr>
              <a:t>ubicación de los componentes </a:t>
            </a:r>
            <a:r>
              <a:rPr lang="es-ES_tradnl" sz="1900" b="1" smtClean="0">
                <a:solidFill>
                  <a:srgbClr val="333399"/>
                </a:solidFill>
                <a:cs typeface="Times New Roman" pitchFamily="18" charset="0"/>
                <a:sym typeface="Times New Roman" pitchFamily="18" charset="0"/>
              </a:rPr>
              <a:t>probados</a:t>
            </a:r>
            <a:r>
              <a:rPr lang="en-US" sz="1900" b="1" smtClean="0">
                <a:solidFill>
                  <a:srgbClr val="333399"/>
                </a:solidFill>
                <a:cs typeface="Times New Roman" pitchFamily="18" charset="0"/>
                <a:sym typeface="Times New Roman" pitchFamily="18" charset="0"/>
              </a:rPr>
              <a:t>.</a:t>
            </a:r>
          </a:p>
          <a:p>
            <a:pPr marL="682625" lvl="2" indent="-220663">
              <a:tabLst>
                <a:tab pos="682625" algn="l"/>
              </a:tabLst>
            </a:pPr>
            <a:r>
              <a:rPr lang="en-US" sz="1900" b="1" smtClean="0">
                <a:solidFill>
                  <a:srgbClr val="333399"/>
                </a:solidFill>
                <a:cs typeface="Times New Roman" pitchFamily="18" charset="0"/>
                <a:sym typeface="Times New Roman" pitchFamily="18" charset="0"/>
              </a:rPr>
              <a:t>Los resultados del análisis del laboratorio.</a:t>
            </a:r>
          </a:p>
          <a:p>
            <a:pPr marL="346075" lvl="1" indent="-230188">
              <a:spcBef>
                <a:spcPts val="1200"/>
              </a:spcBef>
              <a:tabLst>
                <a:tab pos="682625" algn="l"/>
              </a:tabLst>
            </a:pPr>
            <a:r>
              <a:rPr lang="en-US" sz="2200" b="1" smtClean="0">
                <a:cs typeface="Times New Roman" pitchFamily="18" charset="0"/>
                <a:sym typeface="Times New Roman" pitchFamily="18" charset="0"/>
              </a:rPr>
              <a:t>Conserve una copia de los resultados del laboratorio y del </a:t>
            </a:r>
            <a:r>
              <a:rPr lang="es-ES_tradnl" sz="2200" b="1" smtClean="0">
                <a:cs typeface="Times New Roman" pitchFamily="18" charset="0"/>
                <a:sym typeface="Times New Roman" pitchFamily="18" charset="0"/>
              </a:rPr>
              <a:t>informe</a:t>
            </a:r>
            <a:r>
              <a:rPr lang="en-US" sz="2200" b="1" smtClean="0">
                <a:cs typeface="Times New Roman" pitchFamily="18" charset="0"/>
                <a:sym typeface="Times New Roman" pitchFamily="18" charset="0"/>
              </a:rPr>
              <a:t> para el cliente</a:t>
            </a:r>
          </a:p>
        </p:txBody>
      </p:sp>
    </p:spTree>
    <p:extLst>
      <p:ext uri="{BB962C8B-B14F-4D97-AF65-F5344CB8AC3E}">
        <p14:creationId xmlns:p14="http://schemas.microsoft.com/office/powerpoint/2010/main" val="41831974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7-</a:t>
            </a:r>
            <a:fld id="{2821BFB6-F9E5-43D1-8371-06DC4B762B02}" type="slidenum">
              <a:rPr lang="en-US"/>
              <a:pPr>
                <a:defRPr/>
              </a:pPr>
              <a:t>87</a:t>
            </a:fld>
            <a:endParaRPr lang="en-US"/>
          </a:p>
        </p:txBody>
      </p:sp>
      <p:sp>
        <p:nvSpPr>
          <p:cNvPr id="9220" name="Rectangle 2"/>
          <p:cNvSpPr>
            <a:spLocks noGrp="1" noChangeArrowheads="1"/>
          </p:cNvSpPr>
          <p:nvPr>
            <p:ph type="title"/>
          </p:nvPr>
        </p:nvSpPr>
        <p:spPr/>
        <p:txBody>
          <a:bodyPr/>
          <a:lstStyle/>
          <a:p>
            <a:r>
              <a:rPr lang="en-US" sz="3600" smtClean="0">
                <a:cs typeface="Times New Roman" pitchFamily="18" charset="0"/>
                <a:sym typeface="Times New Roman" pitchFamily="18" charset="0"/>
              </a:rPr>
              <a:t>Administración de registros: Informes posteriores a la renovación</a:t>
            </a:r>
          </a:p>
        </p:txBody>
      </p:sp>
      <p:sp>
        <p:nvSpPr>
          <p:cNvPr id="9221" name="Rectangle 3"/>
          <p:cNvSpPr>
            <a:spLocks noGrp="1" noChangeArrowheads="1"/>
          </p:cNvSpPr>
          <p:nvPr>
            <p:ph type="body" idx="1"/>
          </p:nvPr>
        </p:nvSpPr>
        <p:spPr>
          <a:xfrm>
            <a:off x="228600" y="1752600"/>
            <a:ext cx="8534400" cy="4267200"/>
          </a:xfrm>
        </p:spPr>
        <p:txBody>
          <a:bodyPr/>
          <a:lstStyle/>
          <a:p>
            <a:pPr>
              <a:lnSpc>
                <a:spcPct val="90000"/>
              </a:lnSpc>
            </a:pPr>
            <a:r>
              <a:rPr lang="en-US" sz="2000" smtClean="0">
                <a:cs typeface="Times New Roman" pitchFamily="18" charset="0"/>
                <a:sym typeface="Times New Roman" pitchFamily="18" charset="0"/>
              </a:rPr>
              <a:t>Después de toda renovación, las empresas deben documentar y compartir la siguiente información:</a:t>
            </a:r>
          </a:p>
          <a:p>
            <a:pPr lvl="1">
              <a:lnSpc>
                <a:spcPct val="90000"/>
              </a:lnSpc>
            </a:pPr>
            <a:r>
              <a:rPr lang="en-US" sz="1800" b="1" smtClean="0">
                <a:cs typeface="Times New Roman" pitchFamily="18" charset="0"/>
                <a:sym typeface="Times New Roman" pitchFamily="18" charset="0"/>
              </a:rPr>
              <a:t>Información del proyecto que documente el cumplimiento de los requisitos de capacitación de renovación, certificación y prácticas de trabajo.</a:t>
            </a:r>
          </a:p>
          <a:p>
            <a:pPr lvl="1">
              <a:lnSpc>
                <a:spcPct val="90000"/>
              </a:lnSpc>
            </a:pPr>
            <a:r>
              <a:rPr lang="en-US" sz="1800" b="1" smtClean="0">
                <a:cs typeface="Times New Roman" pitchFamily="18" charset="0"/>
                <a:sym typeface="Times New Roman" pitchFamily="18" charset="0"/>
              </a:rPr>
              <a:t>Documentación del muestreo de aprobación de polvo, si se realizó.</a:t>
            </a:r>
          </a:p>
          <a:p>
            <a:pPr lvl="1">
              <a:lnSpc>
                <a:spcPct val="90000"/>
              </a:lnSpc>
            </a:pPr>
            <a:r>
              <a:rPr lang="en-US" sz="1800" b="1" smtClean="0">
                <a:cs typeface="Times New Roman" pitchFamily="18" charset="0"/>
                <a:sym typeface="Times New Roman" pitchFamily="18" charset="0"/>
              </a:rPr>
              <a:t>Esta información debe ser preparada y conservada por la firma, y debe ser compartida con los propietarios y ocupantes de viviendas e instalaciones ocupadas por niños.</a:t>
            </a:r>
          </a:p>
          <a:p>
            <a:pPr lvl="1">
              <a:lnSpc>
                <a:spcPct val="90000"/>
              </a:lnSpc>
            </a:pPr>
            <a:endParaRPr lang="en-US" sz="1800" b="1" smtClean="0">
              <a:cs typeface="Times New Roman" pitchFamily="18" charset="0"/>
              <a:sym typeface="Times New Roman" pitchFamily="18" charset="0"/>
            </a:endParaRPr>
          </a:p>
        </p:txBody>
      </p:sp>
    </p:spTree>
    <p:extLst>
      <p:ext uri="{BB962C8B-B14F-4D97-AF65-F5344CB8AC3E}">
        <p14:creationId xmlns:p14="http://schemas.microsoft.com/office/powerpoint/2010/main" val="3210847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7-</a:t>
            </a:r>
            <a:fld id="{43A85C2B-A779-4470-8EB5-12178A47BFE6}" type="slidenum">
              <a:rPr lang="en-US"/>
              <a:pPr>
                <a:defRPr/>
              </a:pPr>
              <a:t>88</a:t>
            </a:fld>
            <a:endParaRPr lang="en-US"/>
          </a:p>
        </p:txBody>
      </p:sp>
      <p:sp>
        <p:nvSpPr>
          <p:cNvPr id="10244" name="Rectangle 2"/>
          <p:cNvSpPr>
            <a:spLocks noGrp="1" noChangeArrowheads="1"/>
          </p:cNvSpPr>
          <p:nvPr>
            <p:ph type="title"/>
          </p:nvPr>
        </p:nvSpPr>
        <p:spPr/>
        <p:txBody>
          <a:bodyPr/>
          <a:lstStyle/>
          <a:p>
            <a:r>
              <a:rPr lang="en-US" smtClean="0">
                <a:cs typeface="Times New Roman" pitchFamily="18" charset="0"/>
                <a:sym typeface="Times New Roman" pitchFamily="18" charset="0"/>
              </a:rPr>
              <a:t>Ahora ya saben...</a:t>
            </a:r>
          </a:p>
        </p:txBody>
      </p:sp>
      <p:sp>
        <p:nvSpPr>
          <p:cNvPr id="10245" name="Rectangle 3"/>
          <p:cNvSpPr>
            <a:spLocks noGrp="1" noChangeArrowheads="1"/>
          </p:cNvSpPr>
          <p:nvPr>
            <p:ph type="body" idx="1"/>
          </p:nvPr>
        </p:nvSpPr>
        <p:spPr>
          <a:xfrm>
            <a:off x="304800" y="1663700"/>
            <a:ext cx="8458200" cy="4114800"/>
          </a:xfrm>
        </p:spPr>
        <p:txBody>
          <a:bodyPr/>
          <a:lstStyle/>
          <a:p>
            <a:pPr>
              <a:lnSpc>
                <a:spcPct val="90000"/>
              </a:lnSpc>
            </a:pPr>
            <a:r>
              <a:rPr lang="es-ES_tradnl" sz="2000" dirty="0" smtClean="0">
                <a:cs typeface="Times New Roman" pitchFamily="18" charset="0"/>
                <a:sym typeface="Times New Roman" pitchFamily="18" charset="0"/>
              </a:rPr>
              <a:t>Que </a:t>
            </a:r>
            <a:r>
              <a:rPr lang="en-US" sz="2000" dirty="0" err="1" smtClean="0">
                <a:cs typeface="Times New Roman" pitchFamily="18" charset="0"/>
                <a:sym typeface="Times New Roman" pitchFamily="18" charset="0"/>
              </a:rPr>
              <a:t>debe</a:t>
            </a:r>
            <a:r>
              <a:rPr lang="es-ES_tradnl" sz="2000" dirty="0" smtClean="0">
                <a:cs typeface="Times New Roman" pitchFamily="18" charset="0"/>
                <a:sym typeface="Times New Roman" pitchFamily="18" charset="0"/>
              </a:rPr>
              <a:t>n</a:t>
            </a:r>
            <a:r>
              <a:rPr lang="en-US" sz="2000" dirty="0" smtClean="0">
                <a:cs typeface="Times New Roman" pitchFamily="18" charset="0"/>
                <a:sym typeface="Times New Roman" pitchFamily="18" charset="0"/>
              </a:rPr>
              <a:t> </a:t>
            </a:r>
            <a:r>
              <a:rPr lang="es-ES_tradnl" sz="2000" dirty="0" smtClean="0">
                <a:cs typeface="Times New Roman" pitchFamily="18" charset="0"/>
                <a:sym typeface="Times New Roman" pitchFamily="18" charset="0"/>
              </a:rPr>
              <a:t>tener </a:t>
            </a:r>
            <a:r>
              <a:rPr lang="en-US" sz="2000" dirty="0" smtClean="0">
                <a:cs typeface="Times New Roman" pitchFamily="18" charset="0"/>
                <a:sym typeface="Times New Roman" pitchFamily="18" charset="0"/>
              </a:rPr>
              <a:t>los </a:t>
            </a:r>
            <a:r>
              <a:rPr lang="es-ES_tradnl" sz="2000" dirty="0" smtClean="0">
                <a:cs typeface="Times New Roman" pitchFamily="18" charset="0"/>
                <a:sym typeface="Times New Roman" pitchFamily="18" charset="0"/>
              </a:rPr>
              <a:t>siguientes </a:t>
            </a:r>
            <a:r>
              <a:rPr lang="en-US" sz="2000" dirty="0" err="1" smtClean="0">
                <a:cs typeface="Times New Roman" pitchFamily="18" charset="0"/>
                <a:sym typeface="Times New Roman" pitchFamily="18" charset="0"/>
              </a:rPr>
              <a:t>registros</a:t>
            </a:r>
            <a:r>
              <a:rPr lang="en-US" sz="2000" dirty="0" smtClean="0">
                <a:cs typeface="Times New Roman" pitchFamily="18" charset="0"/>
                <a:sym typeface="Times New Roman" pitchFamily="18" charset="0"/>
              </a:rPr>
              <a:t> en el </a:t>
            </a:r>
            <a:r>
              <a:rPr lang="en-US" sz="2000" dirty="0" err="1" smtClean="0">
                <a:cs typeface="Times New Roman" pitchFamily="18" charset="0"/>
                <a:sym typeface="Times New Roman" pitchFamily="18" charset="0"/>
              </a:rPr>
              <a:t>lugar</a:t>
            </a:r>
            <a:r>
              <a:rPr lang="en-US" sz="2000" dirty="0" smtClean="0">
                <a:cs typeface="Times New Roman" pitchFamily="18" charset="0"/>
                <a:sym typeface="Times New Roman" pitchFamily="18" charset="0"/>
              </a:rPr>
              <a:t> de </a:t>
            </a:r>
            <a:r>
              <a:rPr lang="en-US" sz="2000" dirty="0" err="1" smtClean="0">
                <a:cs typeface="Times New Roman" pitchFamily="18" charset="0"/>
                <a:sym typeface="Times New Roman" pitchFamily="18" charset="0"/>
              </a:rPr>
              <a:t>trabajo</a:t>
            </a:r>
            <a:r>
              <a:rPr lang="en-US" sz="2000" dirty="0" smtClean="0">
                <a:cs typeface="Times New Roman" pitchFamily="18" charset="0"/>
                <a:sym typeface="Times New Roman" pitchFamily="18" charset="0"/>
              </a:rPr>
              <a:t>: </a:t>
            </a:r>
          </a:p>
          <a:p>
            <a:pPr lvl="1">
              <a:lnSpc>
                <a:spcPct val="90000"/>
              </a:lnSpc>
            </a:pPr>
            <a:r>
              <a:rPr lang="en-US" sz="2000" b="1" dirty="0" err="1" smtClean="0">
                <a:cs typeface="Times New Roman" pitchFamily="18" charset="0"/>
                <a:sym typeface="Times New Roman" pitchFamily="18" charset="0"/>
              </a:rPr>
              <a:t>Certificaciones</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para</a:t>
            </a:r>
            <a:r>
              <a:rPr lang="en-US" sz="2000" b="1" dirty="0" smtClean="0">
                <a:cs typeface="Times New Roman" pitchFamily="18" charset="0"/>
                <a:sym typeface="Times New Roman" pitchFamily="18" charset="0"/>
              </a:rPr>
              <a:t> la </a:t>
            </a:r>
            <a:r>
              <a:rPr lang="en-US" sz="2000" b="1" dirty="0" err="1" smtClean="0">
                <a:cs typeface="Times New Roman" pitchFamily="18" charset="0"/>
                <a:sym typeface="Times New Roman" pitchFamily="18" charset="0"/>
              </a:rPr>
              <a:t>empresa</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certificada</a:t>
            </a:r>
            <a:r>
              <a:rPr lang="en-US" sz="2000" b="1" dirty="0" smtClean="0">
                <a:cs typeface="Times New Roman" pitchFamily="18" charset="0"/>
                <a:sym typeface="Times New Roman" pitchFamily="18" charset="0"/>
              </a:rPr>
              <a:t> y los </a:t>
            </a:r>
            <a:r>
              <a:rPr lang="en-US" sz="2000" b="1" dirty="0" err="1" smtClean="0">
                <a:cs typeface="Times New Roman" pitchFamily="18" charset="0"/>
                <a:sym typeface="Times New Roman" pitchFamily="18" charset="0"/>
              </a:rPr>
              <a:t>renovadores</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certificados</a:t>
            </a:r>
            <a:r>
              <a:rPr lang="en-US" sz="2000" b="1" dirty="0" smtClean="0">
                <a:cs typeface="Times New Roman" pitchFamily="18" charset="0"/>
                <a:sym typeface="Times New Roman" pitchFamily="18" charset="0"/>
              </a:rPr>
              <a:t>.</a:t>
            </a:r>
          </a:p>
          <a:p>
            <a:pPr>
              <a:lnSpc>
                <a:spcPct val="90000"/>
              </a:lnSpc>
            </a:pPr>
            <a:r>
              <a:rPr lang="es-ES_tradnl" sz="2000" dirty="0" smtClean="0">
                <a:cs typeface="Times New Roman" pitchFamily="18" charset="0"/>
                <a:sym typeface="Times New Roman" pitchFamily="18" charset="0"/>
              </a:rPr>
              <a:t>Que </a:t>
            </a:r>
            <a:r>
              <a:rPr lang="en-US" sz="2000" dirty="0" err="1" smtClean="0">
                <a:cs typeface="Times New Roman" pitchFamily="18" charset="0"/>
                <a:sym typeface="Times New Roman" pitchFamily="18" charset="0"/>
              </a:rPr>
              <a:t>deben</a:t>
            </a:r>
            <a:r>
              <a:rPr lang="en-US" sz="2000" dirty="0" smtClean="0">
                <a:cs typeface="Times New Roman" pitchFamily="18" charset="0"/>
                <a:sym typeface="Times New Roman" pitchFamily="18" charset="0"/>
              </a:rPr>
              <a:t> </a:t>
            </a:r>
            <a:r>
              <a:rPr lang="en-US" sz="2000" dirty="0" err="1" smtClean="0">
                <a:cs typeface="Times New Roman" pitchFamily="18" charset="0"/>
                <a:sym typeface="Times New Roman" pitchFamily="18" charset="0"/>
              </a:rPr>
              <a:t>conservar</a:t>
            </a:r>
            <a:r>
              <a:rPr lang="en-US" sz="2000" dirty="0" smtClean="0">
                <a:cs typeface="Times New Roman" pitchFamily="18" charset="0"/>
                <a:sym typeface="Times New Roman" pitchFamily="18" charset="0"/>
              </a:rPr>
              <a:t> </a:t>
            </a:r>
            <a:r>
              <a:rPr lang="en-US" sz="2000" dirty="0" err="1" smtClean="0">
                <a:cs typeface="Times New Roman" pitchFamily="18" charset="0"/>
                <a:sym typeface="Times New Roman" pitchFamily="18" charset="0"/>
              </a:rPr>
              <a:t>todos</a:t>
            </a:r>
            <a:r>
              <a:rPr lang="en-US" sz="2000" dirty="0" smtClean="0">
                <a:cs typeface="Times New Roman" pitchFamily="18" charset="0"/>
                <a:sym typeface="Times New Roman" pitchFamily="18" charset="0"/>
              </a:rPr>
              <a:t> los </a:t>
            </a:r>
            <a:r>
              <a:rPr lang="en-US" sz="2000" dirty="0" err="1" smtClean="0">
                <a:cs typeface="Times New Roman" pitchFamily="18" charset="0"/>
                <a:sym typeface="Times New Roman" pitchFamily="18" charset="0"/>
              </a:rPr>
              <a:t>registros</a:t>
            </a:r>
            <a:r>
              <a:rPr lang="en-US" sz="2000" dirty="0" smtClean="0">
                <a:cs typeface="Times New Roman" pitchFamily="18" charset="0"/>
                <a:sym typeface="Times New Roman" pitchFamily="18" charset="0"/>
              </a:rPr>
              <a:t> al </a:t>
            </a:r>
            <a:r>
              <a:rPr lang="en-US" sz="2000" dirty="0" err="1" smtClean="0">
                <a:cs typeface="Times New Roman" pitchFamily="18" charset="0"/>
                <a:sym typeface="Times New Roman" pitchFamily="18" charset="0"/>
              </a:rPr>
              <a:t>menos</a:t>
            </a:r>
            <a:r>
              <a:rPr lang="en-US" sz="2000" dirty="0" smtClean="0">
                <a:cs typeface="Times New Roman" pitchFamily="18" charset="0"/>
                <a:sym typeface="Times New Roman" pitchFamily="18" charset="0"/>
              </a:rPr>
              <a:t> 3 </a:t>
            </a:r>
            <a:r>
              <a:rPr lang="en-US" sz="2000" dirty="0" err="1" smtClean="0">
                <a:cs typeface="Times New Roman" pitchFamily="18" charset="0"/>
                <a:sym typeface="Times New Roman" pitchFamily="18" charset="0"/>
              </a:rPr>
              <a:t>años</a:t>
            </a:r>
            <a:r>
              <a:rPr lang="en-US" sz="2000" dirty="0" smtClean="0">
                <a:cs typeface="Times New Roman" pitchFamily="18" charset="0"/>
                <a:sym typeface="Times New Roman" pitchFamily="18" charset="0"/>
              </a:rPr>
              <a:t> </a:t>
            </a:r>
            <a:r>
              <a:rPr lang="es-ES_tradnl" sz="2000" dirty="0" smtClean="0">
                <a:cs typeface="Times New Roman" pitchFamily="18" charset="0"/>
                <a:sym typeface="Times New Roman" pitchFamily="18" charset="0"/>
              </a:rPr>
              <a:t>después </a:t>
            </a:r>
            <a:r>
              <a:rPr lang="en-US" sz="2000" dirty="0" smtClean="0">
                <a:cs typeface="Times New Roman" pitchFamily="18" charset="0"/>
                <a:sym typeface="Times New Roman" pitchFamily="18" charset="0"/>
              </a:rPr>
              <a:t> de </a:t>
            </a:r>
            <a:r>
              <a:rPr lang="en-US" sz="2000" dirty="0" err="1" smtClean="0">
                <a:cs typeface="Times New Roman" pitchFamily="18" charset="0"/>
                <a:sym typeface="Times New Roman" pitchFamily="18" charset="0"/>
              </a:rPr>
              <a:t>finaliza</a:t>
            </a:r>
            <a:r>
              <a:rPr lang="es-ES_tradnl" sz="2000" dirty="0" smtClean="0">
                <a:cs typeface="Times New Roman" pitchFamily="18" charset="0"/>
                <a:sym typeface="Times New Roman" pitchFamily="18" charset="0"/>
              </a:rPr>
              <a:t>r </a:t>
            </a:r>
            <a:r>
              <a:rPr lang="en-US" sz="2000" dirty="0" smtClean="0">
                <a:cs typeface="Times New Roman" pitchFamily="18" charset="0"/>
                <a:sym typeface="Times New Roman" pitchFamily="18" charset="0"/>
              </a:rPr>
              <a:t>la </a:t>
            </a:r>
            <a:r>
              <a:rPr lang="en-US" sz="2000" dirty="0" err="1" smtClean="0">
                <a:cs typeface="Times New Roman" pitchFamily="18" charset="0"/>
                <a:sym typeface="Times New Roman" pitchFamily="18" charset="0"/>
              </a:rPr>
              <a:t>renovación</a:t>
            </a:r>
            <a:r>
              <a:rPr lang="en-US" sz="2000" dirty="0" smtClean="0">
                <a:cs typeface="Times New Roman" pitchFamily="18" charset="0"/>
                <a:sym typeface="Times New Roman" pitchFamily="18" charset="0"/>
              </a:rPr>
              <a:t>.</a:t>
            </a:r>
          </a:p>
          <a:p>
            <a:pPr>
              <a:lnSpc>
                <a:spcPct val="90000"/>
              </a:lnSpc>
            </a:pPr>
            <a:r>
              <a:rPr lang="es-ES_tradnl" sz="2000" dirty="0" smtClean="0">
                <a:cs typeface="Times New Roman" pitchFamily="18" charset="0"/>
                <a:sym typeface="Times New Roman" pitchFamily="18" charset="0"/>
              </a:rPr>
              <a:t>Que </a:t>
            </a:r>
            <a:r>
              <a:rPr lang="en-US" sz="2000" dirty="0" err="1" smtClean="0">
                <a:cs typeface="Times New Roman" pitchFamily="18" charset="0"/>
                <a:sym typeface="Times New Roman" pitchFamily="18" charset="0"/>
              </a:rPr>
              <a:t>deben</a:t>
            </a:r>
            <a:r>
              <a:rPr lang="en-US" sz="2000" dirty="0" smtClean="0">
                <a:cs typeface="Times New Roman" pitchFamily="18" charset="0"/>
                <a:sym typeface="Times New Roman" pitchFamily="18" charset="0"/>
              </a:rPr>
              <a:t> </a:t>
            </a:r>
            <a:r>
              <a:rPr lang="en-US" sz="2000" dirty="0" err="1" smtClean="0">
                <a:cs typeface="Times New Roman" pitchFamily="18" charset="0"/>
                <a:sym typeface="Times New Roman" pitchFamily="18" charset="0"/>
              </a:rPr>
              <a:t>conservar</a:t>
            </a:r>
            <a:r>
              <a:rPr lang="en-US" sz="2000" dirty="0" smtClean="0">
                <a:cs typeface="Times New Roman" pitchFamily="18" charset="0"/>
                <a:sym typeface="Times New Roman" pitchFamily="18" charset="0"/>
              </a:rPr>
              <a:t> </a:t>
            </a:r>
            <a:r>
              <a:rPr lang="en-US" sz="2000" dirty="0" err="1" smtClean="0">
                <a:cs typeface="Times New Roman" pitchFamily="18" charset="0"/>
                <a:sym typeface="Times New Roman" pitchFamily="18" charset="0"/>
              </a:rPr>
              <a:t>registros</a:t>
            </a:r>
            <a:r>
              <a:rPr lang="en-US" sz="2000" dirty="0" smtClean="0">
                <a:cs typeface="Times New Roman" pitchFamily="18" charset="0"/>
                <a:sym typeface="Times New Roman" pitchFamily="18" charset="0"/>
              </a:rPr>
              <a:t> de:</a:t>
            </a:r>
          </a:p>
          <a:p>
            <a:pPr lvl="1">
              <a:lnSpc>
                <a:spcPct val="90000"/>
              </a:lnSpc>
            </a:pPr>
            <a:r>
              <a:rPr lang="en-US" sz="2000" b="1" dirty="0" err="1" smtClean="0">
                <a:cs typeface="Times New Roman" pitchFamily="18" charset="0"/>
                <a:sym typeface="Times New Roman" pitchFamily="18" charset="0"/>
              </a:rPr>
              <a:t>Capacitación</a:t>
            </a:r>
            <a:r>
              <a:rPr lang="en-US" sz="2000" b="1" dirty="0" smtClean="0">
                <a:cs typeface="Times New Roman" pitchFamily="18" charset="0"/>
                <a:sym typeface="Times New Roman" pitchFamily="18" charset="0"/>
              </a:rPr>
              <a:t> y </a:t>
            </a:r>
            <a:r>
              <a:rPr lang="en-US" sz="2000" b="1" dirty="0" err="1" smtClean="0">
                <a:cs typeface="Times New Roman" pitchFamily="18" charset="0"/>
                <a:sym typeface="Times New Roman" pitchFamily="18" charset="0"/>
              </a:rPr>
              <a:t>certificaciones</a:t>
            </a:r>
            <a:r>
              <a:rPr lang="en-US" sz="2000" b="1" dirty="0" smtClean="0">
                <a:cs typeface="Times New Roman" pitchFamily="18" charset="0"/>
                <a:sym typeface="Times New Roman" pitchFamily="18" charset="0"/>
              </a:rPr>
              <a:t> de </a:t>
            </a:r>
            <a:r>
              <a:rPr lang="en-US" sz="2000" b="1" dirty="0" err="1" smtClean="0">
                <a:cs typeface="Times New Roman" pitchFamily="18" charset="0"/>
                <a:sym typeface="Times New Roman" pitchFamily="18" charset="0"/>
              </a:rPr>
              <a:t>todo</a:t>
            </a:r>
            <a:r>
              <a:rPr lang="en-US" sz="2000" b="1" dirty="0" smtClean="0">
                <a:cs typeface="Times New Roman" pitchFamily="18" charset="0"/>
                <a:sym typeface="Times New Roman" pitchFamily="18" charset="0"/>
              </a:rPr>
              <a:t> el personal de </a:t>
            </a:r>
            <a:r>
              <a:rPr lang="en-US" sz="2000" b="1" dirty="0" err="1" smtClean="0">
                <a:cs typeface="Times New Roman" pitchFamily="18" charset="0"/>
                <a:sym typeface="Times New Roman" pitchFamily="18" charset="0"/>
              </a:rPr>
              <a:t>renovación</a:t>
            </a:r>
            <a:r>
              <a:rPr lang="en-US" sz="2000" b="1" dirty="0" smtClean="0">
                <a:cs typeface="Times New Roman" pitchFamily="18" charset="0"/>
                <a:sym typeface="Times New Roman" pitchFamily="18" charset="0"/>
              </a:rPr>
              <a:t> y la </a:t>
            </a:r>
            <a:r>
              <a:rPr lang="en-US" sz="2000" b="1" dirty="0" err="1" smtClean="0">
                <a:cs typeface="Times New Roman" pitchFamily="18" charset="0"/>
                <a:sym typeface="Times New Roman" pitchFamily="18" charset="0"/>
              </a:rPr>
              <a:t>certificación</a:t>
            </a:r>
            <a:r>
              <a:rPr lang="en-US" sz="2000" b="1" dirty="0" smtClean="0">
                <a:cs typeface="Times New Roman" pitchFamily="18" charset="0"/>
                <a:sym typeface="Times New Roman" pitchFamily="18" charset="0"/>
              </a:rPr>
              <a:t> de la </a:t>
            </a:r>
            <a:r>
              <a:rPr lang="en-US" sz="2000" b="1" dirty="0" err="1" smtClean="0">
                <a:cs typeface="Times New Roman" pitchFamily="18" charset="0"/>
                <a:sym typeface="Times New Roman" pitchFamily="18" charset="0"/>
              </a:rPr>
              <a:t>empresa</a:t>
            </a:r>
            <a:r>
              <a:rPr lang="en-US" sz="2000" b="1" dirty="0" smtClean="0">
                <a:cs typeface="Times New Roman" pitchFamily="18" charset="0"/>
                <a:sym typeface="Times New Roman" pitchFamily="18" charset="0"/>
              </a:rPr>
              <a:t>.</a:t>
            </a:r>
          </a:p>
          <a:p>
            <a:pPr lvl="1">
              <a:lnSpc>
                <a:spcPct val="90000"/>
              </a:lnSpc>
            </a:pPr>
            <a:r>
              <a:rPr lang="en-US" sz="2000" b="1" dirty="0" err="1" smtClean="0">
                <a:cs typeface="Times New Roman" pitchFamily="18" charset="0"/>
                <a:sym typeface="Times New Roman" pitchFamily="18" charset="0"/>
              </a:rPr>
              <a:t>Distribución</a:t>
            </a:r>
            <a:r>
              <a:rPr lang="en-US" sz="2000" b="1" dirty="0" smtClean="0">
                <a:cs typeface="Times New Roman" pitchFamily="18" charset="0"/>
                <a:sym typeface="Times New Roman" pitchFamily="18" charset="0"/>
              </a:rPr>
              <a:t> de la </a:t>
            </a:r>
            <a:r>
              <a:rPr lang="en-US" sz="2000" b="1" dirty="0" err="1" smtClean="0">
                <a:cs typeface="Times New Roman" pitchFamily="18" charset="0"/>
                <a:sym typeface="Times New Roman" pitchFamily="18" charset="0"/>
              </a:rPr>
              <a:t>información</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obligatoria</a:t>
            </a:r>
            <a:r>
              <a:rPr lang="en-US" sz="2000" b="1" dirty="0" smtClean="0">
                <a:cs typeface="Times New Roman" pitchFamily="18" charset="0"/>
                <a:sym typeface="Times New Roman" pitchFamily="18" charset="0"/>
              </a:rPr>
              <a:t>.</a:t>
            </a:r>
          </a:p>
          <a:p>
            <a:pPr lvl="1">
              <a:lnSpc>
                <a:spcPct val="90000"/>
              </a:lnSpc>
            </a:pPr>
            <a:r>
              <a:rPr lang="en-US" sz="2000" b="1" dirty="0" err="1" smtClean="0">
                <a:cs typeface="Times New Roman" pitchFamily="18" charset="0"/>
                <a:sym typeface="Times New Roman" pitchFamily="18" charset="0"/>
              </a:rPr>
              <a:t>Comunicaciones</a:t>
            </a:r>
            <a:r>
              <a:rPr lang="en-US" sz="2000" b="1" dirty="0" smtClean="0">
                <a:cs typeface="Times New Roman" pitchFamily="18" charset="0"/>
                <a:sym typeface="Times New Roman" pitchFamily="18" charset="0"/>
              </a:rPr>
              <a:t> con los </a:t>
            </a:r>
            <a:r>
              <a:rPr lang="en-US" sz="2000" b="1" dirty="0" err="1" smtClean="0">
                <a:cs typeface="Times New Roman" pitchFamily="18" charset="0"/>
                <a:sym typeface="Times New Roman" pitchFamily="18" charset="0"/>
              </a:rPr>
              <a:t>propietarios</a:t>
            </a:r>
            <a:r>
              <a:rPr lang="en-US" sz="2000" b="1" dirty="0" smtClean="0">
                <a:cs typeface="Times New Roman" pitchFamily="18" charset="0"/>
                <a:sym typeface="Times New Roman" pitchFamily="18" charset="0"/>
              </a:rPr>
              <a:t> y los </a:t>
            </a:r>
            <a:r>
              <a:rPr lang="en-US" sz="2000" b="1" dirty="0" err="1" smtClean="0">
                <a:cs typeface="Times New Roman" pitchFamily="18" charset="0"/>
                <a:sym typeface="Times New Roman" pitchFamily="18" charset="0"/>
              </a:rPr>
              <a:t>residentes</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además</a:t>
            </a:r>
            <a:r>
              <a:rPr lang="en-US" sz="2000" b="1" dirty="0" smtClean="0">
                <a:cs typeface="Times New Roman" pitchFamily="18" charset="0"/>
                <a:sym typeface="Times New Roman" pitchFamily="18" charset="0"/>
              </a:rPr>
              <a:t> de </a:t>
            </a:r>
            <a:r>
              <a:rPr lang="en-US" sz="2000" b="1" dirty="0" err="1" smtClean="0">
                <a:cs typeface="Times New Roman" pitchFamily="18" charset="0"/>
                <a:sym typeface="Times New Roman" pitchFamily="18" charset="0"/>
              </a:rPr>
              <a:t>sus</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certificaciones</a:t>
            </a:r>
            <a:r>
              <a:rPr lang="en-US" sz="2000" b="1" dirty="0" smtClean="0">
                <a:cs typeface="Times New Roman" pitchFamily="18" charset="0"/>
                <a:sym typeface="Times New Roman" pitchFamily="18" charset="0"/>
              </a:rPr>
              <a:t>.</a:t>
            </a:r>
          </a:p>
          <a:p>
            <a:pPr lvl="1">
              <a:lnSpc>
                <a:spcPct val="90000"/>
              </a:lnSpc>
            </a:pPr>
            <a:r>
              <a:rPr lang="en-US" sz="2000" b="1" dirty="0" err="1" smtClean="0">
                <a:cs typeface="Times New Roman" pitchFamily="18" charset="0"/>
                <a:sym typeface="Times New Roman" pitchFamily="18" charset="0"/>
              </a:rPr>
              <a:t>Actividades</a:t>
            </a:r>
            <a:r>
              <a:rPr lang="en-US" sz="2000" b="1" dirty="0" smtClean="0">
                <a:cs typeface="Times New Roman" pitchFamily="18" charset="0"/>
                <a:sym typeface="Times New Roman" pitchFamily="18" charset="0"/>
              </a:rPr>
              <a:t> de </a:t>
            </a:r>
            <a:r>
              <a:rPr lang="en-US" sz="2000" b="1" dirty="0" err="1" smtClean="0">
                <a:cs typeface="Times New Roman" pitchFamily="18" charset="0"/>
                <a:sym typeface="Times New Roman" pitchFamily="18" charset="0"/>
              </a:rPr>
              <a:t>trabajo</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que</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cumplan</a:t>
            </a:r>
            <a:r>
              <a:rPr lang="en-US" sz="2000" b="1" dirty="0" smtClean="0">
                <a:cs typeface="Times New Roman" pitchFamily="18" charset="0"/>
                <a:sym typeface="Times New Roman" pitchFamily="18" charset="0"/>
              </a:rPr>
              <a:t> </a:t>
            </a:r>
            <a:r>
              <a:rPr lang="es-ES_tradnl" sz="2000" b="1" dirty="0" smtClean="0">
                <a:cs typeface="Times New Roman" pitchFamily="18" charset="0"/>
                <a:sym typeface="Times New Roman" pitchFamily="18" charset="0"/>
              </a:rPr>
              <a:t>con </a:t>
            </a:r>
            <a:r>
              <a:rPr lang="en-US" sz="2000" b="1" dirty="0" smtClean="0">
                <a:cs typeface="Times New Roman" pitchFamily="18" charset="0"/>
                <a:sym typeface="Times New Roman" pitchFamily="18" charset="0"/>
              </a:rPr>
              <a:t>la </a:t>
            </a:r>
            <a:r>
              <a:rPr lang="en-US" sz="2000" b="1" dirty="0" err="1" smtClean="0">
                <a:cs typeface="Times New Roman" pitchFamily="18" charset="0"/>
                <a:sym typeface="Times New Roman" pitchFamily="18" charset="0"/>
              </a:rPr>
              <a:t>regla</a:t>
            </a:r>
            <a:r>
              <a:rPr lang="en-US" sz="2000" b="1" dirty="0" smtClean="0">
                <a:cs typeface="Times New Roman" pitchFamily="18" charset="0"/>
                <a:sym typeface="Times New Roman" pitchFamily="18" charset="0"/>
              </a:rPr>
              <a:t>.</a:t>
            </a:r>
          </a:p>
          <a:p>
            <a:pPr lvl="1">
              <a:lnSpc>
                <a:spcPct val="90000"/>
              </a:lnSpc>
            </a:pPr>
            <a:r>
              <a:rPr lang="en-US" sz="2000" b="1" dirty="0" err="1" smtClean="0">
                <a:cs typeface="Times New Roman" pitchFamily="18" charset="0"/>
                <a:sym typeface="Times New Roman" pitchFamily="18" charset="0"/>
              </a:rPr>
              <a:t>Informes</a:t>
            </a:r>
            <a:r>
              <a:rPr lang="en-US" sz="2000" b="1" dirty="0" smtClean="0">
                <a:cs typeface="Times New Roman" pitchFamily="18" charset="0"/>
                <a:sym typeface="Times New Roman" pitchFamily="18" charset="0"/>
              </a:rPr>
              <a:t> </a:t>
            </a:r>
            <a:r>
              <a:rPr lang="en-US" sz="2000" b="1" dirty="0" err="1" smtClean="0">
                <a:cs typeface="Times New Roman" pitchFamily="18" charset="0"/>
                <a:sym typeface="Times New Roman" pitchFamily="18" charset="0"/>
              </a:rPr>
              <a:t>posteriores</a:t>
            </a:r>
            <a:r>
              <a:rPr lang="en-US" sz="2000" b="1" dirty="0" smtClean="0">
                <a:cs typeface="Times New Roman" pitchFamily="18" charset="0"/>
                <a:sym typeface="Times New Roman" pitchFamily="18" charset="0"/>
              </a:rPr>
              <a:t> a la </a:t>
            </a:r>
            <a:r>
              <a:rPr lang="en-US" sz="2000" b="1" dirty="0" err="1" smtClean="0">
                <a:cs typeface="Times New Roman" pitchFamily="18" charset="0"/>
                <a:sym typeface="Times New Roman" pitchFamily="18" charset="0"/>
              </a:rPr>
              <a:t>renovación</a:t>
            </a:r>
            <a:r>
              <a:rPr lang="en-US" sz="2000" b="1" dirty="0" smtClean="0">
                <a:cs typeface="Times New Roman" pitchFamily="18" charset="0"/>
                <a:sym typeface="Times New Roman" pitchFamily="18" charset="0"/>
              </a:rPr>
              <a:t>.</a:t>
            </a:r>
          </a:p>
          <a:p>
            <a:pPr lvl="1">
              <a:lnSpc>
                <a:spcPct val="90000"/>
              </a:lnSpc>
            </a:pPr>
            <a:endParaRPr lang="en-US" sz="2000" b="1" dirty="0" smtClean="0">
              <a:cs typeface="Times New Roman" pitchFamily="18" charset="0"/>
              <a:sym typeface="Times New Roman" pitchFamily="18" charset="0"/>
            </a:endParaRPr>
          </a:p>
        </p:txBody>
      </p:sp>
    </p:spTree>
    <p:extLst>
      <p:ext uri="{BB962C8B-B14F-4D97-AF65-F5344CB8AC3E}">
        <p14:creationId xmlns:p14="http://schemas.microsoft.com/office/powerpoint/2010/main" val="48916806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smtClean="0"/>
              <a:t>Octubre</a:t>
            </a:r>
            <a:r>
              <a:rPr lang="en-US" dirty="0" smtClean="0"/>
              <a:t> de 2011</a:t>
            </a:r>
            <a:endParaRPr lang="en-US" dirty="0"/>
          </a:p>
        </p:txBody>
      </p:sp>
      <p:sp>
        <p:nvSpPr>
          <p:cNvPr id="5" name="Slide Number Placeholder 5"/>
          <p:cNvSpPr>
            <a:spLocks noGrp="1"/>
          </p:cNvSpPr>
          <p:nvPr>
            <p:ph type="sldNum" sz="quarter" idx="12"/>
          </p:nvPr>
        </p:nvSpPr>
        <p:spPr/>
        <p:txBody>
          <a:bodyPr/>
          <a:lstStyle/>
          <a:p>
            <a:pPr>
              <a:defRPr/>
            </a:pPr>
            <a:r>
              <a:rPr lang="en-US"/>
              <a:t>8-</a:t>
            </a:r>
            <a:fld id="{B624ED6D-E69F-4D22-A154-E87309990537}" type="slidenum">
              <a:rPr lang="en-US"/>
              <a:pPr>
                <a:defRPr/>
              </a:pPr>
              <a:t>89</a:t>
            </a:fld>
            <a:endParaRPr lang="en-US"/>
          </a:p>
        </p:txBody>
      </p:sp>
      <p:sp>
        <p:nvSpPr>
          <p:cNvPr id="2052" name="Rectangle 2"/>
          <p:cNvSpPr>
            <a:spLocks noGrp="1" noChangeArrowheads="1"/>
          </p:cNvSpPr>
          <p:nvPr>
            <p:ph type="title"/>
          </p:nvPr>
        </p:nvSpPr>
        <p:spPr>
          <a:xfrm>
            <a:off x="485775" y="228600"/>
            <a:ext cx="8153400" cy="1158875"/>
          </a:xfrm>
        </p:spPr>
        <p:txBody>
          <a:bodyPr/>
          <a:lstStyle/>
          <a:p>
            <a:r>
              <a:rPr lang="en-US" smtClean="0">
                <a:cs typeface="Times New Roman" pitchFamily="18" charset="0"/>
                <a:sym typeface="Times New Roman" pitchFamily="18" charset="0"/>
              </a:rPr>
              <a:t>Módulo 8: Capacitación para renovadores no certificados</a:t>
            </a:r>
          </a:p>
        </p:txBody>
      </p:sp>
      <p:sp>
        <p:nvSpPr>
          <p:cNvPr id="2053" name="Rectangle 3"/>
          <p:cNvSpPr>
            <a:spLocks noGrp="1" noChangeArrowheads="1"/>
          </p:cNvSpPr>
          <p:nvPr>
            <p:ph type="body" idx="1"/>
          </p:nvPr>
        </p:nvSpPr>
        <p:spPr>
          <a:xfrm>
            <a:off x="381000" y="2057400"/>
            <a:ext cx="8458200" cy="3962400"/>
          </a:xfrm>
        </p:spPr>
        <p:txBody>
          <a:bodyPr/>
          <a:lstStyle/>
          <a:p>
            <a:pPr marL="0" indent="0">
              <a:buFontTx/>
              <a:buNone/>
            </a:pPr>
            <a:r>
              <a:rPr lang="en-US" sz="4000" smtClean="0">
                <a:cs typeface="Times New Roman" pitchFamily="18" charset="0"/>
                <a:sym typeface="Times New Roman" pitchFamily="18" charset="0"/>
              </a:rPr>
              <a:t>Los renovadores certificados enseñan las prácticas de trabajo seguras con el plomo a los renovadores no certificados.</a:t>
            </a:r>
          </a:p>
        </p:txBody>
      </p:sp>
    </p:spTree>
    <p:extLst>
      <p:ext uri="{BB962C8B-B14F-4D97-AF65-F5344CB8AC3E}">
        <p14:creationId xmlns:p14="http://schemas.microsoft.com/office/powerpoint/2010/main" val="951125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smtClean="0"/>
              <a:t>Octubre</a:t>
            </a:r>
            <a:r>
              <a:rPr lang="en-US" dirty="0" smtClean="0"/>
              <a:t> de 2011</a:t>
            </a:r>
            <a:endParaRPr lang="en-US" dirty="0"/>
          </a:p>
        </p:txBody>
      </p:sp>
      <p:sp>
        <p:nvSpPr>
          <p:cNvPr id="5" name="Slide Number Placeholder 5"/>
          <p:cNvSpPr>
            <a:spLocks noGrp="1"/>
          </p:cNvSpPr>
          <p:nvPr>
            <p:ph type="sldNum" sz="quarter" idx="12"/>
          </p:nvPr>
        </p:nvSpPr>
        <p:spPr/>
        <p:txBody>
          <a:bodyPr/>
          <a:lstStyle/>
          <a:p>
            <a:pPr>
              <a:defRPr/>
            </a:pPr>
            <a:r>
              <a:rPr lang="en-US"/>
              <a:t>1-</a:t>
            </a:r>
            <a:fld id="{380F1BE7-A346-4C25-9574-72A9B50E40FB}" type="slidenum">
              <a:rPr lang="en-US"/>
              <a:pPr>
                <a:defRPr/>
              </a:pPr>
              <a:t>9</a:t>
            </a:fld>
            <a:endParaRPr lang="en-US"/>
          </a:p>
        </p:txBody>
      </p:sp>
      <p:sp>
        <p:nvSpPr>
          <p:cNvPr id="5124" name="Rectangle 2"/>
          <p:cNvSpPr>
            <a:spLocks noGrp="1" noChangeArrowheads="1"/>
          </p:cNvSpPr>
          <p:nvPr>
            <p:ph type="title"/>
          </p:nvPr>
        </p:nvSpPr>
        <p:spPr/>
        <p:txBody>
          <a:bodyPr/>
          <a:lstStyle/>
          <a:p>
            <a:r>
              <a:rPr lang="en-US" sz="3600" smtClean="0">
                <a:cs typeface="Times New Roman" pitchFamily="18" charset="0"/>
                <a:sym typeface="Times New Roman" pitchFamily="18" charset="0"/>
              </a:rPr>
              <a:t>Los síntomas del envenenamiento con plomo no siempre son obvios</a:t>
            </a:r>
          </a:p>
        </p:txBody>
      </p:sp>
      <p:sp>
        <p:nvSpPr>
          <p:cNvPr id="5125" name="Rectangle 3"/>
          <p:cNvSpPr>
            <a:spLocks noGrp="1" noChangeArrowheads="1"/>
          </p:cNvSpPr>
          <p:nvPr>
            <p:ph type="body" idx="1"/>
          </p:nvPr>
        </p:nvSpPr>
        <p:spPr/>
        <p:txBody>
          <a:bodyPr/>
          <a:lstStyle/>
          <a:p>
            <a:pPr>
              <a:buFont typeface="Times New Roman" pitchFamily="18" charset="0"/>
              <a:buNone/>
            </a:pPr>
            <a:endParaRPr lang="en-US" sz="2400" smtClean="0">
              <a:cs typeface="Times New Roman" pitchFamily="18" charset="0"/>
              <a:sym typeface="Times New Roman" pitchFamily="18" charset="0"/>
            </a:endParaRPr>
          </a:p>
          <a:p>
            <a:pPr lvl="1">
              <a:buFontTx/>
              <a:buChar char="•"/>
            </a:pPr>
            <a:r>
              <a:rPr lang="en-US" b="1" smtClean="0">
                <a:cs typeface="Times New Roman" pitchFamily="18" charset="0"/>
                <a:sym typeface="Times New Roman" pitchFamily="18" charset="0"/>
              </a:rPr>
              <a:t>El personal médico puede malinterpretar fácilmente los síntomas, </a:t>
            </a:r>
            <a:r>
              <a:rPr lang="es-ES_tradnl" b="1" smtClean="0">
                <a:cs typeface="Times New Roman" pitchFamily="18" charset="0"/>
                <a:sym typeface="Times New Roman" pitchFamily="18" charset="0"/>
              </a:rPr>
              <a:t>retrasando así </a:t>
            </a:r>
            <a:r>
              <a:rPr lang="en-US" b="1" smtClean="0">
                <a:cs typeface="Times New Roman" pitchFamily="18" charset="0"/>
                <a:sym typeface="Times New Roman" pitchFamily="18" charset="0"/>
              </a:rPr>
              <a:t>un tratamiento eficaz y aumenta</a:t>
            </a:r>
            <a:r>
              <a:rPr lang="es-ES_tradnl" b="1" smtClean="0">
                <a:cs typeface="Times New Roman" pitchFamily="18" charset="0"/>
                <a:sym typeface="Times New Roman" pitchFamily="18" charset="0"/>
              </a:rPr>
              <a:t>ndo</a:t>
            </a:r>
            <a:r>
              <a:rPr lang="en-US" b="1" smtClean="0">
                <a:cs typeface="Times New Roman" pitchFamily="18" charset="0"/>
                <a:sym typeface="Times New Roman" pitchFamily="18" charset="0"/>
              </a:rPr>
              <a:t> la posibilidad de daños permanentes tanto físicos como mentales.</a:t>
            </a:r>
          </a:p>
          <a:p>
            <a:pPr lvl="1">
              <a:buFontTx/>
              <a:buChar char="•"/>
            </a:pPr>
            <a:r>
              <a:rPr lang="en-US" b="1" smtClean="0">
                <a:cs typeface="Times New Roman" pitchFamily="18" charset="0"/>
                <a:sym typeface="Times New Roman" pitchFamily="18" charset="0"/>
              </a:rPr>
              <a:t>La única forma de determinar el envenenamiento </a:t>
            </a:r>
            <a:r>
              <a:rPr lang="es-ES_tradnl" b="1" smtClean="0">
                <a:cs typeface="Times New Roman" pitchFamily="18" charset="0"/>
                <a:sym typeface="Times New Roman" pitchFamily="18" charset="0"/>
              </a:rPr>
              <a:t>con </a:t>
            </a:r>
            <a:r>
              <a:rPr lang="en-US" b="1" smtClean="0">
                <a:cs typeface="Times New Roman" pitchFamily="18" charset="0"/>
                <a:sym typeface="Times New Roman" pitchFamily="18" charset="0"/>
              </a:rPr>
              <a:t>plomo es </a:t>
            </a:r>
            <a:r>
              <a:rPr lang="es-ES_tradnl" b="1" smtClean="0">
                <a:cs typeface="Times New Roman" pitchFamily="18" charset="0"/>
                <a:sym typeface="Times New Roman" pitchFamily="18" charset="0"/>
              </a:rPr>
              <a:t>hacer un análisis </a:t>
            </a:r>
            <a:r>
              <a:rPr lang="en-US" b="1" smtClean="0">
                <a:cs typeface="Times New Roman" pitchFamily="18" charset="0"/>
                <a:sym typeface="Times New Roman" pitchFamily="18" charset="0"/>
              </a:rPr>
              <a:t>del nivel de plomo en la sangre (BLL, por sus siglas en inglés).</a:t>
            </a:r>
          </a:p>
        </p:txBody>
      </p:sp>
    </p:spTree>
    <p:extLst>
      <p:ext uri="{BB962C8B-B14F-4D97-AF65-F5344CB8AC3E}">
        <p14:creationId xmlns:p14="http://schemas.microsoft.com/office/powerpoint/2010/main" val="38834832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8-</a:t>
            </a:r>
            <a:fld id="{B5A96AA1-5C10-4D21-94A2-348D59568D38}" type="slidenum">
              <a:rPr lang="en-US"/>
              <a:pPr>
                <a:defRPr/>
              </a:pPr>
              <a:t>90</a:t>
            </a:fld>
            <a:endParaRPr lang="en-US"/>
          </a:p>
        </p:txBody>
      </p:sp>
      <p:sp>
        <p:nvSpPr>
          <p:cNvPr id="3076" name="Rectangle 2"/>
          <p:cNvSpPr>
            <a:spLocks noGrp="1" noChangeArrowheads="1"/>
          </p:cNvSpPr>
          <p:nvPr>
            <p:ph type="title"/>
          </p:nvPr>
        </p:nvSpPr>
        <p:spPr>
          <a:xfrm>
            <a:off x="457200" y="533400"/>
            <a:ext cx="7315200" cy="685800"/>
          </a:xfrm>
        </p:spPr>
        <p:txBody>
          <a:bodyPr/>
          <a:lstStyle/>
          <a:p>
            <a:r>
              <a:rPr lang="en-US" sz="3600" smtClean="0">
                <a:cs typeface="Times New Roman" pitchFamily="18" charset="0"/>
                <a:sym typeface="Times New Roman" pitchFamily="18" charset="0"/>
              </a:rPr>
              <a:t>La enseñanza de prácticas de trabajo seguras con el plomo significa:</a:t>
            </a:r>
          </a:p>
        </p:txBody>
      </p:sp>
      <p:sp>
        <p:nvSpPr>
          <p:cNvPr id="3077" name="Rectangle 3"/>
          <p:cNvSpPr>
            <a:spLocks noGrp="1" noChangeArrowheads="1"/>
          </p:cNvSpPr>
          <p:nvPr>
            <p:ph type="body" idx="1"/>
          </p:nvPr>
        </p:nvSpPr>
        <p:spPr>
          <a:xfrm>
            <a:off x="304800" y="1752600"/>
            <a:ext cx="8458200" cy="4724400"/>
          </a:xfrm>
        </p:spPr>
        <p:txBody>
          <a:bodyPr/>
          <a:lstStyle/>
          <a:p>
            <a:r>
              <a:rPr lang="en-US" sz="2000" smtClean="0">
                <a:cs typeface="Times New Roman" pitchFamily="18" charset="0"/>
                <a:sym typeface="Times New Roman" pitchFamily="18" charset="0"/>
              </a:rPr>
              <a:t>Capacitar a los trabajadores para que utilicen apropiadamente los letreros, las barreras de polvo, las prácticas de trabajo que minimicen el polvo y las prácticas de limpieza de polvo durante actividades de renovación, reparación y pintura para prevenir o reducir la contaminación potencialmente peligrosa por polvo con plomo en el hogar. </a:t>
            </a:r>
          </a:p>
          <a:p>
            <a:pPr>
              <a:buFontTx/>
              <a:buNone/>
            </a:pPr>
            <a:endParaRPr lang="en-US" sz="2000" smtClean="0">
              <a:cs typeface="Times New Roman" pitchFamily="18" charset="0"/>
              <a:sym typeface="Times New Roman" pitchFamily="18" charset="0"/>
            </a:endParaRPr>
          </a:p>
          <a:p>
            <a:r>
              <a:rPr lang="en-US" sz="2000" smtClean="0">
                <a:cs typeface="Times New Roman" pitchFamily="18" charset="0"/>
                <a:sym typeface="Times New Roman" pitchFamily="18" charset="0"/>
              </a:rPr>
              <a:t>Para capacitar con efectividad a los trabajadores, usted debe:</a:t>
            </a:r>
          </a:p>
          <a:p>
            <a:pPr lvl="1"/>
            <a:r>
              <a:rPr lang="en-US" sz="1800" b="1" smtClean="0">
                <a:cs typeface="Times New Roman" pitchFamily="18" charset="0"/>
                <a:sym typeface="Times New Roman" pitchFamily="18" charset="0"/>
              </a:rPr>
              <a:t>Conocer la seguridad con el plomo.</a:t>
            </a:r>
          </a:p>
          <a:p>
            <a:pPr lvl="1"/>
            <a:r>
              <a:rPr lang="en-US" sz="1800" b="1" smtClean="0">
                <a:cs typeface="Times New Roman" pitchFamily="18" charset="0"/>
                <a:sym typeface="Times New Roman" pitchFamily="18" charset="0"/>
              </a:rPr>
              <a:t>Mostrar a los alumnos lo que sabe.</a:t>
            </a:r>
          </a:p>
          <a:p>
            <a:pPr lvl="1"/>
            <a:r>
              <a:rPr lang="en-US" sz="1800" b="1" smtClean="0">
                <a:cs typeface="Times New Roman" pitchFamily="18" charset="0"/>
                <a:sym typeface="Times New Roman" pitchFamily="18" charset="0"/>
              </a:rPr>
              <a:t>Revise la lista de compras en </a:t>
            </a:r>
            <a:r>
              <a:rPr lang="en-US" sz="1800" b="1" i="1" smtClean="0">
                <a:cs typeface="Times New Roman" pitchFamily="18" charset="0"/>
                <a:sym typeface="Times New Roman" pitchFamily="18" charset="0"/>
              </a:rPr>
              <a:t>Pasos para la renovación, reparación y pintura SEGURAS CON EL PLOMO</a:t>
            </a:r>
            <a:r>
              <a:rPr lang="en-US" sz="1600" b="1" smtClean="0">
                <a:cs typeface="Times New Roman" pitchFamily="18" charset="0"/>
                <a:sym typeface="Times New Roman" pitchFamily="18" charset="0"/>
              </a:rPr>
              <a:t> </a:t>
            </a:r>
            <a:r>
              <a:rPr lang="en-US" sz="1800" b="1" smtClean="0">
                <a:cs typeface="Times New Roman" pitchFamily="18" charset="0"/>
                <a:sym typeface="Times New Roman" pitchFamily="18" charset="0"/>
              </a:rPr>
              <a:t>y tenga a mano los materiales apropiados.</a:t>
            </a:r>
          </a:p>
          <a:p>
            <a:pPr>
              <a:buFontTx/>
              <a:buNone/>
            </a:pPr>
            <a:r>
              <a:rPr lang="en-US" sz="2000" smtClean="0">
                <a:cs typeface="Times New Roman" pitchFamily="18" charset="0"/>
                <a:sym typeface="Times New Roman" pitchFamily="18" charset="0"/>
              </a:rPr>
              <a:t> </a:t>
            </a:r>
          </a:p>
        </p:txBody>
      </p:sp>
    </p:spTree>
    <p:extLst>
      <p:ext uri="{BB962C8B-B14F-4D97-AF65-F5344CB8AC3E}">
        <p14:creationId xmlns:p14="http://schemas.microsoft.com/office/powerpoint/2010/main" val="28638493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8-</a:t>
            </a:r>
            <a:fld id="{6BC23D82-E4BD-4331-8AE1-738559574D39}" type="slidenum">
              <a:rPr lang="en-US"/>
              <a:pPr>
                <a:defRPr/>
              </a:pPr>
              <a:t>91</a:t>
            </a:fld>
            <a:endParaRPr lang="en-US"/>
          </a:p>
        </p:txBody>
      </p:sp>
      <p:sp>
        <p:nvSpPr>
          <p:cNvPr id="4100" name="Rectangle 2"/>
          <p:cNvSpPr>
            <a:spLocks noGrp="1" noChangeArrowheads="1"/>
          </p:cNvSpPr>
          <p:nvPr>
            <p:ph type="title"/>
          </p:nvPr>
        </p:nvSpPr>
        <p:spPr/>
        <p:txBody>
          <a:bodyPr/>
          <a:lstStyle/>
          <a:p>
            <a:r>
              <a:rPr lang="es-ES_tradnl" smtClean="0">
                <a:cs typeface="Times New Roman" pitchFamily="18" charset="0"/>
                <a:sym typeface="Times New Roman" pitchFamily="18" charset="0"/>
              </a:rPr>
              <a:t>F</a:t>
            </a:r>
            <a:r>
              <a:rPr lang="en-US" smtClean="0">
                <a:cs typeface="Times New Roman" pitchFamily="18" charset="0"/>
                <a:sym typeface="Times New Roman" pitchFamily="18" charset="0"/>
              </a:rPr>
              <a:t>unción del renovador certificado</a:t>
            </a:r>
          </a:p>
        </p:txBody>
      </p:sp>
      <p:sp>
        <p:nvSpPr>
          <p:cNvPr id="4101" name="Rectangle 3"/>
          <p:cNvSpPr>
            <a:spLocks noGrp="1" noChangeArrowheads="1"/>
          </p:cNvSpPr>
          <p:nvPr>
            <p:ph type="body" idx="1"/>
          </p:nvPr>
        </p:nvSpPr>
        <p:spPr>
          <a:xfrm>
            <a:off x="304800" y="1752600"/>
            <a:ext cx="8458200" cy="4724400"/>
          </a:xfrm>
        </p:spPr>
        <p:txBody>
          <a:bodyPr/>
          <a:lstStyle/>
          <a:p>
            <a:pPr>
              <a:buFontTx/>
              <a:buNone/>
            </a:pPr>
            <a:r>
              <a:rPr lang="en-US" sz="2000" smtClean="0">
                <a:cs typeface="Times New Roman" pitchFamily="18" charset="0"/>
                <a:sym typeface="Times New Roman" pitchFamily="18" charset="0"/>
              </a:rPr>
              <a:t>Los renovadores certificados:</a:t>
            </a:r>
          </a:p>
          <a:p>
            <a:r>
              <a:rPr lang="en-US" sz="2000" smtClean="0">
                <a:cs typeface="Times New Roman" pitchFamily="18" charset="0"/>
                <a:sym typeface="Times New Roman" pitchFamily="18" charset="0"/>
              </a:rPr>
              <a:t>Realizan trabajos seguros con el plomo según lo descrito en la regla RRP.</a:t>
            </a:r>
          </a:p>
          <a:p>
            <a:r>
              <a:rPr lang="en-US" sz="2000" smtClean="0">
                <a:cs typeface="Times New Roman" pitchFamily="18" charset="0"/>
                <a:sym typeface="Times New Roman" pitchFamily="18" charset="0"/>
              </a:rPr>
              <a:t>Capacitan a los trabajadores no certificados en prácticas seguras con el plomo.</a:t>
            </a:r>
          </a:p>
          <a:p>
            <a:r>
              <a:rPr lang="en-US" sz="2000" smtClean="0">
                <a:cs typeface="Times New Roman" pitchFamily="18" charset="0"/>
                <a:sym typeface="Times New Roman" pitchFamily="18" charset="0"/>
              </a:rPr>
              <a:t>Son una guía constante en la obra para los trabajadores no certificados durante la instalación y </a:t>
            </a:r>
            <a:r>
              <a:rPr lang="es-ES_tradnl" sz="2000" smtClean="0">
                <a:cs typeface="Times New Roman" pitchFamily="18" charset="0"/>
                <a:sym typeface="Times New Roman" pitchFamily="18" charset="0"/>
              </a:rPr>
              <a:t>la </a:t>
            </a:r>
            <a:r>
              <a:rPr lang="en-US" sz="2000" smtClean="0">
                <a:cs typeface="Times New Roman" pitchFamily="18" charset="0"/>
                <a:sym typeface="Times New Roman" pitchFamily="18" charset="0"/>
              </a:rPr>
              <a:t>limpieza.</a:t>
            </a:r>
          </a:p>
          <a:p>
            <a:r>
              <a:rPr lang="en-US" sz="2000" smtClean="0">
                <a:cs typeface="Times New Roman" pitchFamily="18" charset="0"/>
                <a:sym typeface="Times New Roman" pitchFamily="18" charset="0"/>
              </a:rPr>
              <a:t>Están disponibles por teléfono en caso de no estar presentes en la obra durante el trabajo.</a:t>
            </a:r>
          </a:p>
          <a:p>
            <a:r>
              <a:rPr lang="en-US" sz="2000" smtClean="0">
                <a:cs typeface="Times New Roman" pitchFamily="18" charset="0"/>
                <a:sym typeface="Times New Roman" pitchFamily="18" charset="0"/>
              </a:rPr>
              <a:t>Mantienen un comprobante de certificación en la obra como renovador certificado.</a:t>
            </a:r>
          </a:p>
        </p:txBody>
      </p:sp>
    </p:spTree>
    <p:extLst>
      <p:ext uri="{BB962C8B-B14F-4D97-AF65-F5344CB8AC3E}">
        <p14:creationId xmlns:p14="http://schemas.microsoft.com/office/powerpoint/2010/main" val="12605395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8-</a:t>
            </a:r>
            <a:fld id="{810E8A08-94A1-4307-A282-B6445A692BCC}" type="slidenum">
              <a:rPr lang="en-US"/>
              <a:pPr>
                <a:defRPr/>
              </a:pPr>
              <a:t>92</a:t>
            </a:fld>
            <a:endParaRPr lang="en-US"/>
          </a:p>
        </p:txBody>
      </p:sp>
      <p:sp>
        <p:nvSpPr>
          <p:cNvPr id="5124" name="Rectangle 2"/>
          <p:cNvSpPr>
            <a:spLocks noGrp="1" noChangeArrowheads="1"/>
          </p:cNvSpPr>
          <p:nvPr>
            <p:ph type="title"/>
          </p:nvPr>
        </p:nvSpPr>
        <p:spPr/>
        <p:txBody>
          <a:bodyPr/>
          <a:lstStyle/>
          <a:p>
            <a:r>
              <a:rPr lang="en-US" smtClean="0">
                <a:cs typeface="Times New Roman" pitchFamily="18" charset="0"/>
                <a:sym typeface="Times New Roman" pitchFamily="18" charset="0"/>
              </a:rPr>
              <a:t>Función de los renovadores capacitados pero no certificados</a:t>
            </a:r>
          </a:p>
        </p:txBody>
      </p:sp>
      <p:sp>
        <p:nvSpPr>
          <p:cNvPr id="5125" name="Rectangle 3"/>
          <p:cNvSpPr>
            <a:spLocks noGrp="1" noChangeArrowheads="1"/>
          </p:cNvSpPr>
          <p:nvPr>
            <p:ph type="body" idx="1"/>
          </p:nvPr>
        </p:nvSpPr>
        <p:spPr>
          <a:xfrm>
            <a:off x="304800" y="1752600"/>
            <a:ext cx="8458200" cy="4495800"/>
          </a:xfrm>
        </p:spPr>
        <p:txBody>
          <a:bodyPr/>
          <a:lstStyle/>
          <a:p>
            <a:pPr>
              <a:lnSpc>
                <a:spcPct val="90000"/>
              </a:lnSpc>
            </a:pPr>
            <a:r>
              <a:rPr lang="en-US" sz="2000" smtClean="0">
                <a:cs typeface="Times New Roman" pitchFamily="18" charset="0"/>
                <a:sym typeface="Times New Roman" pitchFamily="18" charset="0"/>
              </a:rPr>
              <a:t>Los renovadores capacitados pero no certificados son personas que trabajan en renovación, reparación y pintura que han </a:t>
            </a:r>
            <a:r>
              <a:rPr lang="es-ES_tradnl" sz="2000" smtClean="0">
                <a:cs typeface="Times New Roman" pitchFamily="18" charset="0"/>
                <a:sym typeface="Times New Roman" pitchFamily="18" charset="0"/>
              </a:rPr>
              <a:t>sido </a:t>
            </a:r>
            <a:r>
              <a:rPr lang="en-US" sz="2000" smtClean="0">
                <a:cs typeface="Times New Roman" pitchFamily="18" charset="0"/>
                <a:sym typeface="Times New Roman" pitchFamily="18" charset="0"/>
              </a:rPr>
              <a:t> capacita</a:t>
            </a:r>
            <a:r>
              <a:rPr lang="es-ES_tradnl" sz="2000" smtClean="0">
                <a:cs typeface="Times New Roman" pitchFamily="18" charset="0"/>
                <a:sym typeface="Times New Roman" pitchFamily="18" charset="0"/>
              </a:rPr>
              <a:t>dos </a:t>
            </a:r>
            <a:r>
              <a:rPr lang="en-US" sz="2000" smtClean="0">
                <a:cs typeface="Times New Roman" pitchFamily="18" charset="0"/>
                <a:sym typeface="Times New Roman" pitchFamily="18" charset="0"/>
              </a:rPr>
              <a:t>en </a:t>
            </a:r>
            <a:r>
              <a:rPr lang="es-ES_tradnl" sz="2000" smtClean="0">
                <a:cs typeface="Times New Roman" pitchFamily="18" charset="0"/>
                <a:sym typeface="Times New Roman" pitchFamily="18" charset="0"/>
              </a:rPr>
              <a:t>la obra </a:t>
            </a:r>
            <a:r>
              <a:rPr lang="en-US" sz="2000" smtClean="0">
                <a:cs typeface="Times New Roman" pitchFamily="18" charset="0"/>
                <a:sym typeface="Times New Roman" pitchFamily="18" charset="0"/>
              </a:rPr>
              <a:t>o en un sal</a:t>
            </a:r>
            <a:r>
              <a:rPr lang="es-ES_tradnl" sz="2000" smtClean="0">
                <a:cs typeface="Times New Roman" pitchFamily="18" charset="0"/>
                <a:sym typeface="Times New Roman" pitchFamily="18" charset="0"/>
              </a:rPr>
              <a:t>ón</a:t>
            </a:r>
            <a:r>
              <a:rPr lang="en-US" sz="2000" smtClean="0">
                <a:cs typeface="Times New Roman" pitchFamily="18" charset="0"/>
                <a:sym typeface="Times New Roman" pitchFamily="18" charset="0"/>
              </a:rPr>
              <a:t> de clases </a:t>
            </a:r>
            <a:r>
              <a:rPr lang="es-ES_tradnl" sz="2000" smtClean="0">
                <a:cs typeface="Times New Roman" pitchFamily="18" charset="0"/>
                <a:sym typeface="Times New Roman" pitchFamily="18" charset="0"/>
              </a:rPr>
              <a:t>por</a:t>
            </a:r>
            <a:r>
              <a:rPr lang="en-US" sz="2000" smtClean="0">
                <a:cs typeface="Times New Roman" pitchFamily="18" charset="0"/>
                <a:sym typeface="Times New Roman" pitchFamily="18" charset="0"/>
              </a:rPr>
              <a:t> parte de un renovador certificado, para realizar tareas cumpliendo la regla  RRP</a:t>
            </a:r>
            <a:r>
              <a:rPr lang="es-ES_tradnl" sz="2000" smtClean="0">
                <a:cs typeface="Times New Roman" pitchFamily="18" charset="0"/>
                <a:sym typeface="Times New Roman" pitchFamily="18" charset="0"/>
              </a:rPr>
              <a:t> de la EPA</a:t>
            </a:r>
            <a:r>
              <a:rPr lang="en-US" sz="2000" smtClean="0">
                <a:cs typeface="Times New Roman" pitchFamily="18" charset="0"/>
                <a:sym typeface="Times New Roman" pitchFamily="18" charset="0"/>
              </a:rPr>
              <a:t>.</a:t>
            </a:r>
          </a:p>
          <a:p>
            <a:pPr>
              <a:lnSpc>
                <a:spcPct val="90000"/>
              </a:lnSpc>
            </a:pPr>
            <a:r>
              <a:rPr lang="en-US" sz="2000" smtClean="0">
                <a:cs typeface="Times New Roman" pitchFamily="18" charset="0"/>
                <a:sym typeface="Times New Roman" pitchFamily="18" charset="0"/>
              </a:rPr>
              <a:t>Deben realizar prácticas de trabajo seguras con el plomo según lo descrito en la regla RRP:</a:t>
            </a:r>
          </a:p>
          <a:p>
            <a:pPr lvl="1">
              <a:lnSpc>
                <a:spcPct val="90000"/>
              </a:lnSpc>
            </a:pPr>
            <a:r>
              <a:rPr lang="en-US" sz="1800" b="1" smtClean="0">
                <a:cs typeface="Times New Roman" pitchFamily="18" charset="0"/>
                <a:sym typeface="Times New Roman" pitchFamily="18" charset="0"/>
              </a:rPr>
              <a:t>Proteger la vivienda con una "instalación" del área de trabajo.</a:t>
            </a:r>
          </a:p>
          <a:p>
            <a:pPr lvl="1">
              <a:lnSpc>
                <a:spcPct val="90000"/>
              </a:lnSpc>
            </a:pPr>
            <a:r>
              <a:rPr lang="en-US" sz="1800" b="1" smtClean="0">
                <a:cs typeface="Times New Roman" pitchFamily="18" charset="0"/>
                <a:sym typeface="Times New Roman" pitchFamily="18" charset="0"/>
              </a:rPr>
              <a:t>Protegerse.</a:t>
            </a:r>
          </a:p>
          <a:p>
            <a:pPr lvl="1">
              <a:lnSpc>
                <a:spcPct val="90000"/>
              </a:lnSpc>
            </a:pPr>
            <a:r>
              <a:rPr lang="en-US" sz="1800" b="1" smtClean="0">
                <a:cs typeface="Times New Roman" pitchFamily="18" charset="0"/>
                <a:sym typeface="Times New Roman" pitchFamily="18" charset="0"/>
              </a:rPr>
              <a:t>Realizar el trabajo de renovación con seguridad.</a:t>
            </a:r>
          </a:p>
          <a:p>
            <a:pPr lvl="2">
              <a:lnSpc>
                <a:spcPct val="90000"/>
              </a:lnSpc>
            </a:pPr>
            <a:r>
              <a:rPr lang="en-US" sz="1800" b="1" smtClean="0">
                <a:cs typeface="Times New Roman" pitchFamily="18" charset="0"/>
                <a:sym typeface="Times New Roman" pitchFamily="18" charset="0"/>
              </a:rPr>
              <a:t>No deben realizarse prácticas prohibidas.</a:t>
            </a:r>
          </a:p>
          <a:p>
            <a:pPr lvl="2">
              <a:lnSpc>
                <a:spcPct val="90000"/>
              </a:lnSpc>
            </a:pPr>
            <a:r>
              <a:rPr lang="en-US" sz="1600" b="1" smtClean="0">
                <a:cs typeface="Times New Roman" pitchFamily="18" charset="0"/>
                <a:sym typeface="Times New Roman" pitchFamily="18" charset="0"/>
              </a:rPr>
              <a:t>Controlar el polvo y los escombros.</a:t>
            </a:r>
          </a:p>
          <a:p>
            <a:pPr lvl="1">
              <a:lnSpc>
                <a:spcPct val="90000"/>
              </a:lnSpc>
            </a:pPr>
            <a:r>
              <a:rPr lang="en-US" sz="1800" b="1" smtClean="0">
                <a:cs typeface="Times New Roman" pitchFamily="18" charset="0"/>
                <a:sym typeface="Times New Roman" pitchFamily="18" charset="0"/>
              </a:rPr>
              <a:t>Limpiar el área de trabajo.</a:t>
            </a:r>
          </a:p>
        </p:txBody>
      </p:sp>
    </p:spTree>
    <p:extLst>
      <p:ext uri="{BB962C8B-B14F-4D97-AF65-F5344CB8AC3E}">
        <p14:creationId xmlns:p14="http://schemas.microsoft.com/office/powerpoint/2010/main" val="7051308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8-</a:t>
            </a:r>
            <a:fld id="{147E3932-C108-4EC7-9FDF-D2F642984D6A}" type="slidenum">
              <a:rPr lang="en-US"/>
              <a:pPr>
                <a:defRPr/>
              </a:pPr>
              <a:t>93</a:t>
            </a:fld>
            <a:endParaRPr lang="en-US"/>
          </a:p>
        </p:txBody>
      </p:sp>
      <p:sp>
        <p:nvSpPr>
          <p:cNvPr id="6148" name="Rectangle 1026"/>
          <p:cNvSpPr>
            <a:spLocks noGrp="1" noChangeArrowheads="1"/>
          </p:cNvSpPr>
          <p:nvPr>
            <p:ph type="title"/>
          </p:nvPr>
        </p:nvSpPr>
        <p:spPr/>
        <p:txBody>
          <a:bodyPr/>
          <a:lstStyle/>
          <a:p>
            <a:r>
              <a:rPr lang="en-US" sz="3600" smtClean="0">
                <a:cs typeface="Times New Roman" pitchFamily="18" charset="0"/>
                <a:sym typeface="Times New Roman" pitchFamily="18" charset="0"/>
              </a:rPr>
              <a:t>Pasos para la enseñanza de seguridad con el plomo en los trabajos de renovación</a:t>
            </a:r>
          </a:p>
        </p:txBody>
      </p:sp>
      <p:sp>
        <p:nvSpPr>
          <p:cNvPr id="6149" name="Rectangle 1027"/>
          <p:cNvSpPr>
            <a:spLocks noGrp="1" noChangeArrowheads="1"/>
          </p:cNvSpPr>
          <p:nvPr>
            <p:ph type="body" idx="1"/>
          </p:nvPr>
        </p:nvSpPr>
        <p:spPr/>
        <p:txBody>
          <a:bodyPr/>
          <a:lstStyle/>
          <a:p>
            <a:r>
              <a:rPr lang="en-US" smtClean="0">
                <a:cs typeface="Times New Roman" pitchFamily="18" charset="0"/>
                <a:sym typeface="Times New Roman" pitchFamily="18" charset="0"/>
              </a:rPr>
              <a:t>Enfoque para capacitar a renovadores no certificados</a:t>
            </a:r>
          </a:p>
        </p:txBody>
      </p:sp>
    </p:spTree>
    <p:extLst>
      <p:ext uri="{BB962C8B-B14F-4D97-AF65-F5344CB8AC3E}">
        <p14:creationId xmlns:p14="http://schemas.microsoft.com/office/powerpoint/2010/main" val="32207116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dirty="0" err="1"/>
              <a:t>Octubre</a:t>
            </a:r>
            <a:r>
              <a:rPr lang="en-US" dirty="0"/>
              <a:t> de 2011</a:t>
            </a:r>
          </a:p>
        </p:txBody>
      </p:sp>
      <p:sp>
        <p:nvSpPr>
          <p:cNvPr id="6" name="Slide Number Placeholder 6"/>
          <p:cNvSpPr>
            <a:spLocks noGrp="1"/>
          </p:cNvSpPr>
          <p:nvPr>
            <p:ph type="sldNum" sz="quarter" idx="12"/>
          </p:nvPr>
        </p:nvSpPr>
        <p:spPr/>
        <p:txBody>
          <a:bodyPr/>
          <a:lstStyle/>
          <a:p>
            <a:pPr>
              <a:defRPr/>
            </a:pPr>
            <a:r>
              <a:rPr lang="en-US"/>
              <a:t>8-</a:t>
            </a:r>
            <a:fld id="{F9577824-C20A-404F-9135-C3FEACCEBA83}" type="slidenum">
              <a:rPr lang="en-US"/>
              <a:pPr>
                <a:defRPr/>
              </a:pPr>
              <a:t>94</a:t>
            </a:fld>
            <a:endParaRPr lang="en-US"/>
          </a:p>
        </p:txBody>
      </p:sp>
      <p:sp>
        <p:nvSpPr>
          <p:cNvPr id="7172" name="Rectangle 2"/>
          <p:cNvSpPr>
            <a:spLocks noGrp="1" noChangeArrowheads="1"/>
          </p:cNvSpPr>
          <p:nvPr>
            <p:ph type="title"/>
          </p:nvPr>
        </p:nvSpPr>
        <p:spPr/>
        <p:txBody>
          <a:bodyPr/>
          <a:lstStyle/>
          <a:p>
            <a:r>
              <a:rPr lang="en-US" smtClean="0">
                <a:cs typeface="Times New Roman" pitchFamily="18" charset="0"/>
                <a:sym typeface="Times New Roman" pitchFamily="18" charset="0"/>
              </a:rPr>
              <a:t>Use la guía de “Pasos”</a:t>
            </a:r>
          </a:p>
        </p:txBody>
      </p:sp>
      <p:sp>
        <p:nvSpPr>
          <p:cNvPr id="7173" name="Rectangle 3"/>
          <p:cNvSpPr>
            <a:spLocks noGrp="1" noChangeArrowheads="1"/>
          </p:cNvSpPr>
          <p:nvPr>
            <p:ph type="body" sz="half" idx="2"/>
          </p:nvPr>
        </p:nvSpPr>
        <p:spPr>
          <a:xfrm>
            <a:off x="3581400" y="1828800"/>
            <a:ext cx="4876800" cy="4267200"/>
          </a:xfrm>
        </p:spPr>
        <p:txBody>
          <a:bodyPr/>
          <a:lstStyle/>
          <a:p>
            <a:pPr>
              <a:lnSpc>
                <a:spcPct val="90000"/>
              </a:lnSpc>
            </a:pPr>
            <a:r>
              <a:rPr lang="en-US" sz="2200" i="1" smtClean="0">
                <a:cs typeface="Times New Roman" pitchFamily="18" charset="0"/>
                <a:sym typeface="Times New Roman" pitchFamily="18" charset="0"/>
              </a:rPr>
              <a:t>Pasos para la renovación, reparación y pintura SEGURAS CON EL PLOMO</a:t>
            </a:r>
            <a:r>
              <a:rPr lang="en-US" sz="2200" smtClean="0">
                <a:cs typeface="Times New Roman" pitchFamily="18" charset="0"/>
                <a:sym typeface="Times New Roman" pitchFamily="18" charset="0"/>
              </a:rPr>
              <a:t> abarca las prácticas básicas seguras con el plomo y se puede usar como una guía de capacitación fuera del sal</a:t>
            </a:r>
            <a:r>
              <a:rPr lang="es-ES_tradnl" sz="2200" smtClean="0">
                <a:cs typeface="Times New Roman" pitchFamily="18" charset="0"/>
                <a:sym typeface="Times New Roman" pitchFamily="18" charset="0"/>
              </a:rPr>
              <a:t>ón</a:t>
            </a:r>
            <a:r>
              <a:rPr lang="en-US" sz="2200" smtClean="0">
                <a:cs typeface="Times New Roman" pitchFamily="18" charset="0"/>
                <a:sym typeface="Times New Roman" pitchFamily="18" charset="0"/>
              </a:rPr>
              <a:t> de clases, junto con demostraciones en el trabajo y capacitación práctica.</a:t>
            </a:r>
          </a:p>
          <a:p>
            <a:pPr>
              <a:lnSpc>
                <a:spcPct val="90000"/>
              </a:lnSpc>
            </a:pPr>
            <a:r>
              <a:rPr lang="en-US" sz="2200" smtClean="0">
                <a:cs typeface="Times New Roman" pitchFamily="18" charset="0"/>
                <a:sym typeface="Times New Roman" pitchFamily="18" charset="0"/>
              </a:rPr>
              <a:t>Se recomienda que esta guía sea la base de su capacitación.</a:t>
            </a:r>
          </a:p>
        </p:txBody>
      </p:sp>
      <p:pic>
        <p:nvPicPr>
          <p:cNvPr id="7174" name="Picture 7" descr="Esta imagen es la portada de la guía titulada “Pasos para los trabajos de Renovación, Reparación y Pintura seguros con el plomo”."/>
          <p:cNvPicPr>
            <a:picLocks noGrp="1" noChangeAspect="1" noChangeArrowheads="1"/>
          </p:cNvPicPr>
          <p:nvPr>
            <p:ph type="clipArt" sz="half" idx="1"/>
          </p:nvPr>
        </p:nvPicPr>
        <p:blipFill>
          <a:blip r:embed="rId3" cstate="print"/>
          <a:srcRect/>
          <a:stretch>
            <a:fillRect/>
          </a:stretch>
        </p:blipFill>
        <p:spPr>
          <a:xfrm>
            <a:off x="1143000" y="2057400"/>
            <a:ext cx="2003425" cy="3276600"/>
          </a:xfrm>
          <a:noFill/>
        </p:spPr>
      </p:pic>
    </p:spTree>
    <p:extLst>
      <p:ext uri="{BB962C8B-B14F-4D97-AF65-F5344CB8AC3E}">
        <p14:creationId xmlns:p14="http://schemas.microsoft.com/office/powerpoint/2010/main" val="26869148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8-</a:t>
            </a:r>
            <a:fld id="{0432D59A-1C5B-4BD5-8CFA-1C3258ECC827}" type="slidenum">
              <a:rPr lang="en-US"/>
              <a:pPr>
                <a:defRPr/>
              </a:pPr>
              <a:t>95</a:t>
            </a:fld>
            <a:endParaRPr lang="en-US"/>
          </a:p>
        </p:txBody>
      </p:sp>
      <p:sp>
        <p:nvSpPr>
          <p:cNvPr id="8196" name="Rectangle 2"/>
          <p:cNvSpPr>
            <a:spLocks noGrp="1" noChangeArrowheads="1"/>
          </p:cNvSpPr>
          <p:nvPr>
            <p:ph type="title"/>
          </p:nvPr>
        </p:nvSpPr>
        <p:spPr/>
        <p:txBody>
          <a:bodyPr/>
          <a:lstStyle/>
          <a:p>
            <a:r>
              <a:rPr lang="en-US" sz="3600" smtClean="0">
                <a:cs typeface="Times New Roman" pitchFamily="18" charset="0"/>
                <a:sym typeface="Times New Roman" pitchFamily="18" charset="0"/>
              </a:rPr>
              <a:t>Paso 1: Determine si el trabajo </a:t>
            </a:r>
            <a:r>
              <a:rPr lang="es-ES_tradnl" sz="3600" smtClean="0">
                <a:cs typeface="Times New Roman" pitchFamily="18" charset="0"/>
                <a:sym typeface="Times New Roman" pitchFamily="18" charset="0"/>
              </a:rPr>
              <a:t>comprende </a:t>
            </a:r>
            <a:r>
              <a:rPr lang="en-US" sz="3600" smtClean="0">
                <a:cs typeface="Times New Roman" pitchFamily="18" charset="0"/>
                <a:sym typeface="Times New Roman" pitchFamily="18" charset="0"/>
              </a:rPr>
              <a:t>pintura a base de plomo</a:t>
            </a:r>
          </a:p>
        </p:txBody>
      </p:sp>
      <p:sp>
        <p:nvSpPr>
          <p:cNvPr id="8197" name="Rectangle 3"/>
          <p:cNvSpPr>
            <a:spLocks noGrp="1" noChangeArrowheads="1"/>
          </p:cNvSpPr>
          <p:nvPr>
            <p:ph type="body" idx="1"/>
          </p:nvPr>
        </p:nvSpPr>
        <p:spPr>
          <a:xfrm>
            <a:off x="228600" y="1752600"/>
            <a:ext cx="8686800" cy="4800600"/>
          </a:xfrm>
        </p:spPr>
        <p:txBody>
          <a:bodyPr/>
          <a:lstStyle/>
          <a:p>
            <a:pPr>
              <a:lnSpc>
                <a:spcPct val="90000"/>
              </a:lnSpc>
            </a:pPr>
            <a:r>
              <a:rPr lang="en-US" sz="1600" smtClean="0">
                <a:cs typeface="Times New Roman" pitchFamily="18" charset="0"/>
                <a:sym typeface="Times New Roman" pitchFamily="18" charset="0"/>
              </a:rPr>
              <a:t>La pintura a base de plomo (LBP, por sus siglas en inglés) se encuentra en muchas viviendas antiguas:</a:t>
            </a:r>
          </a:p>
          <a:p>
            <a:pPr lvl="2">
              <a:lnSpc>
                <a:spcPct val="90000"/>
              </a:lnSpc>
            </a:pPr>
            <a:r>
              <a:rPr lang="en-US" sz="1400" b="1" smtClean="0">
                <a:cs typeface="Times New Roman" pitchFamily="18" charset="0"/>
                <a:sym typeface="Times New Roman" pitchFamily="18" charset="0"/>
              </a:rPr>
              <a:t>Viviendas entre 1960 y 1978 – 1 de cada 4 tienen LBP. </a:t>
            </a:r>
          </a:p>
          <a:p>
            <a:pPr lvl="2">
              <a:lnSpc>
                <a:spcPct val="90000"/>
              </a:lnSpc>
            </a:pPr>
            <a:r>
              <a:rPr lang="en-US" sz="1400" b="1" smtClean="0">
                <a:cs typeface="Times New Roman" pitchFamily="18" charset="0"/>
                <a:sym typeface="Times New Roman" pitchFamily="18" charset="0"/>
              </a:rPr>
              <a:t>Viviendas entre 1940 y 1960 – 7 de cada 10 tienen LBP.</a:t>
            </a:r>
          </a:p>
          <a:p>
            <a:pPr lvl="2">
              <a:lnSpc>
                <a:spcPct val="90000"/>
              </a:lnSpc>
            </a:pPr>
            <a:r>
              <a:rPr lang="en-US" sz="1400" b="1" smtClean="0">
                <a:cs typeface="Times New Roman" pitchFamily="18" charset="0"/>
                <a:sym typeface="Times New Roman" pitchFamily="18" charset="0"/>
              </a:rPr>
              <a:t>Viviendas anteriores a 1940 – 9 de cada 10 tienen LBP.</a:t>
            </a:r>
          </a:p>
          <a:p>
            <a:pPr>
              <a:lnSpc>
                <a:spcPct val="90000"/>
              </a:lnSpc>
            </a:pPr>
            <a:r>
              <a:rPr lang="en-US" sz="1600" smtClean="0">
                <a:cs typeface="Times New Roman" pitchFamily="18" charset="0"/>
                <a:sym typeface="Times New Roman" pitchFamily="18" charset="0"/>
              </a:rPr>
              <a:t>Una renovación, reparación o pintura que altere la pintura a base de plomo puede crear grandes riesgos relacionados con la pintura a base plomo en viviendas.</a:t>
            </a:r>
          </a:p>
          <a:p>
            <a:pPr>
              <a:lnSpc>
                <a:spcPct val="90000"/>
              </a:lnSpc>
            </a:pPr>
            <a:r>
              <a:rPr lang="en-US" sz="1600" smtClean="0">
                <a:cs typeface="Times New Roman" pitchFamily="18" charset="0"/>
                <a:sym typeface="Times New Roman" pitchFamily="18" charset="0"/>
              </a:rPr>
              <a:t>Incluso una pequeña cantidad de polvo de pintura a base de plomo puede envenenar a niños, padres y mascotas y puede causar problemas en mujeres embarazadas y en el desarrollo de sus fetos.</a:t>
            </a:r>
          </a:p>
          <a:p>
            <a:pPr>
              <a:lnSpc>
                <a:spcPct val="90000"/>
              </a:lnSpc>
            </a:pPr>
            <a:r>
              <a:rPr lang="en-US" sz="1600" smtClean="0">
                <a:cs typeface="Times New Roman" pitchFamily="18" charset="0"/>
                <a:sym typeface="Times New Roman" pitchFamily="18" charset="0"/>
              </a:rPr>
              <a:t>El renovador certificado determinará s</a:t>
            </a:r>
            <a:r>
              <a:rPr lang="es-ES_tradnl" sz="1600" smtClean="0">
                <a:cs typeface="Times New Roman" pitchFamily="18" charset="0"/>
                <a:sym typeface="Times New Roman" pitchFamily="18" charset="0"/>
              </a:rPr>
              <a:t>i</a:t>
            </a:r>
            <a:r>
              <a:rPr lang="en-US" sz="1600" smtClean="0">
                <a:cs typeface="Times New Roman" pitchFamily="18" charset="0"/>
                <a:sym typeface="Times New Roman" pitchFamily="18" charset="0"/>
              </a:rPr>
              <a:t> existe pintura a base de plomo en las superficies de trabajo.</a:t>
            </a:r>
          </a:p>
          <a:p>
            <a:pPr>
              <a:lnSpc>
                <a:spcPct val="90000"/>
              </a:lnSpc>
            </a:pPr>
            <a:r>
              <a:rPr lang="en-US" sz="1600" u="sng" smtClean="0">
                <a:cs typeface="Times New Roman" pitchFamily="18" charset="0"/>
                <a:sym typeface="Times New Roman" pitchFamily="18" charset="0"/>
              </a:rPr>
              <a:t>Si no hubiese información disponible acerca de la pintura a base de plomo para viviendas anteriores a 1978 o para una instalación habitada por niños,</a:t>
            </a:r>
            <a:r>
              <a:rPr lang="en-US" sz="1600" smtClean="0">
                <a:cs typeface="Times New Roman" pitchFamily="18" charset="0"/>
                <a:sym typeface="Times New Roman" pitchFamily="18" charset="0"/>
              </a:rPr>
              <a:t> </a:t>
            </a:r>
            <a:r>
              <a:rPr lang="en-US" sz="1600" u="sng" smtClean="0">
                <a:cs typeface="Times New Roman" pitchFamily="18" charset="0"/>
                <a:sym typeface="Times New Roman" pitchFamily="18" charset="0"/>
              </a:rPr>
              <a:t>suponga que sí hay pintura a base de plomo y utilice prácticas de trabajo seguras con el plomo.</a:t>
            </a:r>
          </a:p>
        </p:txBody>
      </p:sp>
    </p:spTree>
    <p:extLst>
      <p:ext uri="{BB962C8B-B14F-4D97-AF65-F5344CB8AC3E}">
        <p14:creationId xmlns:p14="http://schemas.microsoft.com/office/powerpoint/2010/main" val="26794280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8-</a:t>
            </a:r>
            <a:fld id="{B7EF84DF-E370-4CDD-AE57-36B5DB2370B1}" type="slidenum">
              <a:rPr lang="en-US"/>
              <a:pPr>
                <a:defRPr/>
              </a:pPr>
              <a:t>96</a:t>
            </a:fld>
            <a:endParaRPr lang="en-US"/>
          </a:p>
        </p:txBody>
      </p:sp>
      <p:sp>
        <p:nvSpPr>
          <p:cNvPr id="9220" name="Rectangle 2"/>
          <p:cNvSpPr>
            <a:spLocks noGrp="1" noChangeArrowheads="1"/>
          </p:cNvSpPr>
          <p:nvPr>
            <p:ph type="title"/>
          </p:nvPr>
        </p:nvSpPr>
        <p:spPr/>
        <p:txBody>
          <a:bodyPr/>
          <a:lstStyle/>
          <a:p>
            <a:r>
              <a:rPr lang="en-US" sz="3600" smtClean="0">
                <a:cs typeface="Times New Roman" pitchFamily="18" charset="0"/>
                <a:sym typeface="Times New Roman" pitchFamily="18" charset="0"/>
              </a:rPr>
              <a:t>Paso 2: Organícelo </a:t>
            </a:r>
            <a:r>
              <a:rPr lang="es-ES_tradnl" sz="3600" smtClean="0">
                <a:cs typeface="Times New Roman" pitchFamily="18" charset="0"/>
                <a:sym typeface="Times New Roman" pitchFamily="18" charset="0"/>
              </a:rPr>
              <a:t>d</a:t>
            </a:r>
            <a:r>
              <a:rPr lang="en-US" sz="3600" smtClean="0">
                <a:cs typeface="Times New Roman" pitchFamily="18" charset="0"/>
                <a:sym typeface="Times New Roman" pitchFamily="18" charset="0"/>
              </a:rPr>
              <a:t>e forma segura</a:t>
            </a:r>
          </a:p>
        </p:txBody>
      </p:sp>
      <p:sp>
        <p:nvSpPr>
          <p:cNvPr id="9221" name="Rectangle 3"/>
          <p:cNvSpPr>
            <a:spLocks noGrp="1" noChangeArrowheads="1"/>
          </p:cNvSpPr>
          <p:nvPr>
            <p:ph type="body" idx="1"/>
          </p:nvPr>
        </p:nvSpPr>
        <p:spPr>
          <a:xfrm>
            <a:off x="304800" y="1651000"/>
            <a:ext cx="8458200" cy="4114800"/>
          </a:xfrm>
        </p:spPr>
        <p:txBody>
          <a:bodyPr/>
          <a:lstStyle/>
          <a:p>
            <a:r>
              <a:rPr lang="en-US" smtClean="0">
                <a:cs typeface="Times New Roman" pitchFamily="18" charset="0"/>
                <a:sym typeface="Times New Roman" pitchFamily="18" charset="0"/>
              </a:rPr>
              <a:t>La contención se usa para mantener el polvo DENTRO del área de trabajo y a quienes no sean trabajadores FUERA.</a:t>
            </a:r>
          </a:p>
          <a:p>
            <a:r>
              <a:rPr lang="en-US" smtClean="0">
                <a:cs typeface="Times New Roman" pitchFamily="18" charset="0"/>
                <a:sym typeface="Times New Roman" pitchFamily="18" charset="0"/>
              </a:rPr>
              <a:t>Los letreros y las barreras se usan para limitar el acceso.</a:t>
            </a:r>
          </a:p>
          <a:p>
            <a:r>
              <a:rPr lang="en-US" smtClean="0">
                <a:cs typeface="Times New Roman" pitchFamily="18" charset="0"/>
                <a:sym typeface="Times New Roman" pitchFamily="18" charset="0"/>
              </a:rPr>
              <a:t>Trabajos de interior</a:t>
            </a:r>
            <a:r>
              <a:rPr lang="es-ES_tradnl" smtClean="0">
                <a:cs typeface="Times New Roman" pitchFamily="18" charset="0"/>
                <a:sym typeface="Times New Roman" pitchFamily="18" charset="0"/>
              </a:rPr>
              <a:t>es</a:t>
            </a:r>
            <a:r>
              <a:rPr lang="en-US" smtClean="0">
                <a:cs typeface="Times New Roman" pitchFamily="18" charset="0"/>
                <a:sym typeface="Times New Roman" pitchFamily="18" charset="0"/>
              </a:rPr>
              <a:t> </a:t>
            </a:r>
            <a:r>
              <a:rPr lang="es-ES_tradnl" smtClean="0">
                <a:cs typeface="Times New Roman" pitchFamily="18" charset="0"/>
                <a:sym typeface="Times New Roman" pitchFamily="18" charset="0"/>
              </a:rPr>
              <a:t>comparados con</a:t>
            </a:r>
            <a:r>
              <a:rPr lang="en-US" smtClean="0">
                <a:cs typeface="Times New Roman" pitchFamily="18" charset="0"/>
                <a:sym typeface="Times New Roman" pitchFamily="18" charset="0"/>
              </a:rPr>
              <a:t> trabajos de exterior</a:t>
            </a:r>
            <a:r>
              <a:rPr lang="es-ES_tradnl" smtClean="0">
                <a:cs typeface="Times New Roman" pitchFamily="18" charset="0"/>
                <a:sym typeface="Times New Roman" pitchFamily="18" charset="0"/>
              </a:rPr>
              <a:t>es</a:t>
            </a:r>
            <a:endParaRPr lang="en-US" smtClean="0">
              <a:cs typeface="Times New Roman" pitchFamily="18" charset="0"/>
              <a:sym typeface="Times New Roman" pitchFamily="18" charset="0"/>
            </a:endParaRPr>
          </a:p>
          <a:p>
            <a:pPr lvl="1"/>
            <a:r>
              <a:rPr lang="en-US" b="1" smtClean="0">
                <a:cs typeface="Times New Roman" pitchFamily="18" charset="0"/>
                <a:sym typeface="Times New Roman" pitchFamily="18" charset="0"/>
              </a:rPr>
              <a:t>Revise todos los procedimientos y diferencias en </a:t>
            </a:r>
            <a:r>
              <a:rPr lang="es-ES_tradnl" b="1" smtClean="0">
                <a:cs typeface="Times New Roman" pitchFamily="18" charset="0"/>
                <a:sym typeface="Times New Roman" pitchFamily="18" charset="0"/>
              </a:rPr>
              <a:t>lo que se refiere a la </a:t>
            </a:r>
            <a:r>
              <a:rPr lang="en-US" b="1" smtClean="0">
                <a:cs typeface="Times New Roman" pitchFamily="18" charset="0"/>
                <a:sym typeface="Times New Roman" pitchFamily="18" charset="0"/>
              </a:rPr>
              <a:t>instalación.</a:t>
            </a:r>
          </a:p>
        </p:txBody>
      </p:sp>
    </p:spTree>
    <p:extLst>
      <p:ext uri="{BB962C8B-B14F-4D97-AF65-F5344CB8AC3E}">
        <p14:creationId xmlns:p14="http://schemas.microsoft.com/office/powerpoint/2010/main" val="12466780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8-</a:t>
            </a:r>
            <a:fld id="{C0546B86-3419-435C-8A36-7B3BA6F00B7B}" type="slidenum">
              <a:rPr lang="en-US"/>
              <a:pPr>
                <a:defRPr/>
              </a:pPr>
              <a:t>97</a:t>
            </a:fld>
            <a:endParaRPr lang="en-US"/>
          </a:p>
        </p:txBody>
      </p:sp>
      <p:sp>
        <p:nvSpPr>
          <p:cNvPr id="10244" name="Rectangle 2"/>
          <p:cNvSpPr>
            <a:spLocks noGrp="1" noChangeArrowheads="1"/>
          </p:cNvSpPr>
          <p:nvPr>
            <p:ph type="title"/>
          </p:nvPr>
        </p:nvSpPr>
        <p:spPr/>
        <p:txBody>
          <a:bodyPr/>
          <a:lstStyle/>
          <a:p>
            <a:r>
              <a:rPr lang="en-US" smtClean="0">
                <a:cs typeface="Times New Roman" pitchFamily="18" charset="0"/>
                <a:sym typeface="Times New Roman" pitchFamily="18" charset="0"/>
              </a:rPr>
              <a:t>Paso 3: Protéjase</a:t>
            </a:r>
          </a:p>
        </p:txBody>
      </p:sp>
      <p:sp>
        <p:nvSpPr>
          <p:cNvPr id="10245" name="Rectangle 3"/>
          <p:cNvSpPr>
            <a:spLocks noGrp="1" noChangeArrowheads="1"/>
          </p:cNvSpPr>
          <p:nvPr>
            <p:ph type="body" idx="1"/>
          </p:nvPr>
        </p:nvSpPr>
        <p:spPr>
          <a:xfrm>
            <a:off x="228600" y="1676400"/>
            <a:ext cx="8534400" cy="4648200"/>
          </a:xfrm>
        </p:spPr>
        <p:txBody>
          <a:bodyPr/>
          <a:lstStyle/>
          <a:p>
            <a:pPr>
              <a:lnSpc>
                <a:spcPct val="90000"/>
              </a:lnSpc>
            </a:pPr>
            <a:r>
              <a:rPr lang="en-US" sz="2000" smtClean="0">
                <a:cs typeface="Times New Roman" pitchFamily="18" charset="0"/>
                <a:sym typeface="Times New Roman" pitchFamily="18" charset="0"/>
              </a:rPr>
              <a:t>Sin el correcto equipo de protección personal (PPE, por sus siglas en inglés), los trabajadores pueden </a:t>
            </a:r>
            <a:r>
              <a:rPr lang="es-ES_tradnl" sz="2000" smtClean="0">
                <a:cs typeface="Times New Roman" pitchFamily="18" charset="0"/>
                <a:sym typeface="Times New Roman" pitchFamily="18" charset="0"/>
              </a:rPr>
              <a:t>ingerir </a:t>
            </a:r>
            <a:r>
              <a:rPr lang="en-US" sz="2000" smtClean="0">
                <a:cs typeface="Times New Roman" pitchFamily="18" charset="0"/>
                <a:sym typeface="Times New Roman" pitchFamily="18" charset="0"/>
              </a:rPr>
              <a:t>e inhalar plomo </a:t>
            </a:r>
            <a:r>
              <a:rPr lang="es-ES_tradnl" sz="2000" smtClean="0">
                <a:cs typeface="Times New Roman" pitchFamily="18" charset="0"/>
                <a:sym typeface="Times New Roman" pitchFamily="18" charset="0"/>
              </a:rPr>
              <a:t>en </a:t>
            </a:r>
            <a:r>
              <a:rPr lang="en-US" sz="2000" smtClean="0">
                <a:cs typeface="Times New Roman" pitchFamily="18" charset="0"/>
                <a:sym typeface="Times New Roman" pitchFamily="18" charset="0"/>
              </a:rPr>
              <a:t>el trabajo; además, pueden transportar plomo en </a:t>
            </a:r>
            <a:r>
              <a:rPr lang="es-ES_tradnl" sz="2000" smtClean="0">
                <a:cs typeface="Times New Roman" pitchFamily="18" charset="0"/>
                <a:sym typeface="Times New Roman" pitchFamily="18" charset="0"/>
              </a:rPr>
              <a:t>la</a:t>
            </a:r>
            <a:r>
              <a:rPr lang="en-US" sz="2000" smtClean="0">
                <a:cs typeface="Times New Roman" pitchFamily="18" charset="0"/>
                <a:sym typeface="Times New Roman" pitchFamily="18" charset="0"/>
              </a:rPr>
              <a:t> piel y en </a:t>
            </a:r>
            <a:r>
              <a:rPr lang="es-ES_tradnl" sz="2000" smtClean="0">
                <a:cs typeface="Times New Roman" pitchFamily="18" charset="0"/>
                <a:sym typeface="Times New Roman" pitchFamily="18" charset="0"/>
              </a:rPr>
              <a:t>la </a:t>
            </a:r>
            <a:r>
              <a:rPr lang="en-US" sz="2000" smtClean="0">
                <a:cs typeface="Times New Roman" pitchFamily="18" charset="0"/>
                <a:sym typeface="Times New Roman" pitchFamily="18" charset="0"/>
              </a:rPr>
              <a:t> ropa de trabajo hasta sus hogares y sus familias.</a:t>
            </a:r>
          </a:p>
          <a:p>
            <a:pPr>
              <a:lnSpc>
                <a:spcPct val="90000"/>
              </a:lnSpc>
            </a:pPr>
            <a:r>
              <a:rPr lang="en-US" sz="2000" smtClean="0">
                <a:cs typeface="Times New Roman" pitchFamily="18" charset="0"/>
                <a:sym typeface="Times New Roman" pitchFamily="18" charset="0"/>
              </a:rPr>
              <a:t>Repase la “lista de compras”.</a:t>
            </a:r>
          </a:p>
          <a:p>
            <a:pPr>
              <a:lnSpc>
                <a:spcPct val="90000"/>
              </a:lnSpc>
            </a:pPr>
            <a:r>
              <a:rPr lang="en-US" sz="2000" smtClean="0">
                <a:cs typeface="Times New Roman" pitchFamily="18" charset="0"/>
                <a:sym typeface="Times New Roman" pitchFamily="18" charset="0"/>
              </a:rPr>
              <a:t>Recomiende a los trabajadores que: </a:t>
            </a:r>
          </a:p>
          <a:p>
            <a:pPr lvl="1">
              <a:lnSpc>
                <a:spcPct val="90000"/>
              </a:lnSpc>
            </a:pPr>
            <a:r>
              <a:rPr lang="en-US" sz="2000" smtClean="0">
                <a:cs typeface="Times New Roman" pitchFamily="18" charset="0"/>
                <a:sym typeface="Times New Roman" pitchFamily="18" charset="0"/>
              </a:rPr>
              <a:t>Mantengan su ropa limpia o utilicen prendas desechables.</a:t>
            </a:r>
          </a:p>
          <a:p>
            <a:pPr lvl="1">
              <a:lnSpc>
                <a:spcPct val="90000"/>
              </a:lnSpc>
            </a:pPr>
            <a:r>
              <a:rPr lang="en-US" sz="2000" smtClean="0">
                <a:cs typeface="Times New Roman" pitchFamily="18" charset="0"/>
                <a:sym typeface="Times New Roman" pitchFamily="18" charset="0"/>
              </a:rPr>
              <a:t>Utilicen una mascarilla de respiración. Una mascarilla de respiración apropiada impide que entre </a:t>
            </a:r>
            <a:r>
              <a:rPr lang="es-ES_tradnl" sz="2000" smtClean="0">
                <a:cs typeface="Times New Roman" pitchFamily="18" charset="0"/>
                <a:sym typeface="Times New Roman" pitchFamily="18" charset="0"/>
              </a:rPr>
              <a:t>plomo </a:t>
            </a:r>
            <a:r>
              <a:rPr lang="en-US" sz="2000" smtClean="0">
                <a:cs typeface="Times New Roman" pitchFamily="18" charset="0"/>
                <a:sym typeface="Times New Roman" pitchFamily="18" charset="0"/>
              </a:rPr>
              <a:t>en los pulmones y en el estómago.</a:t>
            </a:r>
          </a:p>
          <a:p>
            <a:pPr lvl="1">
              <a:lnSpc>
                <a:spcPct val="90000"/>
              </a:lnSpc>
            </a:pPr>
            <a:r>
              <a:rPr lang="en-US" sz="2000" smtClean="0">
                <a:cs typeface="Times New Roman" pitchFamily="18" charset="0"/>
                <a:sym typeface="Times New Roman" pitchFamily="18" charset="0"/>
              </a:rPr>
              <a:t>Se laven cada vez que salgan del área de trabajo, particularmente al final del día.</a:t>
            </a:r>
          </a:p>
        </p:txBody>
      </p:sp>
    </p:spTree>
    <p:extLst>
      <p:ext uri="{BB962C8B-B14F-4D97-AF65-F5344CB8AC3E}">
        <p14:creationId xmlns:p14="http://schemas.microsoft.com/office/powerpoint/2010/main" val="372288226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8-</a:t>
            </a:r>
            <a:fld id="{609A8334-4694-4483-BCA8-63C39ABC9629}" type="slidenum">
              <a:rPr lang="en-US"/>
              <a:pPr>
                <a:defRPr/>
              </a:pPr>
              <a:t>98</a:t>
            </a:fld>
            <a:endParaRPr lang="en-US"/>
          </a:p>
        </p:txBody>
      </p:sp>
      <p:sp>
        <p:nvSpPr>
          <p:cNvPr id="11268" name="Rectangle 2"/>
          <p:cNvSpPr>
            <a:spLocks noGrp="1" noChangeArrowheads="1"/>
          </p:cNvSpPr>
          <p:nvPr>
            <p:ph type="title"/>
          </p:nvPr>
        </p:nvSpPr>
        <p:spPr/>
        <p:txBody>
          <a:bodyPr/>
          <a:lstStyle/>
          <a:p>
            <a:r>
              <a:rPr lang="en-US" smtClean="0">
                <a:cs typeface="Times New Roman" pitchFamily="18" charset="0"/>
                <a:sym typeface="Times New Roman" pitchFamily="18" charset="0"/>
              </a:rPr>
              <a:t>Paso 4: Controle la propagación del polvo</a:t>
            </a:r>
          </a:p>
        </p:txBody>
      </p:sp>
      <p:sp>
        <p:nvSpPr>
          <p:cNvPr id="11269" name="Rectangle 3"/>
          <p:cNvSpPr>
            <a:spLocks noGrp="1" noChangeArrowheads="1"/>
          </p:cNvSpPr>
          <p:nvPr>
            <p:ph type="body" idx="1"/>
          </p:nvPr>
        </p:nvSpPr>
        <p:spPr/>
        <p:txBody>
          <a:bodyPr/>
          <a:lstStyle/>
          <a:p>
            <a:r>
              <a:rPr lang="en-US" smtClean="0">
                <a:cs typeface="Times New Roman" pitchFamily="18" charset="0"/>
                <a:sym typeface="Times New Roman" pitchFamily="18" charset="0"/>
              </a:rPr>
              <a:t>El objetivo es controlar la propagación del polvo gener</a:t>
            </a:r>
            <a:r>
              <a:rPr lang="es-ES_tradnl" smtClean="0">
                <a:cs typeface="Times New Roman" pitchFamily="18" charset="0"/>
                <a:sym typeface="Times New Roman" pitchFamily="18" charset="0"/>
              </a:rPr>
              <a:t>ado</a:t>
            </a:r>
            <a:r>
              <a:rPr lang="en-US" smtClean="0">
                <a:cs typeface="Times New Roman" pitchFamily="18" charset="0"/>
                <a:sym typeface="Times New Roman" pitchFamily="18" charset="0"/>
              </a:rPr>
              <a:t>.</a:t>
            </a:r>
          </a:p>
          <a:p>
            <a:r>
              <a:rPr lang="en-US" smtClean="0">
                <a:cs typeface="Times New Roman" pitchFamily="18" charset="0"/>
                <a:sym typeface="Times New Roman" pitchFamily="18" charset="0"/>
              </a:rPr>
              <a:t>Repase la “lista de compras”.</a:t>
            </a:r>
          </a:p>
          <a:p>
            <a:r>
              <a:rPr lang="en-US" smtClean="0">
                <a:cs typeface="Times New Roman" pitchFamily="18" charset="0"/>
                <a:sym typeface="Times New Roman" pitchFamily="18" charset="0"/>
              </a:rPr>
              <a:t>Utilice las herramientas correctas.</a:t>
            </a:r>
          </a:p>
          <a:p>
            <a:r>
              <a:rPr lang="en-US" smtClean="0">
                <a:cs typeface="Times New Roman" pitchFamily="18" charset="0"/>
                <a:sym typeface="Times New Roman" pitchFamily="18" charset="0"/>
              </a:rPr>
              <a:t>Las cubiertas desechables de plástico controlan la propagación del polvo y los escombros.</a:t>
            </a:r>
          </a:p>
          <a:p>
            <a:r>
              <a:rPr lang="en-US" smtClean="0">
                <a:cs typeface="Times New Roman" pitchFamily="18" charset="0"/>
                <a:sym typeface="Times New Roman" pitchFamily="18" charset="0"/>
              </a:rPr>
              <a:t>Evite las prácticas prohibidas.</a:t>
            </a:r>
          </a:p>
        </p:txBody>
      </p:sp>
    </p:spTree>
    <p:extLst>
      <p:ext uri="{BB962C8B-B14F-4D97-AF65-F5344CB8AC3E}">
        <p14:creationId xmlns:p14="http://schemas.microsoft.com/office/powerpoint/2010/main" val="269173030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dirty="0" err="1"/>
              <a:t>Octubre</a:t>
            </a:r>
            <a:r>
              <a:rPr lang="en-US" dirty="0"/>
              <a:t> de 2011</a:t>
            </a:r>
          </a:p>
        </p:txBody>
      </p:sp>
      <p:sp>
        <p:nvSpPr>
          <p:cNvPr id="5" name="Slide Number Placeholder 5"/>
          <p:cNvSpPr>
            <a:spLocks noGrp="1"/>
          </p:cNvSpPr>
          <p:nvPr>
            <p:ph type="sldNum" sz="quarter" idx="12"/>
          </p:nvPr>
        </p:nvSpPr>
        <p:spPr/>
        <p:txBody>
          <a:bodyPr/>
          <a:lstStyle/>
          <a:p>
            <a:pPr>
              <a:defRPr/>
            </a:pPr>
            <a:r>
              <a:rPr lang="en-US"/>
              <a:t>8-</a:t>
            </a:r>
            <a:fld id="{A90390CB-81F1-44BB-BF78-2B78EA7EECC0}" type="slidenum">
              <a:rPr lang="en-US"/>
              <a:pPr>
                <a:defRPr/>
              </a:pPr>
              <a:t>99</a:t>
            </a:fld>
            <a:endParaRPr lang="en-US"/>
          </a:p>
        </p:txBody>
      </p:sp>
      <p:sp>
        <p:nvSpPr>
          <p:cNvPr id="12292" name="Rectangle 2"/>
          <p:cNvSpPr>
            <a:spLocks noGrp="1" noChangeArrowheads="1"/>
          </p:cNvSpPr>
          <p:nvPr>
            <p:ph type="title"/>
          </p:nvPr>
        </p:nvSpPr>
        <p:spPr/>
        <p:txBody>
          <a:bodyPr/>
          <a:lstStyle/>
          <a:p>
            <a:r>
              <a:rPr lang="en-US" smtClean="0">
                <a:cs typeface="Times New Roman" pitchFamily="18" charset="0"/>
                <a:sym typeface="Times New Roman" pitchFamily="18" charset="0"/>
              </a:rPr>
              <a:t>Paso 5: Deje limpia el área de trabajo</a:t>
            </a:r>
          </a:p>
        </p:txBody>
      </p:sp>
      <p:sp>
        <p:nvSpPr>
          <p:cNvPr id="12293" name="Rectangle 3"/>
          <p:cNvSpPr>
            <a:spLocks noGrp="1" noChangeArrowheads="1"/>
          </p:cNvSpPr>
          <p:nvPr>
            <p:ph type="body" idx="1"/>
          </p:nvPr>
        </p:nvSpPr>
        <p:spPr/>
        <p:txBody>
          <a:bodyPr/>
          <a:lstStyle/>
          <a:p>
            <a:r>
              <a:rPr lang="en-US" smtClean="0">
                <a:cs typeface="Times New Roman" pitchFamily="18" charset="0"/>
                <a:sym typeface="Times New Roman" pitchFamily="18" charset="0"/>
              </a:rPr>
              <a:t>El objetivo debe ser dejar el área de trabajo sin polvo ni escombros. </a:t>
            </a:r>
          </a:p>
          <a:p>
            <a:r>
              <a:rPr lang="en-US" smtClean="0">
                <a:cs typeface="Times New Roman" pitchFamily="18" charset="0"/>
                <a:sym typeface="Times New Roman" pitchFamily="18" charset="0"/>
              </a:rPr>
              <a:t>Repase la “lista de compras”.</a:t>
            </a:r>
          </a:p>
          <a:p>
            <a:r>
              <a:rPr lang="en-US" smtClean="0">
                <a:cs typeface="Times New Roman" pitchFamily="18" charset="0"/>
                <a:sym typeface="Times New Roman" pitchFamily="18" charset="0"/>
              </a:rPr>
              <a:t>Comente los procedimientos diarios de limpieza.</a:t>
            </a:r>
          </a:p>
          <a:p>
            <a:r>
              <a:rPr lang="en-US" smtClean="0">
                <a:cs typeface="Times New Roman" pitchFamily="18" charset="0"/>
                <a:sym typeface="Times New Roman" pitchFamily="18" charset="0"/>
              </a:rPr>
              <a:t>Comente los procedimientos de limpieza para el final del día de trabajo.</a:t>
            </a:r>
          </a:p>
        </p:txBody>
      </p:sp>
    </p:spTree>
    <p:extLst>
      <p:ext uri="{BB962C8B-B14F-4D97-AF65-F5344CB8AC3E}">
        <p14:creationId xmlns:p14="http://schemas.microsoft.com/office/powerpoint/2010/main" val="102962080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6649" tIns="48324" rIns="96649" bIns="48324"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tab pos="228600" algn="l"/>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6649" tIns="48324" rIns="96649" bIns="48324"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tab pos="228600" algn="l"/>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7251</TotalTime>
  <Words>37729</Words>
  <Application>Microsoft Office PowerPoint</Application>
  <PresentationFormat>On-screen Show (4:3)</PresentationFormat>
  <Paragraphs>2082</Paragraphs>
  <Slides>104</Slides>
  <Notes>102</Notes>
  <HiddenSlides>0</HiddenSlides>
  <MMClips>2</MMClips>
  <ScaleCrop>false</ScaleCrop>
  <HeadingPairs>
    <vt:vector size="6" baseType="variant">
      <vt:variant>
        <vt:lpstr>Theme</vt:lpstr>
      </vt:variant>
      <vt:variant>
        <vt:i4>3</vt:i4>
      </vt:variant>
      <vt:variant>
        <vt:lpstr>Embedded OLE Servers</vt:lpstr>
      </vt:variant>
      <vt:variant>
        <vt:i4>4</vt:i4>
      </vt:variant>
      <vt:variant>
        <vt:lpstr>Slide Titles</vt:lpstr>
      </vt:variant>
      <vt:variant>
        <vt:i4>104</vt:i4>
      </vt:variant>
    </vt:vector>
  </HeadingPairs>
  <TitlesOfParts>
    <vt:vector size="111" baseType="lpstr">
      <vt:lpstr>Default Design</vt:lpstr>
      <vt:lpstr>1_Default Design</vt:lpstr>
      <vt:lpstr>2_Default Design</vt:lpstr>
      <vt:lpstr>Photo Editor Photo</vt:lpstr>
      <vt:lpstr>Document</vt:lpstr>
      <vt:lpstr>Worksheet</vt:lpstr>
      <vt:lpstr>Clip</vt:lpstr>
      <vt:lpstr>Prácticas seguras para trabajar con el plomo en labores de renovación, reparación y pintura</vt:lpstr>
      <vt:lpstr>Programa del curso</vt:lpstr>
      <vt:lpstr>Descripción general del manual de capacitación</vt:lpstr>
      <vt:lpstr>Estudiaremos:</vt:lpstr>
      <vt:lpstr>Este curso... </vt:lpstr>
      <vt:lpstr>Módulo 1: ¿Por qué hay que preocuparse por la pintura a base de plomo?</vt:lpstr>
      <vt:lpstr>¿Qué es la pintura a base de plomo?</vt:lpstr>
      <vt:lpstr>Riesgos del plomo para la salud</vt:lpstr>
      <vt:lpstr>Los síntomas del envenenamiento con plomo no siempre son obvios</vt:lpstr>
      <vt:lpstr>¿Por qué el polvo y los escombros constituyen un problema?</vt:lpstr>
      <vt:lpstr>Una pequeña cantidad de polvo puede recorrer largas distancias</vt:lpstr>
      <vt:lpstr>PowerPoint Presentation</vt:lpstr>
      <vt:lpstr>PowerPoint Presentation</vt:lpstr>
      <vt:lpstr>Ahora ya saben...</vt:lpstr>
      <vt:lpstr>Módulo 2: Reglamentos </vt:lpstr>
      <vt:lpstr>La regla RRP</vt:lpstr>
      <vt:lpstr>La regla RRP: Exclusiones</vt:lpstr>
      <vt:lpstr>La regla RRP: Certificación de empresa</vt:lpstr>
      <vt:lpstr>La regla RRP:                           Responsabilidades de la empresa</vt:lpstr>
      <vt:lpstr>La regla RRP:                 Certificación individual</vt:lpstr>
      <vt:lpstr>La regla RRP: Responsabilidades del renovador certificado</vt:lpstr>
      <vt:lpstr>La regla RRP:                         Normas de prácticas de trabajo</vt:lpstr>
      <vt:lpstr>La regla RRP: Cumplimiento de la ley</vt:lpstr>
      <vt:lpstr>Regla del Departamento de Vivienda y Urbanismo sobre viviendas sin plomo</vt:lpstr>
      <vt:lpstr>Regla del Departamento de Vivienda y Urbanismo sobre viviendas sin plomo  Prácticas de trabajo seguras</vt:lpstr>
      <vt:lpstr>La regla del Departamento de Vivienda y Urbanismo se refiere a:</vt:lpstr>
      <vt:lpstr>Conozca las reglas de la Agencia de Protección Ambiental y del Departamento de Vivienda y Urbanismo</vt:lpstr>
      <vt:lpstr>Reglamentos estatales y locales</vt:lpstr>
      <vt:lpstr>Ahora ya saben...</vt:lpstr>
      <vt:lpstr>Módulo 3: Antes de comenzar a trabajar</vt:lpstr>
      <vt:lpstr>Eduque a los propietarios y residentes  </vt:lpstr>
      <vt:lpstr>¿Qué tan común es el uso de pinturas a base de plomo en viviendas?</vt:lpstr>
      <vt:lpstr>Cómo determinar si hay pintura a base de plomo</vt:lpstr>
      <vt:lpstr>Uso de los kits de pruebas reconocidos por la EPA para verificar la presencia de pintura a base de plomo</vt:lpstr>
      <vt:lpstr>Ejercicio práctico del kit de pruebas</vt:lpstr>
      <vt:lpstr>Lead Check Swab</vt:lpstr>
      <vt:lpstr>Método de recogida de muestra de cáscaras de pintura</vt:lpstr>
      <vt:lpstr>Pasos para obtener muestras de cáscaras de pintura</vt:lpstr>
      <vt:lpstr>Práctica de recogida de muestras de cáscaras de pintura</vt:lpstr>
      <vt:lpstr>Uso de cuadros lógicos para decidir</vt:lpstr>
      <vt:lpstr>Ahora ya saben...</vt:lpstr>
      <vt:lpstr>Módulo 4: Contenga el polvo mientras trabaja</vt:lpstr>
      <vt:lpstr>¿Qué es la contención?</vt:lpstr>
      <vt:lpstr>Mantenga el polvo dentro de la contención</vt:lpstr>
      <vt:lpstr>Contención vertical </vt:lpstr>
      <vt:lpstr>Contención interior: Limite el acceso y coloque letreros</vt:lpstr>
      <vt:lpstr>Contención interior: Retire o cubra las pertenencias</vt:lpstr>
      <vt:lpstr>Contención interior: Cubra los pisos</vt:lpstr>
      <vt:lpstr>Contención interior: Cierre ventanas, puertas, sistemas de climatización</vt:lpstr>
      <vt:lpstr>Contención interior: Puerta de ingreso al área de trabajo</vt:lpstr>
      <vt:lpstr>Descripción general de los pasos para la contención interior</vt:lpstr>
      <vt:lpstr>Contención exterior: Defina un área de trabajo</vt:lpstr>
      <vt:lpstr>Contención exterior: Cierre ventanas y puertas</vt:lpstr>
      <vt:lpstr>Contención exterior: Aspectos que se deben considerar </vt:lpstr>
      <vt:lpstr>Descripción general de los pasos para la contención exterior</vt:lpstr>
      <vt:lpstr>PowerPoint Presentation</vt:lpstr>
      <vt:lpstr>PowerPoint Presentation</vt:lpstr>
      <vt:lpstr>Ahora ya saben...</vt:lpstr>
      <vt:lpstr>Módulo 5: Mientras trabaja</vt:lpstr>
      <vt:lpstr>Las renovaciones tradicionales crean polvo con plomo en el aire </vt:lpstr>
      <vt:lpstr>Prácticas prohibidas</vt:lpstr>
      <vt:lpstr>Herramientas especializadas</vt:lpstr>
      <vt:lpstr>Protéjase</vt:lpstr>
      <vt:lpstr>Controle la propagación del polvo</vt:lpstr>
      <vt:lpstr>Limpieza mientras trabaja</vt:lpstr>
      <vt:lpstr>PowerPoint Presentation</vt:lpstr>
      <vt:lpstr>Ahora ya saben...</vt:lpstr>
      <vt:lpstr>Módulo 6: Actividades de limpieza y verificación del trabajo</vt:lpstr>
      <vt:lpstr>¿Qué es una limpieza eficaz?</vt:lpstr>
      <vt:lpstr>Requisitos de limpieza  de interiores</vt:lpstr>
      <vt:lpstr>Procedimiento de inspección visual</vt:lpstr>
      <vt:lpstr>Procedimiento de verificación de la limpieza (CV)</vt:lpstr>
      <vt:lpstr>Examen de aprobación referente al  polvo</vt:lpstr>
      <vt:lpstr>Requisitos de limpieza de exteriores</vt:lpstr>
      <vt:lpstr>Exterior – Verifique la eficacia de la limpieza</vt:lpstr>
      <vt:lpstr>Eliminación</vt:lpstr>
      <vt:lpstr>Eliminación – Información federal, estatal y local</vt:lpstr>
      <vt:lpstr>PowerPoint Presentation</vt:lpstr>
      <vt:lpstr>Ahora ya saben...</vt:lpstr>
      <vt:lpstr>Módulo 7: Administración de registros</vt:lpstr>
      <vt:lpstr>Registros del lugar de trabajo</vt:lpstr>
      <vt:lpstr>Administración de registros: Registros educacionales previos a la renovación</vt:lpstr>
      <vt:lpstr>Confirmación de muestra del recibo de Renovar correctamente</vt:lpstr>
      <vt:lpstr>Administración de registros: Capacitación para el trabajador no certificado</vt:lpstr>
      <vt:lpstr>Administración de registros: Informes del equipo de pruebas </vt:lpstr>
      <vt:lpstr>Administración de registros: Informes de los resultados de la muestra de cáscaras de pintura </vt:lpstr>
      <vt:lpstr>Administración de registros: Informes posteriores a la renovación</vt:lpstr>
      <vt:lpstr>Ahora ya saben...</vt:lpstr>
      <vt:lpstr>Módulo 8: Capacitación para renovadores no certificados</vt:lpstr>
      <vt:lpstr>La enseñanza de prácticas de trabajo seguras con el plomo significa:</vt:lpstr>
      <vt:lpstr>Función del renovador certificado</vt:lpstr>
      <vt:lpstr>Función de los renovadores capacitados pero no certificados</vt:lpstr>
      <vt:lpstr>Pasos para la enseñanza de seguridad con el plomo en los trabajos de renovación</vt:lpstr>
      <vt:lpstr>Use la guía de “Pasos”</vt:lpstr>
      <vt:lpstr>Paso 1: Determine si el trabajo comprende pintura a base de plomo</vt:lpstr>
      <vt:lpstr>Paso 2: Organícelo de forma segura</vt:lpstr>
      <vt:lpstr>Paso 3: Protéjase</vt:lpstr>
      <vt:lpstr>Paso 4: Controle la propagación del polvo</vt:lpstr>
      <vt:lpstr>Paso 5: Deje limpia el área de trabajo</vt:lpstr>
      <vt:lpstr>Paso 6: Controle los desechos</vt:lpstr>
      <vt:lpstr>Paso 7: Verificación o pruebas de aprobación de limpieza</vt:lpstr>
      <vt:lpstr>Documentación de capacitación</vt:lpstr>
      <vt:lpstr>Ahora ya saben...</vt:lpstr>
      <vt:lpstr>PowerPoint Presentation</vt:lpstr>
    </vt:vector>
  </TitlesOfParts>
  <Company>ICF Kaiser International,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Safety for Renovation, Repair, and Painting: Initial Course</dc:title>
  <dc:subject>Introduction</dc:subject>
  <dc:creator>EPA</dc:creator>
  <cp:keywords>lead poisoning, renovation</cp:keywords>
  <cp:lastModifiedBy>Bob Zak</cp:lastModifiedBy>
  <cp:revision>200</cp:revision>
  <cp:lastPrinted>2001-06-30T22:29:09Z</cp:lastPrinted>
  <dcterms:created xsi:type="dcterms:W3CDTF">2000-02-11T22:43:26Z</dcterms:created>
  <dcterms:modified xsi:type="dcterms:W3CDTF">2022-01-18T19:42:46Z</dcterms:modified>
</cp:coreProperties>
</file>